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92" r:id="rId3"/>
    <p:sldId id="294" r:id="rId4"/>
    <p:sldId id="261" r:id="rId5"/>
    <p:sldId id="298" r:id="rId6"/>
    <p:sldId id="299" r:id="rId7"/>
    <p:sldId id="301" r:id="rId8"/>
    <p:sldId id="302" r:id="rId9"/>
    <p:sldId id="303" r:id="rId10"/>
    <p:sldId id="304" r:id="rId11"/>
    <p:sldId id="306" r:id="rId12"/>
    <p:sldId id="324" r:id="rId13"/>
    <p:sldId id="307" r:id="rId14"/>
    <p:sldId id="308" r:id="rId15"/>
    <p:sldId id="310" r:id="rId16"/>
    <p:sldId id="313" r:id="rId17"/>
    <p:sldId id="314" r:id="rId18"/>
    <p:sldId id="311" r:id="rId19"/>
    <p:sldId id="315" r:id="rId20"/>
    <p:sldId id="316" r:id="rId21"/>
    <p:sldId id="317" r:id="rId22"/>
    <p:sldId id="318" r:id="rId23"/>
    <p:sldId id="319" r:id="rId24"/>
    <p:sldId id="332" r:id="rId25"/>
    <p:sldId id="270" r:id="rId26"/>
    <p:sldId id="333" r:id="rId27"/>
    <p:sldId id="334" r:id="rId28"/>
    <p:sldId id="337" r:id="rId29"/>
    <p:sldId id="336" r:id="rId30"/>
    <p:sldId id="339" r:id="rId31"/>
    <p:sldId id="257" r:id="rId32"/>
    <p:sldId id="335" r:id="rId33"/>
    <p:sldId id="340" r:id="rId34"/>
    <p:sldId id="341" r:id="rId35"/>
    <p:sldId id="338" r:id="rId36"/>
    <p:sldId id="344" r:id="rId37"/>
    <p:sldId id="346" r:id="rId38"/>
    <p:sldId id="347" r:id="rId39"/>
    <p:sldId id="345" r:id="rId40"/>
    <p:sldId id="329" r:id="rId41"/>
    <p:sldId id="323" r:id="rId42"/>
    <p:sldId id="327" r:id="rId43"/>
    <p:sldId id="328" r:id="rId44"/>
    <p:sldId id="349" r:id="rId45"/>
    <p:sldId id="350" r:id="rId46"/>
    <p:sldId id="351" r:id="rId47"/>
    <p:sldId id="272" r:id="rId48"/>
    <p:sldId id="352" r:id="rId49"/>
    <p:sldId id="279" r:id="rId50"/>
    <p:sldId id="275" r:id="rId51"/>
    <p:sldId id="282" r:id="rId52"/>
    <p:sldId id="283" r:id="rId53"/>
    <p:sldId id="276" r:id="rId54"/>
    <p:sldId id="284" r:id="rId5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770FE3-6968-4030-B6DD-769D5DCE52B1}">
          <p14:sldIdLst>
            <p14:sldId id="256"/>
            <p14:sldId id="292"/>
            <p14:sldId id="294"/>
            <p14:sldId id="261"/>
          </p14:sldIdLst>
        </p14:section>
        <p14:section name="Prise en main" id="{255D92D2-42CC-421D-A322-0BFABD7DDE37}">
          <p14:sldIdLst>
            <p14:sldId id="298"/>
            <p14:sldId id="299"/>
            <p14:sldId id="301"/>
            <p14:sldId id="302"/>
            <p14:sldId id="303"/>
            <p14:sldId id="304"/>
          </p14:sldIdLst>
        </p14:section>
        <p14:section name="Exécution de STATA" id="{D8850A81-B9C1-41FA-A49B-72477614DFE7}">
          <p14:sldIdLst>
            <p14:sldId id="306"/>
            <p14:sldId id="324"/>
            <p14:sldId id="307"/>
            <p14:sldId id="308"/>
            <p14:sldId id="310"/>
            <p14:sldId id="313"/>
            <p14:sldId id="314"/>
            <p14:sldId id="311"/>
            <p14:sldId id="315"/>
          </p14:sldIdLst>
        </p14:section>
        <p14:section name="Utilisation d'un ensemble de données" id="{EC94B755-7303-4C56-8B1F-629778247E37}">
          <p14:sldIdLst>
            <p14:sldId id="316"/>
            <p14:sldId id="317"/>
            <p14:sldId id="318"/>
          </p14:sldIdLst>
        </p14:section>
        <p14:section name="Exploration et manipulation" id="{E63120D8-B072-45A2-A4E6-9E12820CED83}">
          <p14:sldIdLst>
            <p14:sldId id="319"/>
            <p14:sldId id="332"/>
            <p14:sldId id="270"/>
            <p14:sldId id="333"/>
            <p14:sldId id="334"/>
            <p14:sldId id="337"/>
            <p14:sldId id="336"/>
            <p14:sldId id="339"/>
            <p14:sldId id="257"/>
            <p14:sldId id="335"/>
            <p14:sldId id="340"/>
            <p14:sldId id="341"/>
          </p14:sldIdLst>
        </p14:section>
        <p14:section name="Etiquetage des variables et des valeurs" id="{52B66174-C350-459C-8DCD-69E1FD5C5B68}">
          <p14:sldIdLst>
            <p14:sldId id="338"/>
            <p14:sldId id="344"/>
            <p14:sldId id="346"/>
            <p14:sldId id="347"/>
            <p14:sldId id="345"/>
          </p14:sldIdLst>
        </p14:section>
        <p14:section name="Configuration des macros dans Stata" id="{3327B3F0-BC3A-428B-A8E7-B3B7CC263EB2}">
          <p14:sldIdLst>
            <p14:sldId id="329"/>
            <p14:sldId id="323"/>
            <p14:sldId id="327"/>
          </p14:sldIdLst>
        </p14:section>
        <p14:section name="Ajout et fusion d'ensemble de données" id="{4841B1FA-8C94-40AD-BA4E-80027EAA21B6}">
          <p14:sldIdLst>
            <p14:sldId id="328"/>
            <p14:sldId id="349"/>
            <p14:sldId id="350"/>
            <p14:sldId id="351"/>
            <p14:sldId id="272"/>
            <p14:sldId id="352"/>
            <p14:sldId id="279"/>
            <p14:sldId id="275"/>
            <p14:sldId id="282"/>
            <p14:sldId id="283"/>
            <p14:sldId id="276"/>
            <p14:sldId id="284"/>
          </p14:sldIdLst>
        </p14:section>
        <p14:section name="Conclusion" id="{2C1CA5EB-DFFA-4A61-ABFE-A64AE037F2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9F30F-6B37-4AD5-BD8B-8FE2583213AD}" type="datetimeFigureOut">
              <a:rPr lang="fr-FR" smtClean="0"/>
              <a:t>08/02/2025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771CA-2DCF-4429-B273-7ECF4184E7EF}" type="slidenum">
              <a:rPr lang="fr-FR" smtClean="0"/>
              <a:t>‹N°›</a:t>
            </a:fld>
            <a:endParaRPr lang="fr-FR"/>
          </a:p>
        </p:txBody>
      </p:sp>
    </p:spTree>
    <p:extLst>
      <p:ext uri="{BB962C8B-B14F-4D97-AF65-F5344CB8AC3E}">
        <p14:creationId xmlns:p14="http://schemas.microsoft.com/office/powerpoint/2010/main" val="2806312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834F6-264B-D74F-95B5-ACC7DF6378E9}" type="slidenum">
              <a:rPr lang="en-US" smtClean="0"/>
              <a:t>2</a:t>
            </a:fld>
            <a:endParaRPr lang="en-US"/>
          </a:p>
        </p:txBody>
      </p:sp>
    </p:spTree>
    <p:extLst>
      <p:ext uri="{BB962C8B-B14F-4D97-AF65-F5344CB8AC3E}">
        <p14:creationId xmlns:p14="http://schemas.microsoft.com/office/powerpoint/2010/main" val="3320165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13</a:t>
            </a:fld>
            <a:endParaRPr lang="en-US"/>
          </a:p>
        </p:txBody>
      </p:sp>
    </p:spTree>
    <p:extLst>
      <p:ext uri="{BB962C8B-B14F-4D97-AF65-F5344CB8AC3E}">
        <p14:creationId xmlns:p14="http://schemas.microsoft.com/office/powerpoint/2010/main" val="169795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14</a:t>
            </a:fld>
            <a:endParaRPr lang="en-US"/>
          </a:p>
        </p:txBody>
      </p:sp>
    </p:spTree>
    <p:extLst>
      <p:ext uri="{BB962C8B-B14F-4D97-AF65-F5344CB8AC3E}">
        <p14:creationId xmlns:p14="http://schemas.microsoft.com/office/powerpoint/2010/main" val="41924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 </a:t>
            </a:r>
          </a:p>
          <a:p>
            <a:pPr lvl="1" fontAlgn="base"/>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15</a:t>
            </a:fld>
            <a:endParaRPr lang="en-US"/>
          </a:p>
        </p:txBody>
      </p:sp>
    </p:spTree>
    <p:extLst>
      <p:ext uri="{BB962C8B-B14F-4D97-AF65-F5344CB8AC3E}">
        <p14:creationId xmlns:p14="http://schemas.microsoft.com/office/powerpoint/2010/main" val="232217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16</a:t>
            </a:fld>
            <a:endParaRPr lang="en-US"/>
          </a:p>
        </p:txBody>
      </p:sp>
    </p:spTree>
    <p:extLst>
      <p:ext uri="{BB962C8B-B14F-4D97-AF65-F5344CB8AC3E}">
        <p14:creationId xmlns:p14="http://schemas.microsoft.com/office/powerpoint/2010/main" val="161820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17</a:t>
            </a:fld>
            <a:endParaRPr lang="en-US"/>
          </a:p>
        </p:txBody>
      </p:sp>
    </p:spTree>
    <p:extLst>
      <p:ext uri="{BB962C8B-B14F-4D97-AF65-F5344CB8AC3E}">
        <p14:creationId xmlns:p14="http://schemas.microsoft.com/office/powerpoint/2010/main" val="1090829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18</a:t>
            </a:fld>
            <a:endParaRPr lang="en-US"/>
          </a:p>
        </p:txBody>
      </p:sp>
    </p:spTree>
    <p:extLst>
      <p:ext uri="{BB962C8B-B14F-4D97-AF65-F5344CB8AC3E}">
        <p14:creationId xmlns:p14="http://schemas.microsoft.com/office/powerpoint/2010/main" val="75446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19</a:t>
            </a:fld>
            <a:endParaRPr lang="en-US"/>
          </a:p>
        </p:txBody>
      </p:sp>
    </p:spTree>
    <p:extLst>
      <p:ext uri="{BB962C8B-B14F-4D97-AF65-F5344CB8AC3E}">
        <p14:creationId xmlns:p14="http://schemas.microsoft.com/office/powerpoint/2010/main" val="1221897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20</a:t>
            </a:fld>
            <a:endParaRPr lang="en-US"/>
          </a:p>
        </p:txBody>
      </p:sp>
    </p:spTree>
    <p:extLst>
      <p:ext uri="{BB962C8B-B14F-4D97-AF65-F5344CB8AC3E}">
        <p14:creationId xmlns:p14="http://schemas.microsoft.com/office/powerpoint/2010/main" val="1002848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21</a:t>
            </a:fld>
            <a:endParaRPr lang="en-US"/>
          </a:p>
        </p:txBody>
      </p:sp>
    </p:spTree>
    <p:extLst>
      <p:ext uri="{BB962C8B-B14F-4D97-AF65-F5344CB8AC3E}">
        <p14:creationId xmlns:p14="http://schemas.microsoft.com/office/powerpoint/2010/main" val="1781658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22</a:t>
            </a:fld>
            <a:endParaRPr lang="en-US"/>
          </a:p>
        </p:txBody>
      </p:sp>
    </p:spTree>
    <p:extLst>
      <p:ext uri="{BB962C8B-B14F-4D97-AF65-F5344CB8AC3E}">
        <p14:creationId xmlns:p14="http://schemas.microsoft.com/office/powerpoint/2010/main" val="210427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5</a:t>
            </a:fld>
            <a:endParaRPr lang="en-US"/>
          </a:p>
        </p:txBody>
      </p:sp>
    </p:spTree>
    <p:extLst>
      <p:ext uri="{BB962C8B-B14F-4D97-AF65-F5344CB8AC3E}">
        <p14:creationId xmlns:p14="http://schemas.microsoft.com/office/powerpoint/2010/main" val="1597601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23</a:t>
            </a:fld>
            <a:endParaRPr lang="en-US"/>
          </a:p>
        </p:txBody>
      </p:sp>
    </p:spTree>
    <p:extLst>
      <p:ext uri="{BB962C8B-B14F-4D97-AF65-F5344CB8AC3E}">
        <p14:creationId xmlns:p14="http://schemas.microsoft.com/office/powerpoint/2010/main" val="179283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24</a:t>
            </a:fld>
            <a:endParaRPr lang="en-US"/>
          </a:p>
        </p:txBody>
      </p:sp>
    </p:spTree>
    <p:extLst>
      <p:ext uri="{BB962C8B-B14F-4D97-AF65-F5344CB8AC3E}">
        <p14:creationId xmlns:p14="http://schemas.microsoft.com/office/powerpoint/2010/main" val="491959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26</a:t>
            </a:fld>
            <a:endParaRPr lang="en-US"/>
          </a:p>
        </p:txBody>
      </p:sp>
    </p:spTree>
    <p:extLst>
      <p:ext uri="{BB962C8B-B14F-4D97-AF65-F5344CB8AC3E}">
        <p14:creationId xmlns:p14="http://schemas.microsoft.com/office/powerpoint/2010/main" val="1103720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27</a:t>
            </a:fld>
            <a:endParaRPr lang="en-US"/>
          </a:p>
        </p:txBody>
      </p:sp>
    </p:spTree>
    <p:extLst>
      <p:ext uri="{BB962C8B-B14F-4D97-AF65-F5344CB8AC3E}">
        <p14:creationId xmlns:p14="http://schemas.microsoft.com/office/powerpoint/2010/main" val="1211706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28</a:t>
            </a:fld>
            <a:endParaRPr lang="en-US"/>
          </a:p>
        </p:txBody>
      </p:sp>
    </p:spTree>
    <p:extLst>
      <p:ext uri="{BB962C8B-B14F-4D97-AF65-F5344CB8AC3E}">
        <p14:creationId xmlns:p14="http://schemas.microsoft.com/office/powerpoint/2010/main" val="1631051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29</a:t>
            </a:fld>
            <a:endParaRPr lang="en-US"/>
          </a:p>
        </p:txBody>
      </p:sp>
    </p:spTree>
    <p:extLst>
      <p:ext uri="{BB962C8B-B14F-4D97-AF65-F5344CB8AC3E}">
        <p14:creationId xmlns:p14="http://schemas.microsoft.com/office/powerpoint/2010/main" val="199865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30</a:t>
            </a:fld>
            <a:endParaRPr lang="en-US"/>
          </a:p>
        </p:txBody>
      </p:sp>
    </p:spTree>
    <p:extLst>
      <p:ext uri="{BB962C8B-B14F-4D97-AF65-F5344CB8AC3E}">
        <p14:creationId xmlns:p14="http://schemas.microsoft.com/office/powerpoint/2010/main" val="2035945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32</a:t>
            </a:fld>
            <a:endParaRPr lang="en-US"/>
          </a:p>
        </p:txBody>
      </p:sp>
    </p:spTree>
    <p:extLst>
      <p:ext uri="{BB962C8B-B14F-4D97-AF65-F5344CB8AC3E}">
        <p14:creationId xmlns:p14="http://schemas.microsoft.com/office/powerpoint/2010/main" val="505610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33</a:t>
            </a:fld>
            <a:endParaRPr lang="en-US"/>
          </a:p>
        </p:txBody>
      </p:sp>
    </p:spTree>
    <p:extLst>
      <p:ext uri="{BB962C8B-B14F-4D97-AF65-F5344CB8AC3E}">
        <p14:creationId xmlns:p14="http://schemas.microsoft.com/office/powerpoint/2010/main" val="1341830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34</a:t>
            </a:fld>
            <a:endParaRPr lang="en-US"/>
          </a:p>
        </p:txBody>
      </p:sp>
    </p:spTree>
    <p:extLst>
      <p:ext uri="{BB962C8B-B14F-4D97-AF65-F5344CB8AC3E}">
        <p14:creationId xmlns:p14="http://schemas.microsoft.com/office/powerpoint/2010/main" val="78590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6</a:t>
            </a:fld>
            <a:endParaRPr lang="en-US"/>
          </a:p>
        </p:txBody>
      </p:sp>
    </p:spTree>
    <p:extLst>
      <p:ext uri="{BB962C8B-B14F-4D97-AF65-F5344CB8AC3E}">
        <p14:creationId xmlns:p14="http://schemas.microsoft.com/office/powerpoint/2010/main" val="1492895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35</a:t>
            </a:fld>
            <a:endParaRPr lang="en-US"/>
          </a:p>
        </p:txBody>
      </p:sp>
    </p:spTree>
    <p:extLst>
      <p:ext uri="{BB962C8B-B14F-4D97-AF65-F5344CB8AC3E}">
        <p14:creationId xmlns:p14="http://schemas.microsoft.com/office/powerpoint/2010/main" val="1551359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36</a:t>
            </a:fld>
            <a:endParaRPr lang="en-US"/>
          </a:p>
        </p:txBody>
      </p:sp>
    </p:spTree>
    <p:extLst>
      <p:ext uri="{BB962C8B-B14F-4D97-AF65-F5344CB8AC3E}">
        <p14:creationId xmlns:p14="http://schemas.microsoft.com/office/powerpoint/2010/main" val="1928787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37</a:t>
            </a:fld>
            <a:endParaRPr lang="en-US"/>
          </a:p>
        </p:txBody>
      </p:sp>
    </p:spTree>
    <p:extLst>
      <p:ext uri="{BB962C8B-B14F-4D97-AF65-F5344CB8AC3E}">
        <p14:creationId xmlns:p14="http://schemas.microsoft.com/office/powerpoint/2010/main" val="52660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38</a:t>
            </a:fld>
            <a:endParaRPr lang="en-US"/>
          </a:p>
        </p:txBody>
      </p:sp>
    </p:spTree>
    <p:extLst>
      <p:ext uri="{BB962C8B-B14F-4D97-AF65-F5344CB8AC3E}">
        <p14:creationId xmlns:p14="http://schemas.microsoft.com/office/powerpoint/2010/main" val="449422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39</a:t>
            </a:fld>
            <a:endParaRPr lang="en-US"/>
          </a:p>
        </p:txBody>
      </p:sp>
    </p:spTree>
    <p:extLst>
      <p:ext uri="{BB962C8B-B14F-4D97-AF65-F5344CB8AC3E}">
        <p14:creationId xmlns:p14="http://schemas.microsoft.com/office/powerpoint/2010/main" val="1363904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40</a:t>
            </a:fld>
            <a:endParaRPr lang="en-US"/>
          </a:p>
        </p:txBody>
      </p:sp>
    </p:spTree>
    <p:extLst>
      <p:ext uri="{BB962C8B-B14F-4D97-AF65-F5344CB8AC3E}">
        <p14:creationId xmlns:p14="http://schemas.microsoft.com/office/powerpoint/2010/main" val="1678700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41</a:t>
            </a:fld>
            <a:endParaRPr lang="en-US"/>
          </a:p>
        </p:txBody>
      </p:sp>
    </p:spTree>
    <p:extLst>
      <p:ext uri="{BB962C8B-B14F-4D97-AF65-F5344CB8AC3E}">
        <p14:creationId xmlns:p14="http://schemas.microsoft.com/office/powerpoint/2010/main" val="89177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42</a:t>
            </a:fld>
            <a:endParaRPr lang="en-US"/>
          </a:p>
        </p:txBody>
      </p:sp>
    </p:spTree>
    <p:extLst>
      <p:ext uri="{BB962C8B-B14F-4D97-AF65-F5344CB8AC3E}">
        <p14:creationId xmlns:p14="http://schemas.microsoft.com/office/powerpoint/2010/main" val="1253928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43</a:t>
            </a:fld>
            <a:endParaRPr lang="en-US"/>
          </a:p>
        </p:txBody>
      </p:sp>
    </p:spTree>
    <p:extLst>
      <p:ext uri="{BB962C8B-B14F-4D97-AF65-F5344CB8AC3E}">
        <p14:creationId xmlns:p14="http://schemas.microsoft.com/office/powerpoint/2010/main" val="883267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44</a:t>
            </a:fld>
            <a:endParaRPr lang="en-US"/>
          </a:p>
        </p:txBody>
      </p:sp>
    </p:spTree>
    <p:extLst>
      <p:ext uri="{BB962C8B-B14F-4D97-AF65-F5344CB8AC3E}">
        <p14:creationId xmlns:p14="http://schemas.microsoft.com/office/powerpoint/2010/main" val="113466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7</a:t>
            </a:fld>
            <a:endParaRPr lang="en-US"/>
          </a:p>
        </p:txBody>
      </p:sp>
    </p:spTree>
    <p:extLst>
      <p:ext uri="{BB962C8B-B14F-4D97-AF65-F5344CB8AC3E}">
        <p14:creationId xmlns:p14="http://schemas.microsoft.com/office/powerpoint/2010/main" val="711634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45</a:t>
            </a:fld>
            <a:endParaRPr lang="en-US"/>
          </a:p>
        </p:txBody>
      </p:sp>
    </p:spTree>
    <p:extLst>
      <p:ext uri="{BB962C8B-B14F-4D97-AF65-F5344CB8AC3E}">
        <p14:creationId xmlns:p14="http://schemas.microsoft.com/office/powerpoint/2010/main" val="527447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46</a:t>
            </a:fld>
            <a:endParaRPr lang="en-US"/>
          </a:p>
        </p:txBody>
      </p:sp>
    </p:spTree>
    <p:extLst>
      <p:ext uri="{BB962C8B-B14F-4D97-AF65-F5344CB8AC3E}">
        <p14:creationId xmlns:p14="http://schemas.microsoft.com/office/powerpoint/2010/main" val="74106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8</a:t>
            </a:fld>
            <a:endParaRPr lang="en-US"/>
          </a:p>
        </p:txBody>
      </p:sp>
    </p:spTree>
    <p:extLst>
      <p:ext uri="{BB962C8B-B14F-4D97-AF65-F5344CB8AC3E}">
        <p14:creationId xmlns:p14="http://schemas.microsoft.com/office/powerpoint/2010/main" val="119766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9</a:t>
            </a:fld>
            <a:endParaRPr lang="en-US"/>
          </a:p>
        </p:txBody>
      </p:sp>
    </p:spTree>
    <p:extLst>
      <p:ext uri="{BB962C8B-B14F-4D97-AF65-F5344CB8AC3E}">
        <p14:creationId xmlns:p14="http://schemas.microsoft.com/office/powerpoint/2010/main" val="86242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10</a:t>
            </a:fld>
            <a:endParaRPr lang="en-US"/>
          </a:p>
        </p:txBody>
      </p:sp>
    </p:spTree>
    <p:extLst>
      <p:ext uri="{BB962C8B-B14F-4D97-AF65-F5344CB8AC3E}">
        <p14:creationId xmlns:p14="http://schemas.microsoft.com/office/powerpoint/2010/main" val="119443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11</a:t>
            </a:fld>
            <a:endParaRPr lang="en-US"/>
          </a:p>
        </p:txBody>
      </p:sp>
    </p:spTree>
    <p:extLst>
      <p:ext uri="{BB962C8B-B14F-4D97-AF65-F5344CB8AC3E}">
        <p14:creationId xmlns:p14="http://schemas.microsoft.com/office/powerpoint/2010/main" val="184432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F834F6-264B-D74F-95B5-ACC7DF6378E9}" type="slidenum">
              <a:rPr lang="en-US" smtClean="0"/>
              <a:t>12</a:t>
            </a:fld>
            <a:endParaRPr lang="en-US"/>
          </a:p>
        </p:txBody>
      </p:sp>
    </p:spTree>
    <p:extLst>
      <p:ext uri="{BB962C8B-B14F-4D97-AF65-F5344CB8AC3E}">
        <p14:creationId xmlns:p14="http://schemas.microsoft.com/office/powerpoint/2010/main" val="10948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DA2F-ADB0-1FF8-FFD4-9E36E90E90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62FBCC5-AFA3-9C45-32A4-8EECE0663D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6097B08-6734-EFC5-A949-D7B65719EF75}"/>
              </a:ext>
            </a:extLst>
          </p:cNvPr>
          <p:cNvSpPr>
            <a:spLocks noGrp="1"/>
          </p:cNvSpPr>
          <p:nvPr>
            <p:ph type="dt" sz="half" idx="10"/>
          </p:nvPr>
        </p:nvSpPr>
        <p:spPr/>
        <p:txBody>
          <a:bodyPr/>
          <a:lstStyle/>
          <a:p>
            <a:fld id="{86F05C8B-F144-401E-9823-435148060D7F}" type="datetime1">
              <a:rPr lang="fr-FR" smtClean="0"/>
              <a:t>08/02/2025</a:t>
            </a:fld>
            <a:endParaRPr lang="fr-FR"/>
          </a:p>
        </p:txBody>
      </p:sp>
      <p:sp>
        <p:nvSpPr>
          <p:cNvPr id="5" name="Espace réservé du pied de page 4">
            <a:extLst>
              <a:ext uri="{FF2B5EF4-FFF2-40B4-BE49-F238E27FC236}">
                <a16:creationId xmlns:a16="http://schemas.microsoft.com/office/drawing/2014/main" id="{71713BED-E395-3ADB-8371-6F3C695A3C0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7696930-4CC2-9A4F-01FB-7C2C497A6215}"/>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56621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EB0358-5EED-7BB9-23FF-89C56664259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865BC14-D051-5567-13C8-1ECF630DE6F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9B5F97-F645-2853-C2C8-A8948F2544C2}"/>
              </a:ext>
            </a:extLst>
          </p:cNvPr>
          <p:cNvSpPr>
            <a:spLocks noGrp="1"/>
          </p:cNvSpPr>
          <p:nvPr>
            <p:ph type="dt" sz="half" idx="10"/>
          </p:nvPr>
        </p:nvSpPr>
        <p:spPr/>
        <p:txBody>
          <a:bodyPr/>
          <a:lstStyle/>
          <a:p>
            <a:fld id="{9DF796C2-B79B-4C49-89EE-81E8B6F2B8FD}" type="datetime1">
              <a:rPr lang="fr-FR" smtClean="0"/>
              <a:t>08/02/2025</a:t>
            </a:fld>
            <a:endParaRPr lang="fr-FR"/>
          </a:p>
        </p:txBody>
      </p:sp>
      <p:sp>
        <p:nvSpPr>
          <p:cNvPr id="5" name="Espace réservé du pied de page 4">
            <a:extLst>
              <a:ext uri="{FF2B5EF4-FFF2-40B4-BE49-F238E27FC236}">
                <a16:creationId xmlns:a16="http://schemas.microsoft.com/office/drawing/2014/main" id="{11F77CAF-DDC8-5228-5506-076C6D2B3C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9A8121-8B4D-A3CA-CA36-BAD513E0C970}"/>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02160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D04050-C01D-F063-BDE8-638C4B1DB05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026D4F-83C4-7DD9-AF39-207392B339A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4568C4-2DBB-6E68-9901-99E9FF903E93}"/>
              </a:ext>
            </a:extLst>
          </p:cNvPr>
          <p:cNvSpPr>
            <a:spLocks noGrp="1"/>
          </p:cNvSpPr>
          <p:nvPr>
            <p:ph type="dt" sz="half" idx="10"/>
          </p:nvPr>
        </p:nvSpPr>
        <p:spPr/>
        <p:txBody>
          <a:bodyPr/>
          <a:lstStyle/>
          <a:p>
            <a:fld id="{60641408-C11C-47F0-979E-9416582242EE}" type="datetime1">
              <a:rPr lang="fr-FR" smtClean="0"/>
              <a:t>08/02/2025</a:t>
            </a:fld>
            <a:endParaRPr lang="fr-FR"/>
          </a:p>
        </p:txBody>
      </p:sp>
      <p:sp>
        <p:nvSpPr>
          <p:cNvPr id="5" name="Espace réservé du pied de page 4">
            <a:extLst>
              <a:ext uri="{FF2B5EF4-FFF2-40B4-BE49-F238E27FC236}">
                <a16:creationId xmlns:a16="http://schemas.microsoft.com/office/drawing/2014/main" id="{CF859B4C-86A3-5CC1-1EF0-CCE58A0D58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33F5AD-8849-9918-633B-B89D0019659F}"/>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31404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endParaRPr dirty="0"/>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873324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noFill/>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50114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BBBE7F-84BA-0DA8-D207-857990B9572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12CD00-C971-8EB5-F36D-18830100028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3046601-F231-F964-02E8-FCF3FB09BC07}"/>
              </a:ext>
            </a:extLst>
          </p:cNvPr>
          <p:cNvSpPr>
            <a:spLocks noGrp="1"/>
          </p:cNvSpPr>
          <p:nvPr>
            <p:ph type="dt" sz="half" idx="10"/>
          </p:nvPr>
        </p:nvSpPr>
        <p:spPr/>
        <p:txBody>
          <a:bodyPr/>
          <a:lstStyle/>
          <a:p>
            <a:fld id="{2AB896D5-8804-4864-8FDF-D860657A3E1D}" type="datetime1">
              <a:rPr lang="fr-FR" smtClean="0"/>
              <a:t>08/02/2025</a:t>
            </a:fld>
            <a:endParaRPr lang="fr-FR"/>
          </a:p>
        </p:txBody>
      </p:sp>
      <p:sp>
        <p:nvSpPr>
          <p:cNvPr id="5" name="Espace réservé du pied de page 4">
            <a:extLst>
              <a:ext uri="{FF2B5EF4-FFF2-40B4-BE49-F238E27FC236}">
                <a16:creationId xmlns:a16="http://schemas.microsoft.com/office/drawing/2014/main" id="{0450A259-38C3-525C-2FCE-49CBE39F18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B324B6-BB9B-605C-16F4-5CAAADD3E4F2}"/>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4005571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90F4F-D62E-DD3F-4E24-304D13C5D78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719477-66D7-6663-B03F-8C8C7E508A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E54049C-1DA1-5776-EB2A-2EC3A2A25A48}"/>
              </a:ext>
            </a:extLst>
          </p:cNvPr>
          <p:cNvSpPr>
            <a:spLocks noGrp="1"/>
          </p:cNvSpPr>
          <p:nvPr>
            <p:ph type="dt" sz="half" idx="10"/>
          </p:nvPr>
        </p:nvSpPr>
        <p:spPr/>
        <p:txBody>
          <a:bodyPr/>
          <a:lstStyle/>
          <a:p>
            <a:fld id="{75355571-2528-42B4-8D99-70E6478E0598}" type="datetime1">
              <a:rPr lang="fr-FR" smtClean="0"/>
              <a:t>08/02/2025</a:t>
            </a:fld>
            <a:endParaRPr lang="fr-FR"/>
          </a:p>
        </p:txBody>
      </p:sp>
      <p:sp>
        <p:nvSpPr>
          <p:cNvPr id="5" name="Espace réservé du pied de page 4">
            <a:extLst>
              <a:ext uri="{FF2B5EF4-FFF2-40B4-BE49-F238E27FC236}">
                <a16:creationId xmlns:a16="http://schemas.microsoft.com/office/drawing/2014/main" id="{BDA6BB50-DF75-0187-DC0A-33FA369340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93B2C7-B97D-BDE3-5C0D-A48146755293}"/>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175270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1E3F17-4852-0A6A-609B-F610E2F3BF5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B25AAB1-45F4-ADD0-1A3F-4B67A22A947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9CFE276-196C-10E8-7BCB-333C882EDE2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0D777C-5747-9B19-0705-331A5799E0F2}"/>
              </a:ext>
            </a:extLst>
          </p:cNvPr>
          <p:cNvSpPr>
            <a:spLocks noGrp="1"/>
          </p:cNvSpPr>
          <p:nvPr>
            <p:ph type="dt" sz="half" idx="10"/>
          </p:nvPr>
        </p:nvSpPr>
        <p:spPr/>
        <p:txBody>
          <a:bodyPr/>
          <a:lstStyle/>
          <a:p>
            <a:fld id="{5E8C9E45-3589-4419-B42B-9EBB4ACF763C}" type="datetime1">
              <a:rPr lang="fr-FR" smtClean="0"/>
              <a:t>08/02/2025</a:t>
            </a:fld>
            <a:endParaRPr lang="fr-FR"/>
          </a:p>
        </p:txBody>
      </p:sp>
      <p:sp>
        <p:nvSpPr>
          <p:cNvPr id="6" name="Espace réservé du pied de page 5">
            <a:extLst>
              <a:ext uri="{FF2B5EF4-FFF2-40B4-BE49-F238E27FC236}">
                <a16:creationId xmlns:a16="http://schemas.microsoft.com/office/drawing/2014/main" id="{FC543530-6D6B-C208-66C4-A41D62C239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A54FD1-7DED-9EBB-C30B-AA1D0615EEF3}"/>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22835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D7085-0D0B-1DD5-1E83-6806B42C26F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43C5262-5206-4E7B-90F4-3E33E46F06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9468382-620C-B5EC-3AEB-BDAEB304ACD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562185D-CDE6-B0E8-40DC-F3B8EB3E2A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635C43B-919F-DC28-C439-D33BBB0CB9C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FD9C07-DB45-EB55-F802-5E6D9B5FFA0B}"/>
              </a:ext>
            </a:extLst>
          </p:cNvPr>
          <p:cNvSpPr>
            <a:spLocks noGrp="1"/>
          </p:cNvSpPr>
          <p:nvPr>
            <p:ph type="dt" sz="half" idx="10"/>
          </p:nvPr>
        </p:nvSpPr>
        <p:spPr/>
        <p:txBody>
          <a:bodyPr/>
          <a:lstStyle/>
          <a:p>
            <a:fld id="{18F7C5C0-CAF1-429F-BFAD-FD4E60A99483}" type="datetime1">
              <a:rPr lang="fr-FR" smtClean="0"/>
              <a:t>08/02/2025</a:t>
            </a:fld>
            <a:endParaRPr lang="fr-FR"/>
          </a:p>
        </p:txBody>
      </p:sp>
      <p:sp>
        <p:nvSpPr>
          <p:cNvPr id="8" name="Espace réservé du pied de page 7">
            <a:extLst>
              <a:ext uri="{FF2B5EF4-FFF2-40B4-BE49-F238E27FC236}">
                <a16:creationId xmlns:a16="http://schemas.microsoft.com/office/drawing/2014/main" id="{C920D8EF-6A73-331E-6FE2-CFAAECE1BC3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C235E0-1AA9-C3D9-CAE9-1EA6E5D995E9}"/>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6314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02AC99-571C-7538-75D6-BC493510218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D86AF73-8A8E-4CE8-232D-2AC80333D9D8}"/>
              </a:ext>
            </a:extLst>
          </p:cNvPr>
          <p:cNvSpPr>
            <a:spLocks noGrp="1"/>
          </p:cNvSpPr>
          <p:nvPr>
            <p:ph type="dt" sz="half" idx="10"/>
          </p:nvPr>
        </p:nvSpPr>
        <p:spPr/>
        <p:txBody>
          <a:bodyPr/>
          <a:lstStyle/>
          <a:p>
            <a:fld id="{03CF68BF-54D0-4B96-804A-B36665B67501}" type="datetime1">
              <a:rPr lang="fr-FR" smtClean="0"/>
              <a:t>08/02/2025</a:t>
            </a:fld>
            <a:endParaRPr lang="fr-FR"/>
          </a:p>
        </p:txBody>
      </p:sp>
      <p:sp>
        <p:nvSpPr>
          <p:cNvPr id="4" name="Espace réservé du pied de page 3">
            <a:extLst>
              <a:ext uri="{FF2B5EF4-FFF2-40B4-BE49-F238E27FC236}">
                <a16:creationId xmlns:a16="http://schemas.microsoft.com/office/drawing/2014/main" id="{637035E1-696A-C1E5-2960-E603A40CA43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3CDA05C-76A2-C869-79F9-D753BB9426B5}"/>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210497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1CBB5D5-C808-3467-3C89-3F7AC0A17C07}"/>
              </a:ext>
            </a:extLst>
          </p:cNvPr>
          <p:cNvSpPr>
            <a:spLocks noGrp="1"/>
          </p:cNvSpPr>
          <p:nvPr>
            <p:ph type="dt" sz="half" idx="10"/>
          </p:nvPr>
        </p:nvSpPr>
        <p:spPr/>
        <p:txBody>
          <a:bodyPr/>
          <a:lstStyle/>
          <a:p>
            <a:fld id="{5F030340-B394-499D-BD4D-277131C92A8A}" type="datetime1">
              <a:rPr lang="fr-FR" smtClean="0"/>
              <a:t>08/02/2025</a:t>
            </a:fld>
            <a:endParaRPr lang="fr-FR"/>
          </a:p>
        </p:txBody>
      </p:sp>
      <p:sp>
        <p:nvSpPr>
          <p:cNvPr id="3" name="Espace réservé du pied de page 2">
            <a:extLst>
              <a:ext uri="{FF2B5EF4-FFF2-40B4-BE49-F238E27FC236}">
                <a16:creationId xmlns:a16="http://schemas.microsoft.com/office/drawing/2014/main" id="{DEE416FD-56FA-6C29-720B-77D542F3241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7761C71-7DE8-7314-0A1E-CC265CB98AF9}"/>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25477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942E90-5F99-58B6-062A-CDA410E43F9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6E2D3A8-8B5F-54AA-03A6-93870937E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8B59648-AA62-9D5B-60F7-3AFB3A84E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797161F-252D-33E5-DC04-D16507C34384}"/>
              </a:ext>
            </a:extLst>
          </p:cNvPr>
          <p:cNvSpPr>
            <a:spLocks noGrp="1"/>
          </p:cNvSpPr>
          <p:nvPr>
            <p:ph type="dt" sz="half" idx="10"/>
          </p:nvPr>
        </p:nvSpPr>
        <p:spPr/>
        <p:txBody>
          <a:bodyPr/>
          <a:lstStyle/>
          <a:p>
            <a:fld id="{6065413A-2D11-4796-B475-0C29D03CACE0}" type="datetime1">
              <a:rPr lang="fr-FR" smtClean="0"/>
              <a:t>08/02/2025</a:t>
            </a:fld>
            <a:endParaRPr lang="fr-FR"/>
          </a:p>
        </p:txBody>
      </p:sp>
      <p:sp>
        <p:nvSpPr>
          <p:cNvPr id="6" name="Espace réservé du pied de page 5">
            <a:extLst>
              <a:ext uri="{FF2B5EF4-FFF2-40B4-BE49-F238E27FC236}">
                <a16:creationId xmlns:a16="http://schemas.microsoft.com/office/drawing/2014/main" id="{3574BF15-275D-EDB3-ACFF-3DE0B61A57C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0E40F90-5B1A-3910-AADF-B8E369974525}"/>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583154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2C688-21AD-36BF-8808-2FF12D171E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A8E4D7B-DC4D-8B12-72CD-283416728D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A6F0344-909F-0173-383F-F72DA4BB2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989488C-41B2-D894-4723-DD7481108B7F}"/>
              </a:ext>
            </a:extLst>
          </p:cNvPr>
          <p:cNvSpPr>
            <a:spLocks noGrp="1"/>
          </p:cNvSpPr>
          <p:nvPr>
            <p:ph type="dt" sz="half" idx="10"/>
          </p:nvPr>
        </p:nvSpPr>
        <p:spPr/>
        <p:txBody>
          <a:bodyPr/>
          <a:lstStyle/>
          <a:p>
            <a:fld id="{84BF2668-5B7B-42ED-B4F2-661711E41AAA}" type="datetime1">
              <a:rPr lang="fr-FR" smtClean="0"/>
              <a:t>08/02/2025</a:t>
            </a:fld>
            <a:endParaRPr lang="fr-FR"/>
          </a:p>
        </p:txBody>
      </p:sp>
      <p:sp>
        <p:nvSpPr>
          <p:cNvPr id="6" name="Espace réservé du pied de page 5">
            <a:extLst>
              <a:ext uri="{FF2B5EF4-FFF2-40B4-BE49-F238E27FC236}">
                <a16:creationId xmlns:a16="http://schemas.microsoft.com/office/drawing/2014/main" id="{D0F67C28-1924-1913-23E8-FD8003C48D5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BB198C9-121C-69B9-B8A0-C841BC3E63A8}"/>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851568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5316FF0-7B29-ECDD-5166-E1A21B316B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EC7F32-D435-C4E5-5453-CC669C2259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2D732D-910E-1A2E-CE7F-7143C351F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F8F3B-9026-41D9-B093-C894428ADBD7}" type="datetime1">
              <a:rPr lang="fr-FR" smtClean="0"/>
              <a:t>08/02/2025</a:t>
            </a:fld>
            <a:endParaRPr lang="fr-FR"/>
          </a:p>
        </p:txBody>
      </p:sp>
      <p:sp>
        <p:nvSpPr>
          <p:cNvPr id="5" name="Espace réservé du pied de page 4">
            <a:extLst>
              <a:ext uri="{FF2B5EF4-FFF2-40B4-BE49-F238E27FC236}">
                <a16:creationId xmlns:a16="http://schemas.microsoft.com/office/drawing/2014/main" id="{A718C730-D5EA-A649-0875-C8EC578DC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B447FB2-AD12-A51D-1234-E2B36E4A6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667280-0DA6-469D-8DB3-761F66A86D50}" type="slidenum">
              <a:rPr lang="fr-FR" smtClean="0"/>
              <a:t>‹N°›</a:t>
            </a:fld>
            <a:endParaRPr lang="fr-FR"/>
          </a:p>
        </p:txBody>
      </p:sp>
    </p:spTree>
    <p:extLst>
      <p:ext uri="{BB962C8B-B14F-4D97-AF65-F5344CB8AC3E}">
        <p14:creationId xmlns:p14="http://schemas.microsoft.com/office/powerpoint/2010/main" val="980896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www.princeton.edu/~otorres/Stata/"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kb.iu.edu/d/bajq" TargetMode="External"/><Relationship Id="rId5" Type="http://schemas.openxmlformats.org/officeDocument/2006/relationships/hyperlink" Target="https://www.google.com/url?sa=t&amp;rct=j&amp;q=&amp;esrc=s&amp;source=web&amp;cd=1&amp;ved=2ahUKEwiQqImEzYXjAhXHT98KHYTMBx0QFjAAegQIABAC&amp;url=http://people.musc.edu/~elg26/teaching/statcomputing.2012/Lectures/Lecture16.StataProgramming/stata.programming.pptx&amp;usg=AOvVaw0H7p5myqz5vi5dox0sxv3e" TargetMode="External"/><Relationship Id="rId4" Type="http://schemas.openxmlformats.org/officeDocument/2006/relationships/hyperlink" Target="https://www.google.com/url?sa=t&amp;rct=j&amp;q=&amp;esrc=s&amp;source=web&amp;cd=2&amp;ved=2ahUKEwjm8rDSkIXjAhXoct8KHYOnBDMQFjABegQIAxAC&amp;url=https://www.nuffield.ox.ac.uk/users/papps/stata_part_one.ppt&amp;usg=AOvVaw2xkf_jm4rmpK7bwvF8Lvr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https://lh3.googleusercontent.com/MNk0bWo-c8qmfcMoDo0dXCWFZTUpjbAwTjlZzLCZrZ7XCkCmWeYEssybxmOxpb_f-25mfF7JMm4AIvdkPGzReZJc78hx1pDuwTAFb5a8rdyf-1zfiFTFtL3cDKnNKwh9hxaOLxM"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https://lh6.googleusercontent.com/eRVoJ_j2RH8Dod5N9okowa8rp_fChLFzPDPzCnOHzBhmQQPSj31ud6dUEeOX_at31rxAGfGcbYai5j9EHyAMAo6_t-OvcbSDpLf_t0yKnxsODJVPfyOPTLQ6b9ANA6TvlCBmCow" TargetMode="External"/><Relationship Id="rId5" Type="http://schemas.openxmlformats.org/officeDocument/2006/relationships/image" Target="../media/image2.png"/><Relationship Id="rId4" Type="http://schemas.openxmlformats.org/officeDocument/2006/relationships/image" Target="https://lh6.googleusercontent.com/aoKIdEIbkaPtPa4fhshMJr0hk_W-V_XBVUMxcQhVeEeKzxGsxQiLnNeGy4D9d06u8f6h-deK_JIFlgI2j3MAwFn4w8UkIkldMSRDNNToCPA2FEs0pSkAIym9ONog3IuDyTp6VYw"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https://lh6.googleusercontent.com/eRVoJ_j2RH8Dod5N9okowa8rp_fChLFzPDPzCnOHzBhmQQPSj31ud6dUEeOX_at31rxAGfGcbYai5j9EHyAMAo6_t-OvcbSDpLf_t0yKnxsODJVPfyOPTLQ6b9ANA6TvlCBmCo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https://lh5.googleusercontent.com/3x5ZxFAMqtbVEN7HQ10po1Vq0EcQMXYC-nxv0hVgrvUlylu3vp41uoLbbEHHPfZOhZEDcH5BG7IcPbZLnSHe5FhaOxkK_ZiFrrZ260tar3xKN-xR46w49gM7xC2mJ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41F5-312E-2899-16CD-6E6F248F7948}"/>
              </a:ext>
            </a:extLst>
          </p:cNvPr>
          <p:cNvSpPr>
            <a:spLocks noGrp="1"/>
          </p:cNvSpPr>
          <p:nvPr>
            <p:ph type="ctrTitle"/>
          </p:nvPr>
        </p:nvSpPr>
        <p:spPr>
          <a:xfrm>
            <a:off x="650240" y="264160"/>
            <a:ext cx="11023600" cy="3245803"/>
          </a:xfrm>
        </p:spPr>
        <p:txBody>
          <a:bodyPr>
            <a:normAutofit fontScale="90000"/>
          </a:bodyPr>
          <a:lstStyle/>
          <a:p>
            <a:r>
              <a:rPr lang="fr-FR" dirty="0">
                <a:solidFill>
                  <a:schemeClr val="accent1">
                    <a:lumMod val="75000"/>
                  </a:schemeClr>
                </a:solidFill>
              </a:rPr>
              <a:t>ISSP-UJKZ </a:t>
            </a:r>
            <a:br>
              <a:rPr lang="fr-FR" dirty="0">
                <a:solidFill>
                  <a:schemeClr val="accent1">
                    <a:lumMod val="75000"/>
                  </a:schemeClr>
                </a:solidFill>
              </a:rPr>
            </a:br>
            <a:r>
              <a:rPr lang="fr-FR" dirty="0">
                <a:solidFill>
                  <a:srgbClr val="00B0F0"/>
                </a:solidFill>
              </a:rPr>
              <a:t>Traitements des données sous: </a:t>
            </a:r>
            <a:br>
              <a:rPr lang="fr-FR" dirty="0">
                <a:solidFill>
                  <a:srgbClr val="00B0F0"/>
                </a:solidFill>
              </a:rPr>
            </a:br>
            <a:r>
              <a:rPr lang="fr-FR" dirty="0">
                <a:solidFill>
                  <a:srgbClr val="00B0F0"/>
                </a:solidFill>
              </a:rPr>
              <a:t>SPSS et STATA</a:t>
            </a:r>
            <a:br>
              <a:rPr lang="fr-FR" dirty="0">
                <a:solidFill>
                  <a:schemeClr val="accent1">
                    <a:lumMod val="75000"/>
                  </a:schemeClr>
                </a:solidFill>
              </a:rPr>
            </a:br>
            <a:r>
              <a:rPr lang="fr-FR" dirty="0">
                <a:solidFill>
                  <a:schemeClr val="accent1">
                    <a:lumMod val="75000"/>
                  </a:schemeClr>
                </a:solidFill>
              </a:rPr>
              <a:t>Cours de STATA</a:t>
            </a:r>
          </a:p>
        </p:txBody>
      </p:sp>
      <p:sp>
        <p:nvSpPr>
          <p:cNvPr id="3" name="Sous-titre 2">
            <a:extLst>
              <a:ext uri="{FF2B5EF4-FFF2-40B4-BE49-F238E27FC236}">
                <a16:creationId xmlns:a16="http://schemas.microsoft.com/office/drawing/2014/main" id="{2B4A15AA-C275-BAAF-2DB3-9D049BD466CF}"/>
              </a:ext>
            </a:extLst>
          </p:cNvPr>
          <p:cNvSpPr>
            <a:spLocks noGrp="1"/>
          </p:cNvSpPr>
          <p:nvPr>
            <p:ph type="subTitle" idx="1"/>
          </p:nvPr>
        </p:nvSpPr>
        <p:spPr/>
        <p:txBody>
          <a:bodyPr/>
          <a:lstStyle/>
          <a:p>
            <a:r>
              <a:rPr lang="fr-FR" b="1" dirty="0">
                <a:solidFill>
                  <a:schemeClr val="accent1">
                    <a:lumMod val="75000"/>
                  </a:schemeClr>
                </a:solidFill>
              </a:rPr>
              <a:t>Réné Zemba</a:t>
            </a:r>
          </a:p>
          <a:p>
            <a:r>
              <a:rPr lang="fr-FR" b="1" dirty="0">
                <a:solidFill>
                  <a:schemeClr val="accent1">
                    <a:lumMod val="75000"/>
                  </a:schemeClr>
                </a:solidFill>
              </a:rPr>
              <a:t>Ingénieur Statisticien Economiste</a:t>
            </a:r>
          </a:p>
        </p:txBody>
      </p:sp>
    </p:spTree>
    <p:extLst>
      <p:ext uri="{BB962C8B-B14F-4D97-AF65-F5344CB8AC3E}">
        <p14:creationId xmlns:p14="http://schemas.microsoft.com/office/powerpoint/2010/main" val="347105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2" y="1096732"/>
            <a:ext cx="10920457" cy="584775"/>
          </a:xfrm>
          <a:prstGeom prst="rect">
            <a:avLst/>
          </a:prstGeom>
          <a:noFill/>
          <a:effectLst/>
        </p:spPr>
        <p:txBody>
          <a:bodyPr wrap="square" rtlCol="0">
            <a:spAutoFit/>
          </a:bodyPr>
          <a:lstStyle/>
          <a:p>
            <a:r>
              <a:rPr lang="en-US" sz="3200" b="1" i="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Exercice</a:t>
            </a:r>
            <a:r>
              <a:rPr lang="en-US" sz="3200" b="1" i="1" dirty="0">
                <a:solidFill>
                  <a:schemeClr val="accent1"/>
                </a:solidFill>
                <a:latin typeface="Segoe UI" panose="020B0502040204020203" pitchFamily="34" charset="0"/>
                <a:ea typeface="Segoe UI" panose="020B0502040204020203" pitchFamily="34" charset="0"/>
                <a:cs typeface="Segoe UI" panose="020B0502040204020203" pitchFamily="34" charset="0"/>
              </a:rPr>
              <a:t> 1 - </a:t>
            </a:r>
            <a:r>
              <a:rPr lang="en-US" sz="3200" b="1" i="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Apprendre</a:t>
            </a:r>
            <a:r>
              <a:rPr lang="en-US" sz="3200" b="1" i="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i="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à</a:t>
            </a:r>
            <a:r>
              <a:rPr lang="en-US" sz="3200" b="1" i="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i="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connaître</a:t>
            </a:r>
            <a:r>
              <a:rPr lang="en-US" sz="3200" b="1" i="1" dirty="0">
                <a:solidFill>
                  <a:schemeClr val="accent1"/>
                </a:solidFill>
                <a:latin typeface="Segoe UI" panose="020B0502040204020203" pitchFamily="34" charset="0"/>
                <a:ea typeface="Segoe UI" panose="020B0502040204020203" pitchFamily="34" charset="0"/>
                <a:cs typeface="Segoe UI" panose="020B0502040204020203" pitchFamily="34" charset="0"/>
              </a:rPr>
              <a:t> la situation</a:t>
            </a:r>
            <a:endParaRPr lang="en-US" sz="3200" b="1" i="1" dirty="0"/>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509544" y="1970041"/>
            <a:ext cx="11321386" cy="3984772"/>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1" indent="-457200">
              <a:buClr>
                <a:schemeClr val="tx1"/>
              </a:buClr>
              <a:buSzPct val="120000"/>
              <a:buFont typeface="+mj-lt"/>
              <a:buAutoNum type="arabicPeriod"/>
            </a:pPr>
            <a:r>
              <a:rPr lang="en-US" sz="2200" dirty="0" err="1">
                <a:solidFill>
                  <a:schemeClr val="tx1"/>
                </a:solidFill>
                <a:latin typeface="Segoe UI" panose="020B0502040204020203" pitchFamily="34" charset="0"/>
              </a:rPr>
              <a:t>Ouvrir</a:t>
            </a:r>
            <a:r>
              <a:rPr lang="en-US" sz="2200" dirty="0">
                <a:solidFill>
                  <a:schemeClr val="tx1"/>
                </a:solidFill>
                <a:latin typeface="Segoe UI" panose="020B0502040204020203" pitchFamily="34" charset="0"/>
              </a:rPr>
              <a:t> Stata</a:t>
            </a:r>
          </a:p>
          <a:p>
            <a:pPr marL="914400" lvl="1" indent="-457200">
              <a:buClr>
                <a:schemeClr val="tx1"/>
              </a:buClr>
              <a:buSzPct val="120000"/>
              <a:buFont typeface="+mj-lt"/>
              <a:buAutoNum type="arabicPeriod"/>
            </a:pPr>
            <a:r>
              <a:rPr lang="en-US" sz="2200" dirty="0" err="1">
                <a:solidFill>
                  <a:schemeClr val="tx1"/>
                </a:solidFill>
                <a:latin typeface="Segoe UI" panose="020B0502040204020203" pitchFamily="34" charset="0"/>
              </a:rPr>
              <a:t>Naviguer</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dans</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l'interface</a:t>
            </a:r>
            <a:r>
              <a:rPr lang="en-US" sz="2200" dirty="0">
                <a:solidFill>
                  <a:schemeClr val="tx1"/>
                </a:solidFill>
                <a:latin typeface="Segoe UI" panose="020B0502040204020203" pitchFamily="34" charset="0"/>
              </a:rPr>
              <a:t> et </a:t>
            </a:r>
            <a:r>
              <a:rPr lang="en-US" sz="2200" dirty="0" err="1">
                <a:solidFill>
                  <a:schemeClr val="tx1"/>
                </a:solidFill>
                <a:latin typeface="Segoe UI" panose="020B0502040204020203" pitchFamily="34" charset="0"/>
              </a:rPr>
              <a:t>localiser</a:t>
            </a:r>
            <a:r>
              <a:rPr lang="en-US" sz="2200" dirty="0">
                <a:solidFill>
                  <a:schemeClr val="tx1"/>
                </a:solidFill>
                <a:latin typeface="Segoe UI" panose="020B0502040204020203" pitchFamily="34" charset="0"/>
              </a:rPr>
              <a:t> les </a:t>
            </a:r>
            <a:r>
              <a:rPr lang="en-US" sz="2200" dirty="0" err="1">
                <a:solidFill>
                  <a:schemeClr val="tx1"/>
                </a:solidFill>
                <a:latin typeface="Segoe UI" panose="020B0502040204020203" pitchFamily="34" charset="0"/>
              </a:rPr>
              <a:t>fenêtres</a:t>
            </a:r>
            <a:r>
              <a:rPr lang="en-US" sz="2200" dirty="0">
                <a:solidFill>
                  <a:schemeClr val="tx1"/>
                </a:solidFill>
                <a:latin typeface="Segoe UI" panose="020B0502040204020203" pitchFamily="34" charset="0"/>
              </a:rPr>
              <a:t> (Revue, </a:t>
            </a:r>
            <a:r>
              <a:rPr lang="en-US" sz="2200" dirty="0" err="1">
                <a:solidFill>
                  <a:schemeClr val="tx1"/>
                </a:solidFill>
                <a:latin typeface="Segoe UI" panose="020B0502040204020203" pitchFamily="34" charset="0"/>
              </a:rPr>
              <a:t>Résultats</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Commandes</a:t>
            </a:r>
            <a:r>
              <a:rPr lang="en-US" sz="2200" dirty="0">
                <a:solidFill>
                  <a:schemeClr val="tx1"/>
                </a:solidFill>
                <a:latin typeface="Segoe UI" panose="020B0502040204020203" pitchFamily="34" charset="0"/>
              </a:rPr>
              <a:t>, Variables, </a:t>
            </a:r>
            <a:r>
              <a:rPr lang="en-US" sz="2200" dirty="0" err="1">
                <a:solidFill>
                  <a:schemeClr val="tx1"/>
                </a:solidFill>
                <a:latin typeface="Segoe UI" panose="020B0502040204020203" pitchFamily="34" charset="0"/>
              </a:rPr>
              <a:t>Propriétés</a:t>
            </a:r>
            <a:r>
              <a:rPr lang="en-US" sz="2200" dirty="0">
                <a:solidFill>
                  <a:schemeClr val="tx1"/>
                </a:solidFill>
                <a:latin typeface="Segoe UI" panose="020B0502040204020203" pitchFamily="34" charset="0"/>
              </a:rPr>
              <a:t>) et la barre </a:t>
            </a:r>
            <a:r>
              <a:rPr lang="en-US" sz="2200" dirty="0" err="1">
                <a:solidFill>
                  <a:schemeClr val="tx1"/>
                </a:solidFill>
                <a:latin typeface="Segoe UI" panose="020B0502040204020203" pitchFamily="34" charset="0"/>
              </a:rPr>
              <a:t>d'outils</a:t>
            </a:r>
            <a:endParaRPr lang="en-US" sz="2200" dirty="0">
              <a:solidFill>
                <a:schemeClr val="tx1"/>
              </a:solidFill>
              <a:latin typeface="Segoe UI" panose="020B0502040204020203" pitchFamily="34" charset="0"/>
            </a:endParaRPr>
          </a:p>
          <a:p>
            <a:pPr marL="914400" lvl="1" indent="-457200">
              <a:buClr>
                <a:schemeClr val="tx1"/>
              </a:buClr>
              <a:buSzPct val="120000"/>
              <a:buFont typeface="+mj-lt"/>
              <a:buAutoNum type="arabicPeriod"/>
            </a:pPr>
            <a:r>
              <a:rPr lang="en-US" sz="2200" dirty="0" err="1">
                <a:solidFill>
                  <a:schemeClr val="tx1"/>
                </a:solidFill>
                <a:latin typeface="Segoe UI" panose="020B0502040204020203" pitchFamily="34" charset="0"/>
              </a:rPr>
              <a:t>Cliquez</a:t>
            </a:r>
            <a:r>
              <a:rPr lang="en-US" sz="2200" dirty="0">
                <a:solidFill>
                  <a:schemeClr val="tx1"/>
                </a:solidFill>
                <a:latin typeface="Segoe UI" panose="020B0502040204020203" pitchFamily="34" charset="0"/>
              </a:rPr>
              <a:t> sur le bouton </a:t>
            </a:r>
            <a:r>
              <a:rPr lang="en-US" sz="2200" dirty="0" err="1">
                <a:solidFill>
                  <a:schemeClr val="tx1"/>
                </a:solidFill>
                <a:latin typeface="Segoe UI" panose="020B0502040204020203" pitchFamily="34" charset="0"/>
              </a:rPr>
              <a:t>Editeur</a:t>
            </a:r>
            <a:r>
              <a:rPr lang="en-US" sz="2200" dirty="0">
                <a:solidFill>
                  <a:schemeClr val="tx1"/>
                </a:solidFill>
                <a:latin typeface="Segoe UI" panose="020B0502040204020203" pitchFamily="34" charset="0"/>
              </a:rPr>
              <a:t> de </a:t>
            </a:r>
            <a:r>
              <a:rPr lang="en-US" sz="2200" dirty="0" err="1">
                <a:solidFill>
                  <a:schemeClr val="tx1"/>
                </a:solidFill>
                <a:latin typeface="Segoe UI" panose="020B0502040204020203" pitchFamily="34" charset="0"/>
              </a:rPr>
              <a:t>données</a:t>
            </a:r>
            <a:r>
              <a:rPr lang="en-US" sz="2200" dirty="0">
                <a:solidFill>
                  <a:schemeClr val="tx1"/>
                </a:solidFill>
                <a:latin typeface="Segoe UI" panose="020B0502040204020203" pitchFamily="34" charset="0"/>
              </a:rPr>
              <a:t> </a:t>
            </a:r>
            <a:r>
              <a:rPr lang="zh-CN" altLang="en-US" sz="2200" dirty="0">
                <a:solidFill>
                  <a:schemeClr val="tx1"/>
                </a:solidFill>
                <a:latin typeface="Segoe UI" panose="020B0502040204020203" pitchFamily="34" charset="0"/>
              </a:rPr>
              <a:t>          </a:t>
            </a:r>
            <a:r>
              <a:rPr lang="en-US" sz="2200" dirty="0">
                <a:solidFill>
                  <a:schemeClr val="tx1"/>
                </a:solidFill>
                <a:latin typeface="Segoe UI" panose="020B0502040204020203" pitchFamily="34" charset="0"/>
              </a:rPr>
              <a:t>et </a:t>
            </a:r>
            <a:r>
              <a:rPr lang="en-US" sz="2200" dirty="0" err="1">
                <a:solidFill>
                  <a:schemeClr val="tx1"/>
                </a:solidFill>
                <a:latin typeface="Segoe UI" panose="020B0502040204020203" pitchFamily="34" charset="0"/>
              </a:rPr>
              <a:t>essayez</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d'entrer</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quelques</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données</a:t>
            </a:r>
            <a:r>
              <a:rPr lang="en-US" sz="2200" dirty="0">
                <a:solidFill>
                  <a:schemeClr val="tx1"/>
                </a:solidFill>
                <a:latin typeface="Segoe UI" panose="020B0502040204020203" pitchFamily="34" charset="0"/>
              </a:rPr>
              <a:t> </a:t>
            </a:r>
          </a:p>
          <a:p>
            <a:pPr marL="1428750" lvl="2" indent="-514350">
              <a:buClr>
                <a:schemeClr val="tx1"/>
              </a:buClr>
              <a:buSzPct val="120000"/>
              <a:buFont typeface="+mj-lt"/>
              <a:buAutoNum type="romanUcPeriod"/>
            </a:pPr>
            <a:r>
              <a:rPr lang="en-US" sz="2200" dirty="0" err="1">
                <a:solidFill>
                  <a:schemeClr val="tx1"/>
                </a:solidFill>
                <a:latin typeface="Segoe UI" panose="020B0502040204020203" pitchFamily="34" charset="0"/>
              </a:rPr>
              <a:t>Tapez</a:t>
            </a:r>
            <a:r>
              <a:rPr lang="en-US" sz="2200" dirty="0">
                <a:solidFill>
                  <a:schemeClr val="tx1"/>
                </a:solidFill>
                <a:latin typeface="Segoe UI" panose="020B0502040204020203" pitchFamily="34" charset="0"/>
              </a:rPr>
              <a:t> les </a:t>
            </a:r>
            <a:r>
              <a:rPr lang="en-US" sz="2200" dirty="0" err="1">
                <a:solidFill>
                  <a:schemeClr val="tx1"/>
                </a:solidFill>
                <a:latin typeface="Segoe UI" panose="020B0502040204020203" pitchFamily="34" charset="0"/>
              </a:rPr>
              <a:t>valeurs</a:t>
            </a:r>
            <a:r>
              <a:rPr lang="en-US" sz="2200" dirty="0">
                <a:solidFill>
                  <a:schemeClr val="tx1"/>
                </a:solidFill>
                <a:latin typeface="Segoe UI" panose="020B0502040204020203" pitchFamily="34" charset="0"/>
              </a:rPr>
              <a:t> sur la </a:t>
            </a:r>
            <a:r>
              <a:rPr lang="en-US" sz="2200" dirty="0" err="1">
                <a:solidFill>
                  <a:schemeClr val="tx1"/>
                </a:solidFill>
                <a:latin typeface="Segoe UI" panose="020B0502040204020203" pitchFamily="34" charset="0"/>
              </a:rPr>
              <a:t>feuille</a:t>
            </a:r>
            <a:r>
              <a:rPr lang="en-US" sz="2200" dirty="0">
                <a:solidFill>
                  <a:schemeClr val="tx1"/>
                </a:solidFill>
                <a:latin typeface="Segoe UI" panose="020B0502040204020203" pitchFamily="34" charset="0"/>
              </a:rPr>
              <a:t> de </a:t>
            </a:r>
            <a:r>
              <a:rPr lang="en-US" sz="2200" dirty="0" err="1">
                <a:solidFill>
                  <a:schemeClr val="tx1"/>
                </a:solidFill>
                <a:latin typeface="Segoe UI" panose="020B0502040204020203" pitchFamily="34" charset="0"/>
              </a:rPr>
              <a:t>calcul</a:t>
            </a:r>
            <a:r>
              <a:rPr lang="en-US" sz="2200" dirty="0">
                <a:solidFill>
                  <a:schemeClr val="tx1"/>
                </a:solidFill>
                <a:latin typeface="Segoe UI" panose="020B0502040204020203" pitchFamily="34" charset="0"/>
              </a:rPr>
              <a:t> et </a:t>
            </a:r>
            <a:r>
              <a:rPr lang="en-US" sz="2200" dirty="0" err="1">
                <a:solidFill>
                  <a:schemeClr val="tx1"/>
                </a:solidFill>
                <a:latin typeface="Segoe UI" panose="020B0502040204020203" pitchFamily="34" charset="0"/>
              </a:rPr>
              <a:t>appuyez</a:t>
            </a:r>
            <a:r>
              <a:rPr lang="en-US" sz="2200" dirty="0">
                <a:solidFill>
                  <a:schemeClr val="tx1"/>
                </a:solidFill>
                <a:latin typeface="Segoe UI" panose="020B0502040204020203" pitchFamily="34" charset="0"/>
              </a:rPr>
              <a:t> sur </a:t>
            </a:r>
            <a:r>
              <a:rPr lang="en-US" sz="2200" b="1" i="1" dirty="0">
                <a:solidFill>
                  <a:srgbClr val="C00000"/>
                </a:solidFill>
                <a:latin typeface="Segoe UI" panose="020B0502040204020203" pitchFamily="34" charset="0"/>
              </a:rPr>
              <a:t>Enter</a:t>
            </a:r>
            <a:r>
              <a:rPr lang="en-US" sz="2200" dirty="0">
                <a:solidFill>
                  <a:schemeClr val="tx1"/>
                </a:solidFill>
                <a:latin typeface="Segoe UI" panose="020B0502040204020203" pitchFamily="34" charset="0"/>
              </a:rPr>
              <a:t> sur le clavier </a:t>
            </a:r>
          </a:p>
          <a:p>
            <a:pPr marL="1428750" lvl="2" indent="-514350">
              <a:buClr>
                <a:schemeClr val="tx1"/>
              </a:buClr>
              <a:buSzPct val="120000"/>
              <a:buFont typeface="+mj-lt"/>
              <a:buAutoNum type="romanUcPeriod"/>
            </a:pPr>
            <a:r>
              <a:rPr lang="en-US" sz="2200" dirty="0" err="1">
                <a:solidFill>
                  <a:schemeClr val="tx1"/>
                </a:solidFill>
                <a:latin typeface="Segoe UI" panose="020B0502040204020203" pitchFamily="34" charset="0"/>
              </a:rPr>
              <a:t>Fermez</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ensuite</a:t>
            </a:r>
            <a:r>
              <a:rPr lang="en-US" sz="2200" dirty="0">
                <a:solidFill>
                  <a:schemeClr val="tx1"/>
                </a:solidFill>
                <a:latin typeface="Segoe UI" panose="020B0502040204020203" pitchFamily="34" charset="0"/>
              </a:rPr>
              <a:t> la </a:t>
            </a:r>
            <a:r>
              <a:rPr lang="en-US" sz="2200" dirty="0" err="1">
                <a:solidFill>
                  <a:schemeClr val="tx1"/>
                </a:solidFill>
                <a:latin typeface="Segoe UI" panose="020B0502040204020203" pitchFamily="34" charset="0"/>
              </a:rPr>
              <a:t>fenêtre</a:t>
            </a:r>
            <a:r>
              <a:rPr lang="en-US" sz="2200" dirty="0">
                <a:solidFill>
                  <a:schemeClr val="tx1"/>
                </a:solidFill>
                <a:latin typeface="Segoe UI" panose="020B0502040204020203" pitchFamily="34" charset="0"/>
              </a:rPr>
              <a:t> de </a:t>
            </a:r>
            <a:r>
              <a:rPr lang="en-US" sz="2200" dirty="0" err="1">
                <a:solidFill>
                  <a:schemeClr val="tx1"/>
                </a:solidFill>
                <a:latin typeface="Segoe UI" panose="020B0502040204020203" pitchFamily="34" charset="0"/>
              </a:rPr>
              <a:t>l'éditeur</a:t>
            </a:r>
            <a:r>
              <a:rPr lang="en-US" sz="2200" dirty="0">
                <a:solidFill>
                  <a:schemeClr val="tx1"/>
                </a:solidFill>
                <a:latin typeface="Segoe UI" panose="020B0502040204020203" pitchFamily="34" charset="0"/>
              </a:rPr>
              <a:t> de </a:t>
            </a:r>
            <a:r>
              <a:rPr lang="en-US" sz="2200" dirty="0" err="1">
                <a:solidFill>
                  <a:schemeClr val="tx1"/>
                </a:solidFill>
                <a:latin typeface="Segoe UI" panose="020B0502040204020203" pitchFamily="34" charset="0"/>
              </a:rPr>
              <a:t>données</a:t>
            </a:r>
            <a:r>
              <a:rPr lang="en-US" sz="2200" dirty="0">
                <a:solidFill>
                  <a:schemeClr val="tx1"/>
                </a:solidFill>
                <a:latin typeface="Segoe UI" panose="020B0502040204020203" pitchFamily="34" charset="0"/>
              </a:rPr>
              <a:t> </a:t>
            </a:r>
          </a:p>
          <a:p>
            <a:pPr marL="1428750" lvl="2" indent="-514350">
              <a:buClr>
                <a:schemeClr val="tx1"/>
              </a:buClr>
              <a:buSzPct val="120000"/>
              <a:buFont typeface="+mj-lt"/>
              <a:buAutoNum type="romanUcPeriod"/>
            </a:pPr>
            <a:r>
              <a:rPr lang="en-US" sz="2200" dirty="0" err="1">
                <a:solidFill>
                  <a:schemeClr val="tx1"/>
                </a:solidFill>
                <a:latin typeface="Segoe UI" panose="020B0502040204020203" pitchFamily="34" charset="0"/>
              </a:rPr>
              <a:t>Voyez-vous</a:t>
            </a:r>
            <a:r>
              <a:rPr lang="en-US" sz="2200" dirty="0">
                <a:solidFill>
                  <a:schemeClr val="tx1"/>
                </a:solidFill>
                <a:latin typeface="Segoe UI" panose="020B0502040204020203" pitchFamily="34" charset="0"/>
              </a:rPr>
              <a:t> des variables </a:t>
            </a:r>
            <a:r>
              <a:rPr lang="en-US" sz="2200" dirty="0" err="1">
                <a:solidFill>
                  <a:schemeClr val="tx1"/>
                </a:solidFill>
                <a:latin typeface="Segoe UI" panose="020B0502040204020203" pitchFamily="34" charset="0"/>
              </a:rPr>
              <a:t>dans</a:t>
            </a:r>
            <a:r>
              <a:rPr lang="en-US" sz="2200" dirty="0">
                <a:solidFill>
                  <a:schemeClr val="tx1"/>
                </a:solidFill>
                <a:latin typeface="Segoe UI" panose="020B0502040204020203" pitchFamily="34" charset="0"/>
              </a:rPr>
              <a:t> la </a:t>
            </a:r>
            <a:r>
              <a:rPr lang="en-US" sz="2200" dirty="0" err="1">
                <a:solidFill>
                  <a:schemeClr val="tx1"/>
                </a:solidFill>
                <a:latin typeface="Segoe UI" panose="020B0502040204020203" pitchFamily="34" charset="0"/>
              </a:rPr>
              <a:t>fenêtre</a:t>
            </a:r>
            <a:r>
              <a:rPr lang="en-US" sz="2200" dirty="0">
                <a:solidFill>
                  <a:schemeClr val="tx1"/>
                </a:solidFill>
                <a:latin typeface="Segoe UI" panose="020B0502040204020203" pitchFamily="34" charset="0"/>
              </a:rPr>
              <a:t> Variables? </a:t>
            </a:r>
          </a:p>
          <a:p>
            <a:pPr marL="914400" lvl="1" indent="-457200">
              <a:buClr>
                <a:schemeClr val="tx1"/>
              </a:buClr>
              <a:buSzPct val="120000"/>
              <a:buFont typeface="+mj-lt"/>
              <a:buAutoNum type="arabicPeriod"/>
            </a:pPr>
            <a:r>
              <a:rPr lang="en-US" sz="2200" dirty="0" err="1">
                <a:solidFill>
                  <a:schemeClr val="tx1"/>
                </a:solidFill>
                <a:latin typeface="Segoe UI" panose="020B0502040204020203" pitchFamily="34" charset="0"/>
              </a:rPr>
              <a:t>Effacez</a:t>
            </a:r>
            <a:r>
              <a:rPr lang="en-US" sz="2200" dirty="0">
                <a:solidFill>
                  <a:schemeClr val="tx1"/>
                </a:solidFill>
                <a:latin typeface="Segoe UI" panose="020B0502040204020203" pitchFamily="34" charset="0"/>
              </a:rPr>
              <a:t> les </a:t>
            </a:r>
            <a:r>
              <a:rPr lang="en-US" sz="2200" dirty="0" err="1">
                <a:solidFill>
                  <a:schemeClr val="tx1"/>
                </a:solidFill>
                <a:latin typeface="Segoe UI" panose="020B0502040204020203" pitchFamily="34" charset="0"/>
              </a:rPr>
              <a:t>données</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saisies</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en</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tapant</a:t>
            </a:r>
            <a:r>
              <a:rPr lang="en-US" sz="2200" dirty="0">
                <a:solidFill>
                  <a:schemeClr val="tx1"/>
                </a:solidFill>
                <a:latin typeface="Segoe UI" panose="020B0502040204020203" pitchFamily="34" charset="0"/>
              </a:rPr>
              <a:t> </a:t>
            </a:r>
            <a:r>
              <a:rPr lang="en-US" sz="2200" b="1" i="1" dirty="0">
                <a:solidFill>
                  <a:srgbClr val="C00000"/>
                </a:solidFill>
                <a:latin typeface="Segoe UI" panose="020B0502040204020203" pitchFamily="34" charset="0"/>
              </a:rPr>
              <a:t>clear</a:t>
            </a:r>
            <a:r>
              <a:rPr lang="en-US" sz="2200" dirty="0">
                <a:solidFill>
                  <a:schemeClr val="tx1"/>
                </a:solidFill>
                <a:latin typeface="Segoe UI" panose="020B0502040204020203" pitchFamily="34" charset="0"/>
              </a:rPr>
              <a:t> et </a:t>
            </a:r>
            <a:r>
              <a:rPr lang="en-US" sz="2200" dirty="0" err="1">
                <a:solidFill>
                  <a:schemeClr val="tx1"/>
                </a:solidFill>
                <a:latin typeface="Segoe UI" panose="020B0502040204020203" pitchFamily="34" charset="0"/>
              </a:rPr>
              <a:t>appuyez</a:t>
            </a:r>
            <a:r>
              <a:rPr lang="en-US" sz="2200" dirty="0">
                <a:solidFill>
                  <a:schemeClr val="tx1"/>
                </a:solidFill>
                <a:latin typeface="Segoe UI" panose="020B0502040204020203" pitchFamily="34" charset="0"/>
              </a:rPr>
              <a:t> sur </a:t>
            </a:r>
            <a:r>
              <a:rPr lang="en-US" sz="2200" b="1" i="1" dirty="0">
                <a:solidFill>
                  <a:srgbClr val="C00000"/>
                </a:solidFill>
                <a:latin typeface="Segoe UI" panose="020B0502040204020203" pitchFamily="34" charset="0"/>
              </a:rPr>
              <a:t>Enter</a:t>
            </a:r>
            <a:r>
              <a:rPr lang="en-US" sz="2200" dirty="0">
                <a:solidFill>
                  <a:schemeClr val="tx1"/>
                </a:solidFill>
                <a:latin typeface="Segoe UI" panose="020B0502040204020203" pitchFamily="34" charset="0"/>
              </a:rPr>
              <a:t> </a:t>
            </a:r>
            <a:r>
              <a:rPr lang="en-US" sz="2200" dirty="0" err="1">
                <a:solidFill>
                  <a:schemeClr val="tx1"/>
                </a:solidFill>
                <a:latin typeface="Segoe UI" panose="020B0502040204020203" pitchFamily="34" charset="0"/>
              </a:rPr>
              <a:t>dans</a:t>
            </a:r>
            <a:r>
              <a:rPr lang="en-US" sz="2200" dirty="0">
                <a:solidFill>
                  <a:schemeClr val="tx1"/>
                </a:solidFill>
                <a:latin typeface="Segoe UI" panose="020B0502040204020203" pitchFamily="34" charset="0"/>
              </a:rPr>
              <a:t> la </a:t>
            </a:r>
            <a:r>
              <a:rPr lang="en-US" sz="2200" dirty="0" err="1">
                <a:solidFill>
                  <a:schemeClr val="tx1"/>
                </a:solidFill>
                <a:latin typeface="Segoe UI" panose="020B0502040204020203" pitchFamily="34" charset="0"/>
              </a:rPr>
              <a:t>fenêtre</a:t>
            </a:r>
            <a:r>
              <a:rPr lang="en-US" sz="2200" dirty="0">
                <a:solidFill>
                  <a:schemeClr val="tx1"/>
                </a:solidFill>
                <a:latin typeface="Segoe UI" panose="020B0502040204020203" pitchFamily="34" charset="0"/>
              </a:rPr>
              <a:t> de </a:t>
            </a:r>
            <a:r>
              <a:rPr lang="en-US" sz="2200" dirty="0" err="1">
                <a:solidFill>
                  <a:schemeClr val="tx1"/>
                </a:solidFill>
                <a:latin typeface="Segoe UI" panose="020B0502040204020203" pitchFamily="34" charset="0"/>
              </a:rPr>
              <a:t>commande</a:t>
            </a:r>
            <a:endParaRPr lang="en-US" dirty="0"/>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7983527" cy="584775"/>
          </a:xfrm>
          <a:prstGeom prst="rect">
            <a:avLst/>
          </a:prstGeom>
          <a:noFill/>
          <a:effectLst/>
        </p:spPr>
        <p:txBody>
          <a:bodyPr wrap="square" rtlCol="0">
            <a:spAutoFit/>
          </a:bodyPr>
          <a:lstStyle/>
          <a:p>
            <a:r>
              <a:rPr lang="en-US" sz="3200" b="1" i="1" dirty="0">
                <a:solidFill>
                  <a:schemeClr val="bg1"/>
                </a:solidFill>
              </a:rPr>
              <a:t>Section 1: </a:t>
            </a:r>
            <a:r>
              <a:rPr lang="en-US" sz="3200" b="1" i="1" dirty="0" err="1">
                <a:solidFill>
                  <a:schemeClr val="bg1"/>
                </a:solidFill>
              </a:rPr>
              <a:t>Prise</a:t>
            </a:r>
            <a:r>
              <a:rPr lang="en-US" sz="3200" b="1" i="1" dirty="0">
                <a:solidFill>
                  <a:schemeClr val="bg1"/>
                </a:solidFill>
              </a:rPr>
              <a:t> </a:t>
            </a:r>
            <a:r>
              <a:rPr lang="en-US" sz="3200" b="1" i="1" dirty="0" err="1">
                <a:solidFill>
                  <a:schemeClr val="bg1"/>
                </a:solidFill>
              </a:rPr>
              <a:t>en</a:t>
            </a:r>
            <a:r>
              <a:rPr lang="en-US" sz="3200" b="1" i="1" dirty="0">
                <a:solidFill>
                  <a:schemeClr val="bg1"/>
                </a:solidFill>
              </a:rPr>
              <a:t> main de Stata</a:t>
            </a:r>
            <a:endParaRPr lang="fr-CA" sz="3200"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 name="5-Point Star 2"/>
          <p:cNvSpPr/>
          <p:nvPr/>
        </p:nvSpPr>
        <p:spPr>
          <a:xfrm>
            <a:off x="8080695"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https://lh6.googleusercontent.com/xiCeABM_idPyqu984BxsUpPiQkgh104jkbHPILxzmLY5_PnD5pyfP4JLfBo-leWNRwvafE-_s9RnuY_Wkl7BHr5gtDt3sADFj7N_k5ZezridZ-i0Vo3hwKpE8Xji2BFtufQdSqg"/>
          <p:cNvPicPr/>
          <p:nvPr/>
        </p:nvPicPr>
        <p:blipFill>
          <a:blip r:embed="rId3">
            <a:extLst>
              <a:ext uri="{28A0092B-C50C-407E-A947-70E740481C1C}">
                <a14:useLocalDpi xmlns:a14="http://schemas.microsoft.com/office/drawing/2010/main" val="0"/>
              </a:ext>
            </a:extLst>
          </a:blip>
          <a:srcRect/>
          <a:stretch>
            <a:fillRect/>
          </a:stretch>
        </p:blipFill>
        <p:spPr bwMode="auto">
          <a:xfrm>
            <a:off x="6785871" y="3037031"/>
            <a:ext cx="538358" cy="514784"/>
          </a:xfrm>
          <a:prstGeom prst="rect">
            <a:avLst/>
          </a:prstGeom>
          <a:noFill/>
          <a:ln>
            <a:noFill/>
          </a:ln>
        </p:spPr>
      </p:pic>
    </p:spTree>
    <p:extLst>
      <p:ext uri="{BB962C8B-B14F-4D97-AF65-F5344CB8AC3E}">
        <p14:creationId xmlns:p14="http://schemas.microsoft.com/office/powerpoint/2010/main" val="11482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répertoire de travail</a:t>
            </a:r>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233114" y="2042144"/>
            <a:ext cx="5927656" cy="4313638"/>
          </a:xfrm>
          <a:prstGeom prst="rect">
            <a:avLst/>
          </a:prstGeom>
        </p:spPr>
        <p:txBody>
          <a:bodyPr>
            <a:normAutofit fontScale="550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buSzPct val="120000"/>
              <a:buFont typeface="Wingdings" charset="2"/>
              <a:buChar char="ü"/>
            </a:pPr>
            <a:r>
              <a:rPr lang="en-US" sz="3100" b="1" dirty="0" err="1">
                <a:solidFill>
                  <a:schemeClr val="accent1"/>
                </a:solidFill>
                <a:latin typeface="Segoe UI" panose="020B0502040204020203" pitchFamily="34" charset="0"/>
              </a:rPr>
              <a:t>Répertoire</a:t>
            </a:r>
            <a:r>
              <a:rPr lang="en-US" sz="3100" b="1" dirty="0">
                <a:solidFill>
                  <a:schemeClr val="accent1"/>
                </a:solidFill>
                <a:latin typeface="Segoe UI" panose="020B0502040204020203" pitchFamily="34" charset="0"/>
              </a:rPr>
              <a:t> d'un </a:t>
            </a:r>
            <a:r>
              <a:rPr lang="en-US" sz="3100" b="1" dirty="0" err="1">
                <a:solidFill>
                  <a:schemeClr val="accent1"/>
                </a:solidFill>
                <a:latin typeface="Segoe UI" panose="020B0502040204020203" pitchFamily="34" charset="0"/>
              </a:rPr>
              <a:t>système</a:t>
            </a:r>
            <a:r>
              <a:rPr lang="en-US" sz="3100" b="1" dirty="0">
                <a:solidFill>
                  <a:schemeClr val="accent1"/>
                </a:solidFill>
                <a:latin typeface="Segoe UI" panose="020B0502040204020203" pitchFamily="34" charset="0"/>
              </a:rPr>
              <a:t> de </a:t>
            </a:r>
            <a:r>
              <a:rPr lang="en-US" sz="3100" b="1" dirty="0" err="1">
                <a:solidFill>
                  <a:schemeClr val="accent1"/>
                </a:solidFill>
                <a:latin typeface="Segoe UI" panose="020B0502040204020203" pitchFamily="34" charset="0"/>
              </a:rPr>
              <a:t>fichiers</a:t>
            </a:r>
            <a:r>
              <a:rPr lang="en-US" sz="3100" b="1" dirty="0">
                <a:solidFill>
                  <a:schemeClr val="accent1"/>
                </a:solidFill>
                <a:latin typeface="Segoe UI" panose="020B0502040204020203" pitchFamily="34" charset="0"/>
              </a:rPr>
              <a:t> </a:t>
            </a:r>
            <a:r>
              <a:rPr lang="en-US" sz="3100" b="1" dirty="0" err="1">
                <a:solidFill>
                  <a:schemeClr val="accent1"/>
                </a:solidFill>
                <a:latin typeface="Segoe UI" panose="020B0502040204020203" pitchFamily="34" charset="0"/>
              </a:rPr>
              <a:t>hiérarchique</a:t>
            </a:r>
            <a:r>
              <a:rPr lang="en-US" sz="3100" b="1" dirty="0">
                <a:solidFill>
                  <a:schemeClr val="accent1"/>
                </a:solidFill>
                <a:latin typeface="Segoe UI" panose="020B0502040204020203" pitchFamily="34" charset="0"/>
              </a:rPr>
              <a:t> pour un </a:t>
            </a:r>
            <a:r>
              <a:rPr lang="en-US" sz="3100" b="1" dirty="0" err="1">
                <a:solidFill>
                  <a:schemeClr val="accent1"/>
                </a:solidFill>
                <a:latin typeface="Segoe UI" panose="020B0502040204020203" pitchFamily="34" charset="0"/>
              </a:rPr>
              <a:t>processus</a:t>
            </a:r>
            <a:endParaRPr lang="en-US" sz="3100" b="1" dirty="0">
              <a:solidFill>
                <a:schemeClr val="accent1"/>
              </a:solidFill>
              <a:latin typeface="Segoe UI" panose="020B0502040204020203" pitchFamily="34" charset="0"/>
            </a:endParaRPr>
          </a:p>
          <a:p>
            <a:pPr lvl="0" fontAlgn="base">
              <a:buSzPct val="120000"/>
              <a:buFont typeface="Wingdings" charset="2"/>
              <a:buChar char="ü"/>
            </a:pPr>
            <a:r>
              <a:rPr lang="en-US" sz="3000" b="1" dirty="0">
                <a:solidFill>
                  <a:schemeClr val="accent1"/>
                </a:solidFill>
                <a:latin typeface="Segoe UI" panose="020B0502040204020203" pitchFamily="34" charset="0"/>
              </a:rPr>
              <a:t>Stata suppose que </a:t>
            </a:r>
            <a:r>
              <a:rPr lang="en-US" sz="3000" b="1" dirty="0" err="1">
                <a:solidFill>
                  <a:schemeClr val="accent1"/>
                </a:solidFill>
                <a:latin typeface="Segoe UI" panose="020B0502040204020203" pitchFamily="34" charset="0"/>
              </a:rPr>
              <a:t>tous</a:t>
            </a:r>
            <a:r>
              <a:rPr lang="en-US" sz="3000" b="1" dirty="0">
                <a:solidFill>
                  <a:schemeClr val="accent1"/>
                </a:solidFill>
                <a:latin typeface="Segoe UI" panose="020B0502040204020203" pitchFamily="34" charset="0"/>
              </a:rPr>
              <a:t> les </a:t>
            </a:r>
            <a:r>
              <a:rPr lang="en-US" sz="3000" b="1" dirty="0" err="1">
                <a:solidFill>
                  <a:schemeClr val="accent1"/>
                </a:solidFill>
                <a:latin typeface="Segoe UI" panose="020B0502040204020203" pitchFamily="34" charset="0"/>
              </a:rPr>
              <a:t>fichiers</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sont</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dans</a:t>
            </a:r>
            <a:r>
              <a:rPr lang="en-US" sz="3000" b="1" dirty="0">
                <a:solidFill>
                  <a:schemeClr val="accent1"/>
                </a:solidFill>
                <a:latin typeface="Segoe UI" panose="020B0502040204020203" pitchFamily="34" charset="0"/>
              </a:rPr>
              <a:t> c:\data par </a:t>
            </a:r>
            <a:r>
              <a:rPr lang="en-US" sz="3000" b="1" dirty="0" err="1">
                <a:solidFill>
                  <a:schemeClr val="accent1"/>
                </a:solidFill>
                <a:latin typeface="Segoe UI" panose="020B0502040204020203" pitchFamily="34" charset="0"/>
              </a:rPr>
              <a:t>défaut</a:t>
            </a:r>
            <a:endParaRPr lang="en-US" sz="3000" b="1" dirty="0">
              <a:solidFill>
                <a:schemeClr val="accent1"/>
              </a:solidFill>
              <a:latin typeface="Segoe UI" panose="020B0502040204020203" pitchFamily="34" charset="0"/>
            </a:endParaRPr>
          </a:p>
          <a:p>
            <a:pPr lvl="0" fontAlgn="base">
              <a:buSzPct val="120000"/>
              <a:buFont typeface="Wingdings" charset="2"/>
              <a:buChar char="ü"/>
            </a:pPr>
            <a:r>
              <a:rPr lang="en-US" sz="3000" b="1" dirty="0">
                <a:solidFill>
                  <a:schemeClr val="accent1"/>
                </a:solidFill>
                <a:latin typeface="Segoe UI" panose="020B0502040204020203" pitchFamily="34" charset="0"/>
              </a:rPr>
              <a:t>Pour </a:t>
            </a:r>
            <a:r>
              <a:rPr lang="en-US" sz="3000" b="1" dirty="0" err="1">
                <a:solidFill>
                  <a:schemeClr val="accent1"/>
                </a:solidFill>
                <a:latin typeface="Segoe UI" panose="020B0502040204020203" pitchFamily="34" charset="0"/>
              </a:rPr>
              <a:t>connaître</a:t>
            </a:r>
            <a:r>
              <a:rPr lang="en-US" sz="3000" b="1" dirty="0">
                <a:solidFill>
                  <a:schemeClr val="accent1"/>
                </a:solidFill>
                <a:latin typeface="Segoe UI" panose="020B0502040204020203" pitchFamily="34" charset="0"/>
              </a:rPr>
              <a:t> le </a:t>
            </a:r>
            <a:r>
              <a:rPr lang="en-US" sz="3000" b="1" dirty="0" err="1">
                <a:solidFill>
                  <a:schemeClr val="accent1"/>
                </a:solidFill>
                <a:latin typeface="Segoe UI" panose="020B0502040204020203" pitchFamily="34" charset="0"/>
              </a:rPr>
              <a:t>chemin</a:t>
            </a:r>
            <a:r>
              <a:rPr lang="en-US" sz="3000" b="1" dirty="0">
                <a:solidFill>
                  <a:schemeClr val="accent1"/>
                </a:solidFill>
                <a:latin typeface="Segoe UI" panose="020B0502040204020203" pitchFamily="34" charset="0"/>
              </a:rPr>
              <a:t> de </a:t>
            </a:r>
            <a:r>
              <a:rPr lang="en-US" sz="3000" b="1" dirty="0" err="1">
                <a:solidFill>
                  <a:schemeClr val="accent1"/>
                </a:solidFill>
                <a:latin typeface="Segoe UI" panose="020B0502040204020203" pitchFamily="34" charset="0"/>
              </a:rPr>
              <a:t>votre</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répertoire</a:t>
            </a:r>
            <a:r>
              <a:rPr lang="en-US" sz="3000" b="1" dirty="0">
                <a:solidFill>
                  <a:schemeClr val="accent1"/>
                </a:solidFill>
                <a:latin typeface="Segoe UI" panose="020B0502040204020203" pitchFamily="34" charset="0"/>
              </a:rPr>
              <a:t> de travail </a:t>
            </a:r>
            <a:r>
              <a:rPr lang="en-US" sz="3000" b="1" dirty="0" err="1">
                <a:solidFill>
                  <a:schemeClr val="accent1"/>
                </a:solidFill>
                <a:latin typeface="Segoe UI" panose="020B0502040204020203" pitchFamily="34" charset="0"/>
              </a:rPr>
              <a:t>actuel</a:t>
            </a:r>
            <a:r>
              <a:rPr lang="en-US" sz="3000" b="1" dirty="0">
                <a:solidFill>
                  <a:schemeClr val="accent1"/>
                </a:solidFill>
                <a:latin typeface="Segoe UI" panose="020B0502040204020203" pitchFamily="34" charset="0"/>
              </a:rPr>
              <a:t>: </a:t>
            </a:r>
          </a:p>
          <a:p>
            <a:pPr lvl="1">
              <a:buSzPct val="100000"/>
              <a:buFont typeface="Courier New" charset="0"/>
              <a:buChar char="o"/>
            </a:pPr>
            <a:r>
              <a:rPr lang="en-US" sz="2200" dirty="0">
                <a:solidFill>
                  <a:schemeClr val="tx1"/>
                </a:solidFill>
              </a:rPr>
              <a:t>Option 1 – </a:t>
            </a:r>
            <a:r>
              <a:rPr lang="en-US" sz="2200" dirty="0" err="1">
                <a:solidFill>
                  <a:schemeClr val="tx1"/>
                </a:solidFill>
              </a:rPr>
              <a:t>Tapez</a:t>
            </a:r>
            <a:r>
              <a:rPr lang="en-US" sz="2200" dirty="0">
                <a:solidFill>
                  <a:schemeClr val="tx1"/>
                </a:solidFill>
              </a:rPr>
              <a:t> la </a:t>
            </a:r>
            <a:r>
              <a:rPr lang="en-US" sz="2200" dirty="0" err="1">
                <a:solidFill>
                  <a:schemeClr val="tx1"/>
                </a:solidFill>
              </a:rPr>
              <a:t>commande</a:t>
            </a:r>
            <a:r>
              <a:rPr lang="en-US" sz="2200" dirty="0">
                <a:solidFill>
                  <a:schemeClr val="tx1"/>
                </a:solidFill>
              </a:rPr>
              <a:t> Stata </a:t>
            </a:r>
            <a:r>
              <a:rPr lang="en-US" sz="2200" b="1" i="1" dirty="0" err="1">
                <a:solidFill>
                  <a:srgbClr val="C00000"/>
                </a:solidFill>
              </a:rPr>
              <a:t>pwd</a:t>
            </a:r>
            <a:r>
              <a:rPr lang="en-US" sz="2200" b="1" i="1" dirty="0">
                <a:solidFill>
                  <a:srgbClr val="C00000"/>
                </a:solidFill>
              </a:rPr>
              <a:t> </a:t>
            </a:r>
            <a:r>
              <a:rPr lang="en-US" sz="2200" dirty="0" err="1">
                <a:solidFill>
                  <a:schemeClr val="tx1"/>
                </a:solidFill>
              </a:rPr>
              <a:t>dans</a:t>
            </a:r>
            <a:r>
              <a:rPr lang="en-US" sz="2200" dirty="0">
                <a:solidFill>
                  <a:schemeClr val="tx1"/>
                </a:solidFill>
              </a:rPr>
              <a:t> la </a:t>
            </a:r>
            <a:r>
              <a:rPr lang="en-US" sz="2200" dirty="0" err="1">
                <a:solidFill>
                  <a:schemeClr val="tx1"/>
                </a:solidFill>
              </a:rPr>
              <a:t>fenêtre</a:t>
            </a:r>
            <a:r>
              <a:rPr lang="en-US" sz="2200" dirty="0">
                <a:solidFill>
                  <a:schemeClr val="tx1"/>
                </a:solidFill>
              </a:rPr>
              <a:t> </a:t>
            </a:r>
            <a:r>
              <a:rPr lang="en-US" sz="2200" dirty="0" err="1">
                <a:solidFill>
                  <a:schemeClr val="tx1"/>
                </a:solidFill>
              </a:rPr>
              <a:t>Commandes</a:t>
            </a:r>
            <a:endParaRPr lang="en-US" sz="2200" dirty="0">
              <a:solidFill>
                <a:schemeClr val="tx1"/>
              </a:solidFill>
            </a:endParaRPr>
          </a:p>
          <a:p>
            <a:pPr lvl="1">
              <a:buSzPct val="100000"/>
              <a:buFont typeface="Courier New" charset="0"/>
              <a:buChar char="o"/>
            </a:pPr>
            <a:r>
              <a:rPr lang="en-US" sz="2200" dirty="0">
                <a:solidFill>
                  <a:schemeClr val="tx1"/>
                </a:solidFill>
              </a:rPr>
              <a:t>Option 2 - </a:t>
            </a:r>
            <a:r>
              <a:rPr lang="en-US" sz="2200" dirty="0" err="1">
                <a:solidFill>
                  <a:schemeClr val="tx1"/>
                </a:solidFill>
              </a:rPr>
              <a:t>Vérifiez</a:t>
            </a:r>
            <a:r>
              <a:rPr lang="en-US" sz="2200" dirty="0">
                <a:solidFill>
                  <a:schemeClr val="tx1"/>
                </a:solidFill>
              </a:rPr>
              <a:t> la barre d'état au bas de </a:t>
            </a:r>
            <a:r>
              <a:rPr lang="en-US" sz="2200" dirty="0" err="1">
                <a:solidFill>
                  <a:schemeClr val="tx1"/>
                </a:solidFill>
              </a:rPr>
              <a:t>votre</a:t>
            </a:r>
            <a:r>
              <a:rPr lang="en-US" sz="2200" dirty="0">
                <a:solidFill>
                  <a:schemeClr val="tx1"/>
                </a:solidFill>
              </a:rPr>
              <a:t> </a:t>
            </a:r>
            <a:r>
              <a:rPr lang="en-US" sz="2200" dirty="0" err="1">
                <a:solidFill>
                  <a:schemeClr val="tx1"/>
                </a:solidFill>
              </a:rPr>
              <a:t>fenêtre</a:t>
            </a:r>
            <a:r>
              <a:rPr lang="en-US" sz="2200" dirty="0">
                <a:solidFill>
                  <a:schemeClr val="tx1"/>
                </a:solidFill>
              </a:rPr>
              <a:t> STATA</a:t>
            </a:r>
          </a:p>
          <a:p>
            <a:pPr fontAlgn="base">
              <a:buSzPct val="120000"/>
              <a:buFont typeface="Wingdings" charset="2"/>
              <a:buChar char="ü"/>
            </a:pPr>
            <a:r>
              <a:rPr lang="en-US" sz="3100" b="1" dirty="0">
                <a:solidFill>
                  <a:schemeClr val="accent1"/>
                </a:solidFill>
                <a:latin typeface="Segoe UI" panose="020B0502040204020203" pitchFamily="34" charset="0"/>
              </a:rPr>
              <a:t>Pour changer le </a:t>
            </a:r>
            <a:r>
              <a:rPr lang="en-US" sz="3100" b="1" dirty="0" err="1">
                <a:solidFill>
                  <a:schemeClr val="accent1"/>
                </a:solidFill>
                <a:latin typeface="Segoe UI" panose="020B0502040204020203" pitchFamily="34" charset="0"/>
              </a:rPr>
              <a:t>répertoire</a:t>
            </a:r>
            <a:r>
              <a:rPr lang="en-US" sz="3100" b="1" dirty="0">
                <a:solidFill>
                  <a:schemeClr val="accent1"/>
                </a:solidFill>
                <a:latin typeface="Segoe UI" panose="020B0502040204020203" pitchFamily="34" charset="0"/>
              </a:rPr>
              <a:t> de travail </a:t>
            </a:r>
            <a:r>
              <a:rPr lang="en-US" sz="3100" b="1" dirty="0" err="1">
                <a:solidFill>
                  <a:schemeClr val="accent1"/>
                </a:solidFill>
                <a:latin typeface="Segoe UI" panose="020B0502040204020203" pitchFamily="34" charset="0"/>
              </a:rPr>
              <a:t>en</a:t>
            </a:r>
            <a:r>
              <a:rPr lang="en-US" sz="3100" b="1" dirty="0">
                <a:solidFill>
                  <a:schemeClr val="accent1"/>
                </a:solidFill>
                <a:latin typeface="Segoe UI" panose="020B0502040204020203" pitchFamily="34" charset="0"/>
              </a:rPr>
              <a:t> </a:t>
            </a:r>
            <a:r>
              <a:rPr lang="en-US" sz="3100" b="1" dirty="0" err="1">
                <a:solidFill>
                  <a:schemeClr val="accent1"/>
                </a:solidFill>
                <a:latin typeface="Segoe UI" panose="020B0502040204020203" pitchFamily="34" charset="0"/>
              </a:rPr>
              <a:t>lecteur</a:t>
            </a:r>
            <a:r>
              <a:rPr lang="en-US" sz="3100" b="1" dirty="0">
                <a:solidFill>
                  <a:schemeClr val="accent1"/>
                </a:solidFill>
                <a:latin typeface="Segoe UI" panose="020B0502040204020203" pitchFamily="34" charset="0"/>
              </a:rPr>
              <a:t> et </a:t>
            </a:r>
            <a:r>
              <a:rPr lang="en-US" sz="3100" b="1" dirty="0" err="1">
                <a:solidFill>
                  <a:schemeClr val="accent1"/>
                </a:solidFill>
                <a:latin typeface="Segoe UI" panose="020B0502040204020203" pitchFamily="34" charset="0"/>
              </a:rPr>
              <a:t>répertoire</a:t>
            </a:r>
            <a:r>
              <a:rPr lang="en-US" sz="3100" b="1" dirty="0">
                <a:solidFill>
                  <a:schemeClr val="accent1"/>
                </a:solidFill>
                <a:latin typeface="Segoe UI" panose="020B0502040204020203" pitchFamily="34" charset="0"/>
              </a:rPr>
              <a:t> </a:t>
            </a:r>
            <a:r>
              <a:rPr lang="en-US" sz="3100" b="1" dirty="0" err="1">
                <a:solidFill>
                  <a:schemeClr val="accent1"/>
                </a:solidFill>
                <a:latin typeface="Segoe UI" panose="020B0502040204020203" pitchFamily="34" charset="0"/>
              </a:rPr>
              <a:t>spécifié</a:t>
            </a:r>
            <a:r>
              <a:rPr lang="en-US" sz="3100" b="1" dirty="0">
                <a:solidFill>
                  <a:schemeClr val="accent1"/>
                </a:solidFill>
                <a:latin typeface="Segoe UI" panose="020B0502040204020203" pitchFamily="34" charset="0"/>
              </a:rPr>
              <a:t>:</a:t>
            </a:r>
          </a:p>
          <a:p>
            <a:pPr lvl="1" fontAlgn="base">
              <a:buSzPct val="100000"/>
              <a:buFont typeface="Courier New" charset="0"/>
              <a:buChar char="o"/>
            </a:pPr>
            <a:r>
              <a:rPr lang="en-US" sz="2200" dirty="0">
                <a:solidFill>
                  <a:schemeClr val="tx1"/>
                </a:solidFill>
              </a:rPr>
              <a:t>Option 1: Stata </a:t>
            </a:r>
            <a:r>
              <a:rPr lang="en-US" sz="2200" dirty="0" err="1">
                <a:solidFill>
                  <a:schemeClr val="tx1"/>
                </a:solidFill>
              </a:rPr>
              <a:t>command</a:t>
            </a:r>
            <a:r>
              <a:rPr lang="en-US" altLang="zh-CN" sz="2200" dirty="0" err="1">
                <a:solidFill>
                  <a:schemeClr val="tx1"/>
                </a:solidFill>
              </a:rPr>
              <a:t>e</a:t>
            </a:r>
            <a:r>
              <a:rPr lang="en-US" sz="2200" dirty="0">
                <a:solidFill>
                  <a:schemeClr val="tx1"/>
                </a:solidFill>
              </a:rPr>
              <a:t> </a:t>
            </a:r>
            <a:r>
              <a:rPr lang="en-US" sz="2200" b="1" i="1" dirty="0">
                <a:solidFill>
                  <a:srgbClr val="C00000"/>
                </a:solidFill>
              </a:rPr>
              <a:t>cd</a:t>
            </a:r>
          </a:p>
          <a:p>
            <a:pPr lvl="2" fontAlgn="base">
              <a:buFont typeface="Wingdings" charset="2"/>
              <a:buChar char="Ø"/>
            </a:pPr>
            <a:r>
              <a:rPr lang="it-IT" dirty="0"/>
              <a:t>p. ex</a:t>
            </a:r>
            <a:r>
              <a:rPr lang="en-US" dirty="0"/>
              <a:t>:</a:t>
            </a:r>
            <a:r>
              <a:rPr lang="en-US" sz="2200" b="1" i="1" dirty="0">
                <a:solidFill>
                  <a:srgbClr val="C00000"/>
                </a:solidFill>
              </a:rPr>
              <a:t> cd c:\Users\Desktop</a:t>
            </a:r>
          </a:p>
          <a:p>
            <a:pPr lvl="2" fontAlgn="base">
              <a:buFont typeface="Wingdings" charset="2"/>
              <a:buChar char="Ø"/>
            </a:pPr>
            <a:r>
              <a:rPr lang="it-IT" dirty="0"/>
              <a:t>p. ex</a:t>
            </a:r>
            <a:r>
              <a:rPr lang="en-US" dirty="0"/>
              <a:t>: </a:t>
            </a:r>
            <a:r>
              <a:rPr lang="en-US" sz="2200" b="1" i="1" dirty="0">
                <a:solidFill>
                  <a:srgbClr val="C00000"/>
                </a:solidFill>
              </a:rPr>
              <a:t>cd "c:\Users\Desktop\</a:t>
            </a:r>
            <a:r>
              <a:rPr lang="en-US" sz="2200" b="1" i="1" dirty="0" err="1">
                <a:solidFill>
                  <a:srgbClr val="C00000"/>
                </a:solidFill>
              </a:rPr>
              <a:t>stata</a:t>
            </a:r>
            <a:r>
              <a:rPr lang="en-US" sz="2200" b="1" i="1" dirty="0">
                <a:solidFill>
                  <a:srgbClr val="C00000"/>
                </a:solidFill>
              </a:rPr>
              <a:t> and data" </a:t>
            </a:r>
          </a:p>
          <a:p>
            <a:pPr lvl="2">
              <a:buFont typeface="Wingdings" charset="2"/>
              <a:buChar char="Ø"/>
            </a:pPr>
            <a:r>
              <a:rPr lang="en-US" dirty="0">
                <a:solidFill>
                  <a:schemeClr val="tx1"/>
                </a:solidFill>
              </a:rPr>
              <a:t>(</a:t>
            </a:r>
            <a:r>
              <a:rPr lang="en-US" dirty="0" err="1">
                <a:solidFill>
                  <a:schemeClr val="tx1"/>
                </a:solidFill>
              </a:rPr>
              <a:t>Placez</a:t>
            </a:r>
            <a:r>
              <a:rPr lang="en-US" dirty="0">
                <a:solidFill>
                  <a:schemeClr val="tx1"/>
                </a:solidFill>
              </a:rPr>
              <a:t> le </a:t>
            </a:r>
            <a:r>
              <a:rPr lang="en-US" dirty="0" err="1">
                <a:solidFill>
                  <a:schemeClr val="tx1"/>
                </a:solidFill>
              </a:rPr>
              <a:t>chemin</a:t>
            </a:r>
            <a:r>
              <a:rPr lang="en-US" dirty="0">
                <a:solidFill>
                  <a:schemeClr val="tx1"/>
                </a:solidFill>
              </a:rPr>
              <a:t> du </a:t>
            </a:r>
            <a:r>
              <a:rPr lang="en-US" dirty="0" err="1">
                <a:solidFill>
                  <a:schemeClr val="tx1"/>
                </a:solidFill>
              </a:rPr>
              <a:t>fichier</a:t>
            </a:r>
            <a:r>
              <a:rPr lang="en-US" dirty="0">
                <a:solidFill>
                  <a:schemeClr val="tx1"/>
                </a:solidFill>
              </a:rPr>
              <a:t> entre guillemets entre guillemets le nom du dossier </a:t>
            </a:r>
            <a:r>
              <a:rPr lang="en-US" dirty="0" err="1">
                <a:solidFill>
                  <a:schemeClr val="tx1"/>
                </a:solidFill>
              </a:rPr>
              <a:t>contenant</a:t>
            </a:r>
            <a:r>
              <a:rPr lang="en-US" dirty="0">
                <a:solidFill>
                  <a:schemeClr val="tx1"/>
                </a:solidFill>
              </a:rPr>
              <a:t> </a:t>
            </a:r>
            <a:r>
              <a:rPr lang="en-US" dirty="0" err="1">
                <a:solidFill>
                  <a:schemeClr val="tx1"/>
                </a:solidFill>
              </a:rPr>
              <a:t>l'espace</a:t>
            </a:r>
            <a:r>
              <a:rPr lang="en-US" dirty="0">
                <a:solidFill>
                  <a:schemeClr val="tx1"/>
                </a:solidFill>
              </a:rPr>
              <a:t>)</a:t>
            </a:r>
          </a:p>
          <a:p>
            <a:pPr lvl="1">
              <a:buSzPct val="100000"/>
              <a:buFont typeface="Courier New" charset="0"/>
              <a:buChar char="o"/>
            </a:pPr>
            <a:r>
              <a:rPr lang="en-US" sz="2100" dirty="0">
                <a:solidFill>
                  <a:schemeClr val="tx1"/>
                </a:solidFill>
              </a:rPr>
              <a:t>Option 2: </a:t>
            </a:r>
            <a:r>
              <a:rPr lang="en-US" sz="2100" dirty="0" err="1">
                <a:solidFill>
                  <a:schemeClr val="tx1"/>
                </a:solidFill>
              </a:rPr>
              <a:t>Dans</a:t>
            </a:r>
            <a:r>
              <a:rPr lang="en-US" sz="2100" dirty="0">
                <a:solidFill>
                  <a:schemeClr val="tx1"/>
                </a:solidFill>
              </a:rPr>
              <a:t> la barre de menu: File &gt; Change Working Directory</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880160"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114364" y="570898"/>
            <a:ext cx="412376" cy="412376"/>
          </a:xfrm>
          <a:prstGeom prst="star5">
            <a:avLst>
              <a:gd name="adj" fmla="val 24912"/>
              <a:gd name="hf" fmla="val 105146"/>
              <a:gd name="vf" fmla="val 11055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D22643-8BFC-E541-A1EC-2E9A96EF4557}"/>
              </a:ext>
            </a:extLst>
          </p:cNvPr>
          <p:cNvPicPr>
            <a:picLocks noChangeAspect="1"/>
          </p:cNvPicPr>
          <p:nvPr/>
        </p:nvPicPr>
        <p:blipFill>
          <a:blip r:embed="rId3"/>
          <a:stretch>
            <a:fillRect/>
          </a:stretch>
        </p:blipFill>
        <p:spPr>
          <a:xfrm>
            <a:off x="6340204" y="1725804"/>
            <a:ext cx="5315348" cy="4421778"/>
          </a:xfrm>
          <a:prstGeom prst="rect">
            <a:avLst/>
          </a:prstGeom>
        </p:spPr>
      </p:pic>
      <p:sp>
        <p:nvSpPr>
          <p:cNvPr id="10" name="Oval 9">
            <a:extLst>
              <a:ext uri="{FF2B5EF4-FFF2-40B4-BE49-F238E27FC236}">
                <a16:creationId xmlns:a16="http://schemas.microsoft.com/office/drawing/2014/main" id="{7B35AB67-50FD-7E4C-9F4E-F3E9A5A76441}"/>
              </a:ext>
            </a:extLst>
          </p:cNvPr>
          <p:cNvSpPr/>
          <p:nvPr/>
        </p:nvSpPr>
        <p:spPr>
          <a:xfrm>
            <a:off x="6039964" y="5710998"/>
            <a:ext cx="2040731" cy="6447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17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i="1" dirty="0"/>
              <a:t> </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Bases de la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syntaxe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Stata</a:t>
            </a:r>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354136" y="1921119"/>
            <a:ext cx="8722627" cy="3991246"/>
          </a:xfrm>
          <a:prstGeom prst="rect">
            <a:avLst/>
          </a:prstGeom>
        </p:spPr>
        <p:txBody>
          <a:bodyPr>
            <a:normAutofit fontScale="775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SzPct val="120000"/>
              <a:buFont typeface="Wingdings" charset="2"/>
              <a:buChar char="ü"/>
            </a:pPr>
            <a:r>
              <a:rPr lang="en-US" sz="3100" b="1" dirty="0">
                <a:solidFill>
                  <a:schemeClr val="accent1"/>
                </a:solidFill>
                <a:latin typeface="Segoe UI" panose="020B0502040204020203" pitchFamily="34" charset="0"/>
              </a:rPr>
              <a:t>La </a:t>
            </a:r>
            <a:r>
              <a:rPr lang="en-US" sz="3100" b="1" dirty="0" err="1">
                <a:solidFill>
                  <a:schemeClr val="accent1"/>
                </a:solidFill>
                <a:latin typeface="Segoe UI" panose="020B0502040204020203" pitchFamily="34" charset="0"/>
              </a:rPr>
              <a:t>syntaxe</a:t>
            </a:r>
            <a:r>
              <a:rPr lang="en-US" sz="3100" b="1" dirty="0">
                <a:solidFill>
                  <a:schemeClr val="accent1"/>
                </a:solidFill>
                <a:latin typeface="Segoe UI" panose="020B0502040204020203" pitchFamily="34" charset="0"/>
              </a:rPr>
              <a:t> de Stata </a:t>
            </a:r>
            <a:r>
              <a:rPr lang="en-US" sz="3100" b="1" dirty="0" err="1">
                <a:solidFill>
                  <a:schemeClr val="accent1"/>
                </a:solidFill>
                <a:latin typeface="Segoe UI" panose="020B0502040204020203" pitchFamily="34" charset="0"/>
              </a:rPr>
              <a:t>est</a:t>
            </a:r>
            <a:r>
              <a:rPr lang="en-US" sz="3100" b="1" dirty="0">
                <a:solidFill>
                  <a:schemeClr val="accent1"/>
                </a:solidFill>
                <a:latin typeface="Segoe UI" panose="020B0502040204020203" pitchFamily="34" charset="0"/>
              </a:rPr>
              <a:t> sensible </a:t>
            </a:r>
            <a:r>
              <a:rPr lang="en-US" sz="3100" b="1" dirty="0" err="1">
                <a:solidFill>
                  <a:schemeClr val="accent1"/>
                </a:solidFill>
                <a:latin typeface="Segoe UI" panose="020B0502040204020203" pitchFamily="34" charset="0"/>
              </a:rPr>
              <a:t>à</a:t>
            </a:r>
            <a:r>
              <a:rPr lang="en-US" sz="3100" b="1" dirty="0">
                <a:solidFill>
                  <a:schemeClr val="accent1"/>
                </a:solidFill>
                <a:latin typeface="Segoe UI" panose="020B0502040204020203" pitchFamily="34" charset="0"/>
              </a:rPr>
              <a:t> la </a:t>
            </a:r>
            <a:r>
              <a:rPr lang="en-US" sz="3100" b="1" dirty="0" err="1">
                <a:solidFill>
                  <a:schemeClr val="accent1"/>
                </a:solidFill>
                <a:latin typeface="Segoe UI" panose="020B0502040204020203" pitchFamily="34" charset="0"/>
              </a:rPr>
              <a:t>casse</a:t>
            </a:r>
            <a:endParaRPr lang="en-US" sz="3100" b="1" dirty="0">
              <a:solidFill>
                <a:schemeClr val="accent1"/>
              </a:solidFill>
              <a:latin typeface="Segoe UI" panose="020B0502040204020203" pitchFamily="34" charset="0"/>
            </a:endParaRPr>
          </a:p>
          <a:p>
            <a:pPr lvl="1" fontAlgn="base">
              <a:buSzPct val="100000"/>
              <a:buFont typeface="Courier New" charset="0"/>
              <a:buChar char="o"/>
            </a:pPr>
            <a:r>
              <a:rPr lang="en-US" sz="2200" dirty="0" err="1">
                <a:solidFill>
                  <a:schemeClr val="tx1"/>
                </a:solidFill>
              </a:rPr>
              <a:t>Toute</a:t>
            </a:r>
            <a:r>
              <a:rPr lang="en-US" sz="2200" dirty="0">
                <a:solidFill>
                  <a:schemeClr val="tx1"/>
                </a:solidFill>
              </a:rPr>
              <a:t> </a:t>
            </a:r>
            <a:r>
              <a:rPr lang="en-US" sz="2200" dirty="0" err="1">
                <a:solidFill>
                  <a:schemeClr val="tx1"/>
                </a:solidFill>
              </a:rPr>
              <a:t>commande</a:t>
            </a:r>
            <a:r>
              <a:rPr lang="en-US" sz="2200" dirty="0">
                <a:solidFill>
                  <a:schemeClr val="tx1"/>
                </a:solidFill>
              </a:rPr>
              <a:t> Stata </a:t>
            </a:r>
            <a:r>
              <a:rPr lang="en-US" sz="2200" dirty="0" err="1">
                <a:solidFill>
                  <a:schemeClr val="tx1"/>
                </a:solidFill>
              </a:rPr>
              <a:t>doit</a:t>
            </a:r>
            <a:r>
              <a:rPr lang="en-US" sz="2200" dirty="0">
                <a:solidFill>
                  <a:schemeClr val="tx1"/>
                </a:solidFill>
              </a:rPr>
              <a:t> </a:t>
            </a:r>
            <a:r>
              <a:rPr lang="en-US" sz="2200" dirty="0" err="1">
                <a:solidFill>
                  <a:schemeClr val="tx1"/>
                </a:solidFill>
              </a:rPr>
              <a:t>être</a:t>
            </a:r>
            <a:r>
              <a:rPr lang="en-US" sz="2200" dirty="0">
                <a:solidFill>
                  <a:schemeClr val="tx1"/>
                </a:solidFill>
              </a:rPr>
              <a:t> </a:t>
            </a:r>
            <a:r>
              <a:rPr lang="en-US" sz="2200" dirty="0" err="1">
                <a:solidFill>
                  <a:schemeClr val="tx1"/>
                </a:solidFill>
              </a:rPr>
              <a:t>en</a:t>
            </a:r>
            <a:r>
              <a:rPr lang="en-US" sz="2200" dirty="0">
                <a:solidFill>
                  <a:schemeClr val="tx1"/>
                </a:solidFill>
              </a:rPr>
              <a:t> </a:t>
            </a:r>
            <a:r>
              <a:rPr lang="en-US" sz="2200" dirty="0" err="1">
                <a:solidFill>
                  <a:schemeClr val="tx1"/>
                </a:solidFill>
              </a:rPr>
              <a:t>minuscules</a:t>
            </a:r>
            <a:r>
              <a:rPr lang="en-US" sz="2200" dirty="0">
                <a:solidFill>
                  <a:schemeClr val="tx1"/>
                </a:solidFill>
              </a:rPr>
              <a:t> </a:t>
            </a:r>
          </a:p>
          <a:p>
            <a:pPr lvl="2" fontAlgn="base">
              <a:buFont typeface="Wingdings" charset="2"/>
              <a:buChar char="Ø"/>
            </a:pPr>
            <a:r>
              <a:rPr lang="it-IT" dirty="0"/>
              <a:t>p. ex </a:t>
            </a:r>
            <a:r>
              <a:rPr lang="en-US" dirty="0">
                <a:solidFill>
                  <a:schemeClr val="tx1"/>
                </a:solidFill>
              </a:rPr>
              <a:t>: </a:t>
            </a:r>
            <a:r>
              <a:rPr lang="en-US" sz="2200" b="1" i="1" dirty="0">
                <a:solidFill>
                  <a:srgbClr val="C00000"/>
                </a:solidFill>
                <a:latin typeface="Segoe UI" panose="020B0502040204020203" pitchFamily="34" charset="0"/>
              </a:rPr>
              <a:t>tab</a:t>
            </a:r>
            <a:r>
              <a:rPr lang="en-US" dirty="0">
                <a:solidFill>
                  <a:schemeClr val="tx1"/>
                </a:solidFill>
              </a:rPr>
              <a:t> </a:t>
            </a:r>
            <a:r>
              <a:rPr lang="en-US" dirty="0" err="1">
                <a:solidFill>
                  <a:schemeClr val="tx1"/>
                </a:solidFill>
              </a:rPr>
              <a:t>est</a:t>
            </a:r>
            <a:r>
              <a:rPr lang="en-US" dirty="0">
                <a:solidFill>
                  <a:schemeClr val="tx1"/>
                </a:solidFill>
              </a:rPr>
              <a:t> </a:t>
            </a:r>
            <a:r>
              <a:rPr lang="en-US" dirty="0" err="1">
                <a:solidFill>
                  <a:schemeClr val="tx1"/>
                </a:solidFill>
              </a:rPr>
              <a:t>une</a:t>
            </a:r>
            <a:r>
              <a:rPr lang="en-US" dirty="0">
                <a:solidFill>
                  <a:schemeClr val="tx1"/>
                </a:solidFill>
              </a:rPr>
              <a:t> </a:t>
            </a:r>
            <a:r>
              <a:rPr lang="en-US" dirty="0" err="1">
                <a:solidFill>
                  <a:schemeClr val="tx1"/>
                </a:solidFill>
              </a:rPr>
              <a:t>commande</a:t>
            </a:r>
            <a:r>
              <a:rPr lang="en-US" dirty="0">
                <a:solidFill>
                  <a:schemeClr val="tx1"/>
                </a:solidFill>
              </a:rPr>
              <a:t> (TAB </a:t>
            </a:r>
            <a:r>
              <a:rPr lang="en-US" altLang="zh-CN" dirty="0">
                <a:solidFill>
                  <a:schemeClr val="tx1"/>
                </a:solidFill>
              </a:rPr>
              <a:t>et</a:t>
            </a:r>
            <a:r>
              <a:rPr lang="en-US" dirty="0">
                <a:solidFill>
                  <a:schemeClr val="tx1"/>
                </a:solidFill>
              </a:rPr>
              <a:t> Tab ne </a:t>
            </a:r>
            <a:r>
              <a:rPr lang="en-US" dirty="0" err="1">
                <a:solidFill>
                  <a:schemeClr val="tx1"/>
                </a:solidFill>
              </a:rPr>
              <a:t>l'est</a:t>
            </a:r>
            <a:r>
              <a:rPr lang="en-US" dirty="0">
                <a:solidFill>
                  <a:schemeClr val="tx1"/>
                </a:solidFill>
              </a:rPr>
              <a:t> pas)</a:t>
            </a:r>
          </a:p>
          <a:p>
            <a:pPr lvl="1" fontAlgn="base">
              <a:buSzPct val="100000"/>
              <a:buFont typeface="Courier New" charset="0"/>
              <a:buChar char="o"/>
            </a:pPr>
            <a:r>
              <a:rPr lang="en-US" sz="2200" dirty="0" err="1">
                <a:solidFill>
                  <a:schemeClr val="tx1"/>
                </a:solidFill>
              </a:rPr>
              <a:t>Noms</a:t>
            </a:r>
            <a:r>
              <a:rPr lang="en-US" sz="2200" dirty="0">
                <a:solidFill>
                  <a:schemeClr val="tx1"/>
                </a:solidFill>
              </a:rPr>
              <a:t> de</a:t>
            </a:r>
            <a:r>
              <a:rPr lang="zh-CN" altLang="en-US" sz="2200" dirty="0">
                <a:solidFill>
                  <a:schemeClr val="tx1"/>
                </a:solidFill>
              </a:rPr>
              <a:t> </a:t>
            </a:r>
            <a:r>
              <a:rPr lang="en-US" sz="2200" dirty="0">
                <a:solidFill>
                  <a:schemeClr val="tx1"/>
                </a:solidFill>
              </a:rPr>
              <a:t>Variable  </a:t>
            </a:r>
          </a:p>
          <a:p>
            <a:pPr lvl="2" fontAlgn="base">
              <a:buFont typeface="Wingdings" charset="2"/>
              <a:buChar char="Ø"/>
            </a:pPr>
            <a:r>
              <a:rPr lang="it-IT" dirty="0"/>
              <a:t>p. ex</a:t>
            </a:r>
            <a:r>
              <a:rPr lang="en-US" dirty="0">
                <a:solidFill>
                  <a:schemeClr val="tx1"/>
                </a:solidFill>
              </a:rPr>
              <a:t>: les variables </a:t>
            </a:r>
            <a:r>
              <a:rPr lang="en-US" i="1" dirty="0">
                <a:solidFill>
                  <a:srgbClr val="FF0000"/>
                </a:solidFill>
              </a:rPr>
              <a:t>Country</a:t>
            </a:r>
            <a:r>
              <a:rPr lang="en-US" dirty="0">
                <a:solidFill>
                  <a:schemeClr val="tx1"/>
                </a:solidFill>
              </a:rPr>
              <a:t> </a:t>
            </a:r>
            <a:r>
              <a:rPr lang="en-US" altLang="zh-CN" dirty="0">
                <a:solidFill>
                  <a:schemeClr val="tx1"/>
                </a:solidFill>
              </a:rPr>
              <a:t>et</a:t>
            </a:r>
            <a:r>
              <a:rPr lang="en-US" dirty="0">
                <a:solidFill>
                  <a:schemeClr val="tx1"/>
                </a:solidFill>
              </a:rPr>
              <a:t> </a:t>
            </a:r>
            <a:r>
              <a:rPr lang="en-US" i="1" dirty="0">
                <a:solidFill>
                  <a:srgbClr val="FF0000"/>
                </a:solidFill>
              </a:rPr>
              <a:t>country</a:t>
            </a:r>
            <a:r>
              <a:rPr lang="en-US" dirty="0">
                <a:solidFill>
                  <a:schemeClr val="tx1"/>
                </a:solidFill>
              </a:rPr>
              <a:t> </a:t>
            </a:r>
            <a:r>
              <a:rPr lang="en-US" dirty="0" err="1">
                <a:solidFill>
                  <a:schemeClr val="tx1"/>
                </a:solidFill>
              </a:rPr>
              <a:t>sont</a:t>
            </a:r>
            <a:r>
              <a:rPr lang="en-US" dirty="0">
                <a:solidFill>
                  <a:schemeClr val="tx1"/>
                </a:solidFill>
              </a:rPr>
              <a:t> </a:t>
            </a:r>
            <a:r>
              <a:rPr lang="en-US" dirty="0" err="1">
                <a:solidFill>
                  <a:schemeClr val="tx1"/>
                </a:solidFill>
              </a:rPr>
              <a:t>deux</a:t>
            </a:r>
            <a:r>
              <a:rPr lang="en-US" dirty="0">
                <a:solidFill>
                  <a:schemeClr val="tx1"/>
                </a:solidFill>
              </a:rPr>
              <a:t> variables </a:t>
            </a:r>
            <a:r>
              <a:rPr lang="en-US" dirty="0" err="1">
                <a:solidFill>
                  <a:schemeClr val="tx1"/>
                </a:solidFill>
              </a:rPr>
              <a:t>différentes</a:t>
            </a:r>
            <a:endParaRPr lang="en-US" sz="3100" b="1" dirty="0">
              <a:solidFill>
                <a:schemeClr val="tx1"/>
              </a:solidFill>
              <a:latin typeface="Segoe UI" panose="020B0502040204020203" pitchFamily="34" charset="0"/>
            </a:endParaRPr>
          </a:p>
          <a:p>
            <a:pPr fontAlgn="base">
              <a:buSzPct val="120000"/>
              <a:buFont typeface="Wingdings" charset="2"/>
              <a:buChar char="ü"/>
            </a:pPr>
            <a:r>
              <a:rPr lang="en-US" sz="3000" b="1" dirty="0">
                <a:solidFill>
                  <a:schemeClr val="accent1"/>
                </a:solidFill>
                <a:latin typeface="Segoe UI" panose="020B0502040204020203" pitchFamily="34" charset="0"/>
              </a:rPr>
              <a:t>De </a:t>
            </a:r>
            <a:r>
              <a:rPr lang="en-US" sz="3000" b="1" dirty="0" err="1">
                <a:solidFill>
                  <a:schemeClr val="accent1"/>
                </a:solidFill>
                <a:latin typeface="Segoe UI" panose="020B0502040204020203" pitchFamily="34" charset="0"/>
              </a:rPr>
              <a:t>nombreuses</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commandes</a:t>
            </a:r>
            <a:r>
              <a:rPr lang="en-US" sz="3000" b="1" dirty="0">
                <a:solidFill>
                  <a:schemeClr val="accent1"/>
                </a:solidFill>
                <a:latin typeface="Segoe UI" panose="020B0502040204020203" pitchFamily="34" charset="0"/>
              </a:rPr>
              <a:t> Stata </a:t>
            </a:r>
            <a:r>
              <a:rPr lang="en-US" sz="3000" b="1" dirty="0" err="1">
                <a:solidFill>
                  <a:schemeClr val="accent1"/>
                </a:solidFill>
                <a:latin typeface="Segoe UI" panose="020B0502040204020203" pitchFamily="34" charset="0"/>
              </a:rPr>
              <a:t>peuvent</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être</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abrégées</a:t>
            </a:r>
            <a:endParaRPr lang="en-US" sz="3000" b="1" dirty="0">
              <a:solidFill>
                <a:schemeClr val="accent1"/>
              </a:solidFill>
              <a:latin typeface="Segoe UI" panose="020B0502040204020203" pitchFamily="34" charset="0"/>
            </a:endParaRPr>
          </a:p>
          <a:p>
            <a:pPr lvl="1" fontAlgn="base">
              <a:buSzPct val="100000"/>
              <a:buFont typeface="Courier New" charset="0"/>
              <a:buChar char="o"/>
            </a:pPr>
            <a:r>
              <a:rPr lang="it-IT" sz="2400" dirty="0"/>
              <a:t>p. ex</a:t>
            </a:r>
            <a:r>
              <a:rPr lang="fr-FR" sz="2200" dirty="0">
                <a:solidFill>
                  <a:schemeClr val="tx1"/>
                </a:solidFill>
              </a:rPr>
              <a:t>: </a:t>
            </a:r>
            <a:r>
              <a:rPr lang="en-US" sz="2200" b="1" i="1" dirty="0">
                <a:solidFill>
                  <a:srgbClr val="C00000"/>
                </a:solidFill>
                <a:latin typeface="Segoe UI" panose="020B0502040204020203" pitchFamily="34" charset="0"/>
              </a:rPr>
              <a:t>tabulate </a:t>
            </a:r>
            <a:r>
              <a:rPr lang="fr-FR" sz="2200" b="1" i="1" dirty="0">
                <a:solidFill>
                  <a:srgbClr val="C00000"/>
                </a:solidFill>
                <a:latin typeface="Segoe UI" panose="020B0502040204020203" pitchFamily="34" charset="0"/>
              </a:rPr>
              <a:t>(</a:t>
            </a:r>
            <a:r>
              <a:rPr lang="en-US" sz="2200" b="1" i="1" dirty="0">
                <a:solidFill>
                  <a:srgbClr val="C00000"/>
                </a:solidFill>
                <a:latin typeface="Segoe UI" panose="020B0502040204020203" pitchFamily="34" charset="0"/>
              </a:rPr>
              <a:t>tab</a:t>
            </a:r>
            <a:r>
              <a:rPr lang="fr-FR" sz="2200" b="1" i="1" dirty="0">
                <a:solidFill>
                  <a:srgbClr val="C00000"/>
                </a:solidFill>
                <a:latin typeface="Segoe UI" panose="020B0502040204020203" pitchFamily="34" charset="0"/>
              </a:rPr>
              <a:t>, </a:t>
            </a:r>
            <a:r>
              <a:rPr lang="en-US" sz="2200" b="1" i="1" dirty="0">
                <a:solidFill>
                  <a:srgbClr val="C00000"/>
                </a:solidFill>
                <a:latin typeface="Segoe UI" panose="020B0502040204020203" pitchFamily="34" charset="0"/>
              </a:rPr>
              <a:t>ta</a:t>
            </a:r>
            <a:r>
              <a:rPr lang="fr-FR" sz="2200" b="1" i="1" dirty="0">
                <a:solidFill>
                  <a:srgbClr val="C00000"/>
                </a:solidFill>
                <a:latin typeface="Segoe UI" panose="020B0502040204020203" pitchFamily="34" charset="0"/>
              </a:rPr>
              <a:t>)  </a:t>
            </a:r>
          </a:p>
          <a:p>
            <a:pPr lvl="1" fontAlgn="base">
              <a:buSzPct val="100000"/>
              <a:buFont typeface="Courier New" charset="0"/>
              <a:buChar char="o"/>
            </a:pPr>
            <a:endParaRPr lang="en-US" sz="2200" b="1" i="1" dirty="0">
              <a:solidFill>
                <a:srgbClr val="C00000"/>
              </a:solidFill>
              <a:latin typeface="Segoe UI" panose="020B0502040204020203" pitchFamily="34" charset="0"/>
            </a:endParaRPr>
          </a:p>
          <a:p>
            <a:pPr fontAlgn="base">
              <a:buSzPct val="120000"/>
              <a:buFont typeface="Wingdings" charset="2"/>
              <a:buChar char="ü"/>
            </a:pPr>
            <a:r>
              <a:rPr lang="en-US" sz="3000" b="1" i="1" dirty="0">
                <a:solidFill>
                  <a:srgbClr val="C00000"/>
                </a:solidFill>
                <a:latin typeface="Segoe UI" panose="020B0502040204020203" pitchFamily="34" charset="0"/>
              </a:rPr>
              <a:t>help</a:t>
            </a:r>
            <a:r>
              <a:rPr lang="en-US" sz="3000" b="1" dirty="0">
                <a:solidFill>
                  <a:schemeClr val="accent1"/>
                </a:solidFill>
                <a:latin typeface="Segoe UI" panose="020B0502040204020203" pitchFamily="34" charset="0"/>
              </a:rPr>
              <a:t>  (</a:t>
            </a:r>
            <a:r>
              <a:rPr lang="en-US" sz="3000" b="1" dirty="0" err="1">
                <a:solidFill>
                  <a:schemeClr val="accent1"/>
                </a:solidFill>
                <a:latin typeface="Segoe UI" panose="020B0502040204020203" pitchFamily="34" charset="0"/>
              </a:rPr>
              <a:t>o</a:t>
            </a:r>
            <a:r>
              <a:rPr lang="en-US" altLang="zh-CN" sz="3000" b="1" dirty="0" err="1">
                <a:solidFill>
                  <a:schemeClr val="accent1"/>
                </a:solidFill>
                <a:latin typeface="Segoe UI" panose="020B0502040204020203" pitchFamily="34" charset="0"/>
              </a:rPr>
              <a:t>u</a:t>
            </a:r>
            <a:r>
              <a:rPr lang="en-US" sz="3000" b="1" dirty="0">
                <a:solidFill>
                  <a:schemeClr val="accent1"/>
                </a:solidFill>
                <a:latin typeface="Segoe UI" panose="020B0502040204020203" pitchFamily="34" charset="0"/>
              </a:rPr>
              <a:t>) </a:t>
            </a:r>
            <a:r>
              <a:rPr lang="en-US" sz="3000" b="1" i="1" dirty="0">
                <a:solidFill>
                  <a:srgbClr val="C00000"/>
                </a:solidFill>
                <a:latin typeface="Segoe UI" panose="020B0502040204020203" pitchFamily="34" charset="0"/>
              </a:rPr>
              <a:t>search </a:t>
            </a:r>
          </a:p>
          <a:p>
            <a:pPr lvl="1" fontAlgn="base">
              <a:buSzPct val="100000"/>
              <a:buFont typeface="Courier New" charset="0"/>
              <a:buChar char="o"/>
            </a:pPr>
            <a:r>
              <a:rPr lang="en-US" sz="2100" dirty="0">
                <a:solidFill>
                  <a:schemeClr val="tx1"/>
                </a:solidFill>
              </a:rPr>
              <a:t>– pour </a:t>
            </a:r>
            <a:r>
              <a:rPr lang="en-US" sz="2100" dirty="0" err="1">
                <a:solidFill>
                  <a:schemeClr val="tx1"/>
                </a:solidFill>
              </a:rPr>
              <a:t>obtenir</a:t>
            </a:r>
            <a:r>
              <a:rPr lang="en-US" sz="2100" dirty="0">
                <a:solidFill>
                  <a:schemeClr val="tx1"/>
                </a:solidFill>
              </a:rPr>
              <a:t> de </a:t>
            </a:r>
            <a:r>
              <a:rPr lang="en-US" sz="2100" dirty="0" err="1">
                <a:solidFill>
                  <a:schemeClr val="tx1"/>
                </a:solidFill>
              </a:rPr>
              <a:t>l'aide</a:t>
            </a:r>
            <a:r>
              <a:rPr lang="en-US" sz="2100" dirty="0">
                <a:solidFill>
                  <a:schemeClr val="tx1"/>
                </a:solidFill>
              </a:rPr>
              <a:t> sur la </a:t>
            </a:r>
            <a:r>
              <a:rPr lang="en-US" sz="2100" dirty="0" err="1">
                <a:solidFill>
                  <a:schemeClr val="tx1"/>
                </a:solidFill>
              </a:rPr>
              <a:t>syntaxe</a:t>
            </a:r>
            <a:r>
              <a:rPr lang="en-US" sz="2100" dirty="0">
                <a:solidFill>
                  <a:schemeClr val="tx1"/>
                </a:solidFill>
              </a:rPr>
              <a:t> des </a:t>
            </a:r>
            <a:r>
              <a:rPr lang="en-US" sz="2100" dirty="0" err="1">
                <a:solidFill>
                  <a:schemeClr val="tx1"/>
                </a:solidFill>
              </a:rPr>
              <a:t>commandes</a:t>
            </a:r>
            <a:r>
              <a:rPr lang="en-US" sz="2100" dirty="0">
                <a:solidFill>
                  <a:schemeClr val="tx1"/>
                </a:solidFill>
              </a:rPr>
              <a:t> et des </a:t>
            </a:r>
            <a:r>
              <a:rPr lang="en-US" sz="2100" dirty="0" err="1">
                <a:solidFill>
                  <a:schemeClr val="tx1"/>
                </a:solidFill>
              </a:rPr>
              <a:t>détails</a:t>
            </a:r>
            <a:r>
              <a:rPr lang="en-US" sz="2100" dirty="0">
                <a:solidFill>
                  <a:schemeClr val="tx1"/>
                </a:solidFill>
              </a:rPr>
              <a:t> sur les </a:t>
            </a:r>
            <a:r>
              <a:rPr lang="en-US" sz="2100" dirty="0" err="1">
                <a:solidFill>
                  <a:schemeClr val="tx1"/>
                </a:solidFill>
              </a:rPr>
              <a:t>différentes</a:t>
            </a:r>
            <a:r>
              <a:rPr lang="en-US" sz="2100" dirty="0">
                <a:solidFill>
                  <a:schemeClr val="tx1"/>
                </a:solidFill>
              </a:rPr>
              <a:t> </a:t>
            </a:r>
            <a:r>
              <a:rPr lang="en-US" sz="2100" dirty="0" err="1">
                <a:solidFill>
                  <a:schemeClr val="tx1"/>
                </a:solidFill>
              </a:rPr>
              <a:t>façons</a:t>
            </a:r>
            <a:r>
              <a:rPr lang="en-US" sz="2100" dirty="0">
                <a:solidFill>
                  <a:schemeClr val="tx1"/>
                </a:solidFill>
              </a:rPr>
              <a:t> </a:t>
            </a:r>
            <a:r>
              <a:rPr lang="en-US" sz="2100" dirty="0" err="1">
                <a:solidFill>
                  <a:schemeClr val="tx1"/>
                </a:solidFill>
              </a:rPr>
              <a:t>d'utiliser</a:t>
            </a:r>
            <a:r>
              <a:rPr lang="en-US" sz="2100" dirty="0">
                <a:solidFill>
                  <a:schemeClr val="tx1"/>
                </a:solidFill>
              </a:rPr>
              <a:t> </a:t>
            </a:r>
            <a:r>
              <a:rPr lang="en-US" sz="2100" dirty="0" err="1">
                <a:solidFill>
                  <a:schemeClr val="tx1"/>
                </a:solidFill>
              </a:rPr>
              <a:t>chaque</a:t>
            </a:r>
            <a:r>
              <a:rPr lang="en-US" sz="2100" dirty="0">
                <a:solidFill>
                  <a:schemeClr val="tx1"/>
                </a:solidFill>
              </a:rPr>
              <a:t> </a:t>
            </a:r>
            <a:r>
              <a:rPr lang="en-US" sz="2100" dirty="0" err="1">
                <a:solidFill>
                  <a:schemeClr val="tx1"/>
                </a:solidFill>
              </a:rPr>
              <a:t>commande</a:t>
            </a:r>
            <a:endParaRPr lang="en-US" sz="3000" b="1" dirty="0">
              <a:solidFill>
                <a:schemeClr val="accent1"/>
              </a:solidFill>
              <a:latin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389830"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076763" y="573204"/>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83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3.</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Réglage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Stata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Mémoire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509544" y="1748247"/>
            <a:ext cx="9048794" cy="4401627"/>
          </a:xfrm>
          <a:prstGeom prst="rect">
            <a:avLst/>
          </a:prstGeom>
        </p:spPr>
        <p:txBody>
          <a:bodyPr>
            <a:no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buSzPct val="120000"/>
              <a:buFont typeface="Wingdings" charset="2"/>
              <a:buChar char="ü"/>
            </a:pPr>
            <a:r>
              <a:rPr lang="en-US" b="1" dirty="0">
                <a:solidFill>
                  <a:schemeClr val="accent1"/>
                </a:solidFill>
                <a:latin typeface="Segoe UI" panose="020B0502040204020203" pitchFamily="34" charset="0"/>
              </a:rPr>
              <a:t>Stata </a:t>
            </a:r>
            <a:r>
              <a:rPr lang="en-US" b="1" dirty="0" err="1">
                <a:solidFill>
                  <a:schemeClr val="accent1"/>
                </a:solidFill>
                <a:latin typeface="Segoe UI" panose="020B0502040204020203" pitchFamily="34" charset="0"/>
              </a:rPr>
              <a:t>alloue</a:t>
            </a:r>
            <a:r>
              <a:rPr lang="en-US" b="1" dirty="0">
                <a:solidFill>
                  <a:schemeClr val="accent1"/>
                </a:solidFill>
                <a:latin typeface="Segoe UI" panose="020B0502040204020203" pitchFamily="34" charset="0"/>
              </a:rPr>
              <a:t> 1 </a:t>
            </a:r>
            <a:r>
              <a:rPr lang="en-US" b="1" dirty="0" err="1">
                <a:solidFill>
                  <a:schemeClr val="accent1"/>
                </a:solidFill>
                <a:latin typeface="Segoe UI" panose="020B0502040204020203" pitchFamily="34" charset="0"/>
              </a:rPr>
              <a:t>mégaoctet</a:t>
            </a:r>
            <a:r>
              <a:rPr lang="en-US" b="1" dirty="0">
                <a:solidFill>
                  <a:schemeClr val="accent1"/>
                </a:solidFill>
                <a:latin typeface="Segoe UI" panose="020B0502040204020203" pitchFamily="34" charset="0"/>
              </a:rPr>
              <a:t> (par </a:t>
            </a:r>
            <a:r>
              <a:rPr lang="en-US" b="1" dirty="0" err="1">
                <a:solidFill>
                  <a:schemeClr val="accent1"/>
                </a:solidFill>
                <a:latin typeface="Segoe UI" panose="020B0502040204020203" pitchFamily="34" charset="0"/>
              </a:rPr>
              <a:t>défaut</a:t>
            </a:r>
            <a:r>
              <a:rPr lang="en-US" b="1" dirty="0">
                <a:solidFill>
                  <a:schemeClr val="accent1"/>
                </a:solidFill>
                <a:latin typeface="Segoe UI" panose="020B0502040204020203" pitchFamily="34" charset="0"/>
              </a:rPr>
              <a:t>)</a:t>
            </a:r>
          </a:p>
          <a:p>
            <a:pPr lvl="0" fontAlgn="base">
              <a:buSzPct val="120000"/>
              <a:buFont typeface="Wingdings" charset="2"/>
              <a:buChar char="ü"/>
            </a:pPr>
            <a:r>
              <a:rPr lang="en-US" b="1" dirty="0">
                <a:solidFill>
                  <a:schemeClr val="accent1"/>
                </a:solidFill>
                <a:latin typeface="Segoe UI" panose="020B0502040204020203" pitchFamily="34" charset="0"/>
              </a:rPr>
              <a:t>Les grands ensembles de </a:t>
            </a:r>
            <a:r>
              <a:rPr lang="en-US" b="1" dirty="0" err="1">
                <a:solidFill>
                  <a:schemeClr val="accent1"/>
                </a:solidFill>
                <a:latin typeface="Segoe UI" panose="020B0502040204020203" pitchFamily="34" charset="0"/>
              </a:rPr>
              <a:t>données</a:t>
            </a:r>
            <a:r>
              <a:rPr lang="en-US" b="1" dirty="0">
                <a:solidFill>
                  <a:schemeClr val="accent1"/>
                </a:solidFill>
                <a:latin typeface="Segoe UI" panose="020B0502040204020203" pitchFamily="34" charset="0"/>
              </a:rPr>
              <a:t> </a:t>
            </a:r>
            <a:r>
              <a:rPr lang="en-US" b="1" dirty="0" err="1">
                <a:solidFill>
                  <a:schemeClr val="accent1"/>
                </a:solidFill>
                <a:latin typeface="Segoe UI" panose="020B0502040204020203" pitchFamily="34" charset="0"/>
              </a:rPr>
              <a:t>peuvent</a:t>
            </a:r>
            <a:r>
              <a:rPr lang="en-US" b="1" dirty="0">
                <a:solidFill>
                  <a:schemeClr val="accent1"/>
                </a:solidFill>
                <a:latin typeface="Segoe UI" panose="020B0502040204020203" pitchFamily="34" charset="0"/>
              </a:rPr>
              <a:t> </a:t>
            </a:r>
            <a:r>
              <a:rPr lang="en-US" b="1" dirty="0" err="1">
                <a:solidFill>
                  <a:schemeClr val="accent1"/>
                </a:solidFill>
                <a:latin typeface="Segoe UI" panose="020B0502040204020203" pitchFamily="34" charset="0"/>
              </a:rPr>
              <a:t>nécessiter</a:t>
            </a:r>
            <a:r>
              <a:rPr lang="en-US" b="1" dirty="0">
                <a:solidFill>
                  <a:schemeClr val="accent1"/>
                </a:solidFill>
                <a:latin typeface="Segoe UI" panose="020B0502040204020203" pitchFamily="34" charset="0"/>
              </a:rPr>
              <a:t> </a:t>
            </a:r>
            <a:r>
              <a:rPr lang="en-US" b="1" dirty="0" err="1">
                <a:solidFill>
                  <a:schemeClr val="accent1"/>
                </a:solidFill>
                <a:latin typeface="Segoe UI" panose="020B0502040204020203" pitchFamily="34" charset="0"/>
              </a:rPr>
              <a:t>une</a:t>
            </a:r>
            <a:r>
              <a:rPr lang="en-US" b="1" dirty="0">
                <a:solidFill>
                  <a:schemeClr val="accent1"/>
                </a:solidFill>
                <a:latin typeface="Segoe UI" panose="020B0502040204020203" pitchFamily="34" charset="0"/>
              </a:rPr>
              <a:t> augmentation de </a:t>
            </a:r>
            <a:r>
              <a:rPr lang="en-US" b="1" dirty="0" err="1">
                <a:solidFill>
                  <a:schemeClr val="accent1"/>
                </a:solidFill>
                <a:latin typeface="Segoe UI" panose="020B0502040204020203" pitchFamily="34" charset="0"/>
              </a:rPr>
              <a:t>cette</a:t>
            </a:r>
            <a:r>
              <a:rPr lang="en-US" b="1" dirty="0">
                <a:solidFill>
                  <a:schemeClr val="accent1"/>
                </a:solidFill>
                <a:latin typeface="Segoe UI" panose="020B0502040204020203" pitchFamily="34" charset="0"/>
              </a:rPr>
              <a:t> </a:t>
            </a:r>
            <a:r>
              <a:rPr lang="en-US" b="1" dirty="0" err="1">
                <a:solidFill>
                  <a:schemeClr val="accent1"/>
                </a:solidFill>
                <a:latin typeface="Segoe UI" panose="020B0502040204020203" pitchFamily="34" charset="0"/>
              </a:rPr>
              <a:t>limite</a:t>
            </a:r>
            <a:r>
              <a:rPr lang="en-US" b="1" dirty="0">
                <a:solidFill>
                  <a:schemeClr val="accent1"/>
                </a:solidFill>
                <a:latin typeface="Segoe UI" panose="020B0502040204020203" pitchFamily="34" charset="0"/>
              </a:rPr>
              <a:t> par </a:t>
            </a:r>
            <a:r>
              <a:rPr lang="en-US" b="1" dirty="0" err="1">
                <a:solidFill>
                  <a:schemeClr val="accent1"/>
                </a:solidFill>
                <a:latin typeface="Segoe UI" panose="020B0502040204020203" pitchFamily="34" charset="0"/>
              </a:rPr>
              <a:t>défaut</a:t>
            </a:r>
            <a:endParaRPr lang="en-US" b="1" dirty="0">
              <a:solidFill>
                <a:schemeClr val="accent1"/>
              </a:solidFill>
              <a:latin typeface="Segoe UI" panose="020B0502040204020203" pitchFamily="34" charset="0"/>
            </a:endParaRPr>
          </a:p>
          <a:p>
            <a:pPr lvl="2" fontAlgn="base">
              <a:buFont typeface="Courier New" charset="0"/>
              <a:buChar char="o"/>
            </a:pPr>
            <a:r>
              <a:rPr lang="en-US" dirty="0">
                <a:solidFill>
                  <a:schemeClr val="tx1"/>
                </a:solidFill>
              </a:rPr>
              <a:t>Stata </a:t>
            </a:r>
            <a:r>
              <a:rPr lang="en-US" dirty="0" err="1">
                <a:solidFill>
                  <a:schemeClr val="tx1"/>
                </a:solidFill>
              </a:rPr>
              <a:t>command</a:t>
            </a:r>
            <a:r>
              <a:rPr lang="en-US" altLang="zh-CN" dirty="0" err="1">
                <a:solidFill>
                  <a:schemeClr val="tx1"/>
                </a:solidFill>
              </a:rPr>
              <a:t>e</a:t>
            </a:r>
            <a:r>
              <a:rPr lang="en-US" dirty="0">
                <a:solidFill>
                  <a:schemeClr val="tx1"/>
                </a:solidFill>
              </a:rPr>
              <a:t>: </a:t>
            </a:r>
            <a:r>
              <a:rPr lang="en-US" sz="2000" dirty="0">
                <a:solidFill>
                  <a:schemeClr val="tx1"/>
                </a:solidFill>
                <a:highlight>
                  <a:srgbClr val="C0C0C0"/>
                </a:highlight>
                <a:latin typeface="Courier" pitchFamily="2" charset="0"/>
              </a:rPr>
              <a:t>set memory #</a:t>
            </a:r>
          </a:p>
          <a:p>
            <a:pPr lvl="2" fontAlgn="base">
              <a:buFont typeface="Courier New" charset="0"/>
              <a:buChar char="o"/>
            </a:pPr>
            <a:r>
              <a:rPr lang="en-US" sz="2000" dirty="0">
                <a:solidFill>
                  <a:schemeClr val="tx1"/>
                </a:solidFill>
                <a:highlight>
                  <a:srgbClr val="C0C0C0"/>
                </a:highlight>
                <a:latin typeface="Courier" pitchFamily="2" charset="0"/>
              </a:rPr>
              <a:t>#</a:t>
            </a:r>
            <a:r>
              <a:rPr lang="en-US" dirty="0">
                <a:solidFill>
                  <a:schemeClr val="tx1"/>
                </a:solidFill>
              </a:rPr>
              <a:t> </a:t>
            </a:r>
            <a:r>
              <a:rPr lang="en-US" dirty="0" err="1">
                <a:solidFill>
                  <a:schemeClr val="tx1"/>
                </a:solidFill>
              </a:rPr>
              <a:t>représente</a:t>
            </a:r>
            <a:r>
              <a:rPr lang="en-US" dirty="0">
                <a:solidFill>
                  <a:schemeClr val="tx1"/>
                </a:solidFill>
              </a:rPr>
              <a:t> un </a:t>
            </a:r>
            <a:r>
              <a:rPr lang="en-US" dirty="0" err="1">
                <a:solidFill>
                  <a:schemeClr val="tx1"/>
                </a:solidFill>
              </a:rPr>
              <a:t>nombre</a:t>
            </a:r>
            <a:r>
              <a:rPr lang="en-US" dirty="0">
                <a:solidFill>
                  <a:schemeClr val="tx1"/>
                </a:solidFill>
              </a:rPr>
              <a:t> de kilo-octets (k), </a:t>
            </a:r>
            <a:r>
              <a:rPr lang="en-US" dirty="0" err="1">
                <a:solidFill>
                  <a:schemeClr val="tx1"/>
                </a:solidFill>
              </a:rPr>
              <a:t>méga</a:t>
            </a:r>
            <a:r>
              <a:rPr lang="en-US" dirty="0">
                <a:solidFill>
                  <a:schemeClr val="tx1"/>
                </a:solidFill>
              </a:rPr>
              <a:t>-octets (m) </a:t>
            </a:r>
            <a:r>
              <a:rPr lang="en-US" dirty="0" err="1">
                <a:solidFill>
                  <a:schemeClr val="tx1"/>
                </a:solidFill>
              </a:rPr>
              <a:t>ou</a:t>
            </a:r>
            <a:r>
              <a:rPr lang="en-US" dirty="0">
                <a:solidFill>
                  <a:schemeClr val="tx1"/>
                </a:solidFill>
              </a:rPr>
              <a:t> </a:t>
            </a:r>
            <a:r>
              <a:rPr lang="en-US" dirty="0" err="1">
                <a:solidFill>
                  <a:schemeClr val="tx1"/>
                </a:solidFill>
              </a:rPr>
              <a:t>giga</a:t>
            </a:r>
            <a:r>
              <a:rPr lang="en-US" dirty="0">
                <a:solidFill>
                  <a:schemeClr val="tx1"/>
                </a:solidFill>
              </a:rPr>
              <a:t>-octets (g)</a:t>
            </a:r>
          </a:p>
          <a:p>
            <a:pPr lvl="2" fontAlgn="base">
              <a:buFont typeface="Courier New" charset="0"/>
              <a:buChar char="o"/>
            </a:pPr>
            <a:r>
              <a:rPr lang="it-IT" sz="2000" dirty="0"/>
              <a:t>p. ex</a:t>
            </a:r>
            <a:r>
              <a:rPr lang="en-US" sz="2000" dirty="0">
                <a:solidFill>
                  <a:schemeClr val="tx1"/>
                </a:solidFill>
              </a:rPr>
              <a:t>: </a:t>
            </a:r>
            <a:r>
              <a:rPr lang="en-US" sz="2000" dirty="0">
                <a:solidFill>
                  <a:schemeClr val="tx1"/>
                </a:solidFill>
                <a:highlight>
                  <a:srgbClr val="C0C0C0"/>
                </a:highlight>
                <a:latin typeface="Courier" pitchFamily="2" charset="0"/>
              </a:rPr>
              <a:t>set memory 100m</a:t>
            </a:r>
          </a:p>
          <a:p>
            <a:pPr fontAlgn="base">
              <a:buSzPct val="120000"/>
              <a:buFont typeface="Wingdings" charset="2"/>
              <a:buChar char="ü"/>
            </a:pPr>
            <a:r>
              <a:rPr lang="en-US" b="1" dirty="0" err="1">
                <a:solidFill>
                  <a:schemeClr val="accent1"/>
                </a:solidFill>
                <a:latin typeface="Segoe UI" panose="020B0502040204020203" pitchFamily="34" charset="0"/>
              </a:rPr>
              <a:t>Vérifier</a:t>
            </a:r>
            <a:r>
              <a:rPr lang="en-US" b="1" dirty="0">
                <a:solidFill>
                  <a:schemeClr val="accent1"/>
                </a:solidFill>
                <a:latin typeface="Segoe UI" panose="020B0502040204020203" pitchFamily="34" charset="0"/>
              </a:rPr>
              <a:t> les </a:t>
            </a:r>
            <a:r>
              <a:rPr lang="en-US" b="1" dirty="0" err="1">
                <a:solidFill>
                  <a:schemeClr val="accent1"/>
                </a:solidFill>
                <a:latin typeface="Segoe UI" panose="020B0502040204020203" pitchFamily="34" charset="0"/>
              </a:rPr>
              <a:t>paramètres</a:t>
            </a:r>
            <a:r>
              <a:rPr lang="en-US" b="1" dirty="0">
                <a:solidFill>
                  <a:schemeClr val="accent1"/>
                </a:solidFill>
                <a:latin typeface="Segoe UI" panose="020B0502040204020203" pitchFamily="34" charset="0"/>
              </a:rPr>
              <a:t> </a:t>
            </a:r>
            <a:r>
              <a:rPr lang="en-US" b="1" dirty="0" err="1">
                <a:solidFill>
                  <a:schemeClr val="accent1"/>
                </a:solidFill>
                <a:latin typeface="Segoe UI" panose="020B0502040204020203" pitchFamily="34" charset="0"/>
              </a:rPr>
              <a:t>initiaux</a:t>
            </a:r>
            <a:r>
              <a:rPr lang="en-US" b="1" dirty="0">
                <a:solidFill>
                  <a:schemeClr val="accent1"/>
                </a:solidFill>
                <a:latin typeface="Segoe UI" panose="020B0502040204020203" pitchFamily="34" charset="0"/>
              </a:rPr>
              <a:t> de la </a:t>
            </a:r>
            <a:r>
              <a:rPr lang="en-US" b="1" dirty="0" err="1">
                <a:solidFill>
                  <a:schemeClr val="accent1"/>
                </a:solidFill>
                <a:latin typeface="Segoe UI" panose="020B0502040204020203" pitchFamily="34" charset="0"/>
              </a:rPr>
              <a:t>mémoire</a:t>
            </a:r>
            <a:r>
              <a:rPr lang="en-US" b="1" dirty="0">
                <a:solidFill>
                  <a:schemeClr val="accent1"/>
                </a:solidFill>
                <a:latin typeface="Segoe UI" panose="020B0502040204020203" pitchFamily="34" charset="0"/>
              </a:rPr>
              <a:t>:</a:t>
            </a:r>
          </a:p>
          <a:p>
            <a:pPr lvl="2" fontAlgn="base">
              <a:buFont typeface="Courier New" charset="0"/>
              <a:buChar char="o"/>
            </a:pPr>
            <a:r>
              <a:rPr lang="en-US" dirty="0">
                <a:solidFill>
                  <a:schemeClr val="tx1"/>
                </a:solidFill>
              </a:rPr>
              <a:t>Stata </a:t>
            </a:r>
            <a:r>
              <a:rPr lang="en-US" dirty="0" err="1">
                <a:solidFill>
                  <a:schemeClr val="tx1"/>
                </a:solidFill>
              </a:rPr>
              <a:t>Command</a:t>
            </a:r>
            <a:r>
              <a:rPr lang="en-US" altLang="zh-CN" dirty="0" err="1">
                <a:solidFill>
                  <a:schemeClr val="tx1"/>
                </a:solidFill>
              </a:rPr>
              <a:t>e</a:t>
            </a:r>
            <a:r>
              <a:rPr lang="en-US" dirty="0">
                <a:solidFill>
                  <a:schemeClr val="tx1"/>
                </a:solidFill>
              </a:rPr>
              <a:t>: </a:t>
            </a:r>
            <a:r>
              <a:rPr lang="en-US" dirty="0">
                <a:solidFill>
                  <a:schemeClr val="tx1"/>
                </a:solidFill>
                <a:highlight>
                  <a:srgbClr val="C0C0C0"/>
                </a:highlight>
                <a:latin typeface="Courier" pitchFamily="2" charset="0"/>
              </a:rPr>
              <a:t>query memory</a:t>
            </a:r>
            <a:r>
              <a:rPr lang="en-US" dirty="0">
                <a:solidFill>
                  <a:schemeClr val="tx1"/>
                </a:solidFill>
                <a:highlight>
                  <a:srgbClr val="C0C0C0"/>
                </a:highlight>
              </a:rPr>
              <a:t> </a:t>
            </a:r>
          </a:p>
          <a:p>
            <a:pPr lvl="0" fontAlgn="base">
              <a:spcBef>
                <a:spcPts val="800"/>
              </a:spcBef>
              <a:buSzPct val="120000"/>
              <a:buFont typeface="Wingdings" charset="2"/>
              <a:buChar char="ü"/>
            </a:pPr>
            <a:r>
              <a:rPr lang="en-US" b="1" dirty="0">
                <a:solidFill>
                  <a:schemeClr val="accent1"/>
                </a:solidFill>
                <a:latin typeface="Segoe UI" panose="020B0502040204020203" pitchFamily="34" charset="0"/>
              </a:rPr>
              <a:t>Augmenter </a:t>
            </a:r>
            <a:r>
              <a:rPr lang="en-US" b="1" dirty="0" err="1">
                <a:solidFill>
                  <a:schemeClr val="accent1"/>
                </a:solidFill>
                <a:latin typeface="Segoe UI" panose="020B0502040204020203" pitchFamily="34" charset="0"/>
              </a:rPr>
              <a:t>l'allocation</a:t>
            </a:r>
            <a:r>
              <a:rPr lang="en-US" b="1" dirty="0">
                <a:solidFill>
                  <a:schemeClr val="accent1"/>
                </a:solidFill>
                <a:latin typeface="Segoe UI" panose="020B0502040204020203" pitchFamily="34" charset="0"/>
              </a:rPr>
              <a:t> variable par </a:t>
            </a:r>
            <a:r>
              <a:rPr lang="en-US" b="1" dirty="0" err="1">
                <a:solidFill>
                  <a:schemeClr val="accent1"/>
                </a:solidFill>
                <a:latin typeface="Segoe UI" panose="020B0502040204020203" pitchFamily="34" charset="0"/>
              </a:rPr>
              <a:t>défaut</a:t>
            </a:r>
            <a:r>
              <a:rPr lang="en-US" b="1" dirty="0">
                <a:solidFill>
                  <a:schemeClr val="accent1"/>
                </a:solidFill>
                <a:latin typeface="Segoe UI" panose="020B0502040204020203" pitchFamily="34" charset="0"/>
              </a:rPr>
              <a:t> </a:t>
            </a:r>
          </a:p>
          <a:p>
            <a:pPr marL="0" lvl="0" indent="0" fontAlgn="base">
              <a:spcBef>
                <a:spcPts val="800"/>
              </a:spcBef>
              <a:buSzPct val="120000"/>
              <a:buNone/>
            </a:pPr>
            <a:r>
              <a:rPr lang="en-US" altLang="zh-CN" b="1" dirty="0">
                <a:solidFill>
                  <a:schemeClr val="accent1"/>
                </a:solidFill>
                <a:latin typeface="Segoe UI" panose="020B0502040204020203" pitchFamily="34" charset="0"/>
              </a:rPr>
              <a:t>(</a:t>
            </a:r>
            <a:r>
              <a:rPr lang="en-US" b="1" dirty="0">
                <a:solidFill>
                  <a:schemeClr val="accent1"/>
                </a:solidFill>
                <a:latin typeface="Segoe UI" panose="020B0502040204020203" pitchFamily="34" charset="0"/>
              </a:rPr>
              <a:t>5,000 variables)</a:t>
            </a:r>
          </a:p>
          <a:p>
            <a:pPr lvl="2" fontAlgn="base">
              <a:buFont typeface="Courier New" charset="0"/>
              <a:buChar char="o"/>
            </a:pPr>
            <a:r>
              <a:rPr lang="en-US" dirty="0">
                <a:solidFill>
                  <a:schemeClr val="tx1"/>
                </a:solidFill>
              </a:rPr>
              <a:t>Stata </a:t>
            </a:r>
            <a:r>
              <a:rPr lang="en-US" dirty="0" err="1">
                <a:solidFill>
                  <a:schemeClr val="tx1"/>
                </a:solidFill>
              </a:rPr>
              <a:t>command</a:t>
            </a:r>
            <a:r>
              <a:rPr lang="en-US" altLang="zh-CN" dirty="0" err="1">
                <a:solidFill>
                  <a:schemeClr val="tx1"/>
                </a:solidFill>
              </a:rPr>
              <a:t>e</a:t>
            </a:r>
            <a:r>
              <a:rPr lang="en-US" dirty="0">
                <a:solidFill>
                  <a:schemeClr val="tx1"/>
                </a:solidFill>
              </a:rPr>
              <a:t>: </a:t>
            </a:r>
            <a:r>
              <a:rPr lang="en-US" dirty="0">
                <a:solidFill>
                  <a:schemeClr val="tx1"/>
                </a:solidFill>
                <a:highlight>
                  <a:srgbClr val="C0C0C0"/>
                </a:highlight>
              </a:rPr>
              <a:t>set </a:t>
            </a:r>
            <a:r>
              <a:rPr lang="en-US" dirty="0" err="1">
                <a:solidFill>
                  <a:schemeClr val="tx1"/>
                </a:solidFill>
                <a:highlight>
                  <a:srgbClr val="C0C0C0"/>
                </a:highlight>
              </a:rPr>
              <a:t>maxvar</a:t>
            </a:r>
            <a:r>
              <a:rPr lang="en-US" dirty="0">
                <a:solidFill>
                  <a:schemeClr val="tx1"/>
                </a:solidFill>
                <a:highlight>
                  <a:srgbClr val="C0C0C0"/>
                </a:highlight>
              </a:rPr>
              <a:t> 15000</a:t>
            </a:r>
            <a:r>
              <a:rPr lang="en-US" dirty="0">
                <a:solidFill>
                  <a:schemeClr val="tx1"/>
                </a:solidFill>
              </a:rPr>
              <a:t> </a:t>
            </a:r>
          </a:p>
          <a:p>
            <a:pPr marL="228600" lvl="1">
              <a:lnSpc>
                <a:spcPct val="110000"/>
              </a:lnSpc>
              <a:spcBef>
                <a:spcPts val="2000"/>
              </a:spcBef>
              <a:buClr>
                <a:srgbClr val="55015B"/>
              </a:buClr>
              <a:buSzPct val="120000"/>
              <a:buFont typeface="Wingdings" panose="05000000000000000000" pitchFamily="2" charset="2"/>
              <a:buChar char="ü"/>
            </a:pPr>
            <a:endParaRPr lang="en-US" sz="2000" b="1" dirty="0">
              <a:solidFill>
                <a:schemeClr val="accent1"/>
              </a:solidFill>
              <a:latin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8793482"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303026" y="555448"/>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E6BE657A-D6C9-5647-9E03-169388B4983C}"/>
              </a:ext>
            </a:extLst>
          </p:cNvPr>
          <p:cNvPicPr>
            <a:picLocks noChangeAspect="1"/>
          </p:cNvPicPr>
          <p:nvPr/>
        </p:nvPicPr>
        <p:blipFill>
          <a:blip r:embed="rId3"/>
          <a:stretch>
            <a:fillRect/>
          </a:stretch>
        </p:blipFill>
        <p:spPr>
          <a:xfrm>
            <a:off x="6421120" y="4041174"/>
            <a:ext cx="5770880" cy="2206524"/>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83190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10402296"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4. modes de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fonctionnement</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Stata</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8671923"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022994"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B41DEFD9-8642-3A4E-B40C-35EDC1CFA9D4}"/>
              </a:ext>
            </a:extLst>
          </p:cNvPr>
          <p:cNvSpPr txBox="1">
            <a:spLocks/>
          </p:cNvSpPr>
          <p:nvPr/>
        </p:nvSpPr>
        <p:spPr>
          <a:xfrm>
            <a:off x="166645" y="2085006"/>
            <a:ext cx="5147993" cy="3826526"/>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fontAlgn="base">
              <a:lnSpc>
                <a:spcPct val="110000"/>
              </a:lnSpc>
              <a:spcBef>
                <a:spcPts val="2000"/>
              </a:spcBef>
              <a:buClr>
                <a:srgbClr val="55015B"/>
              </a:buClr>
              <a:buSzPct val="120000"/>
              <a:buFont typeface="Wingdings" panose="05000000000000000000" pitchFamily="2" charset="2"/>
              <a:buChar char="ü"/>
            </a:pPr>
            <a:r>
              <a:rPr lang="en-US" sz="2400" b="1" dirty="0">
                <a:solidFill>
                  <a:schemeClr val="accent1"/>
                </a:solidFill>
                <a:latin typeface="Segoe UI" panose="020B0502040204020203" pitchFamily="34" charset="0"/>
              </a:rPr>
              <a:t>Mode </a:t>
            </a:r>
            <a:r>
              <a:rPr lang="en-US" sz="2400" b="1" dirty="0" err="1">
                <a:solidFill>
                  <a:schemeClr val="accent1"/>
                </a:solidFill>
                <a:latin typeface="Segoe UI" panose="020B0502040204020203" pitchFamily="34" charset="0"/>
              </a:rPr>
              <a:t>interactif</a:t>
            </a:r>
            <a:r>
              <a:rPr lang="en-US" sz="2400" b="1" dirty="0">
                <a:solidFill>
                  <a:schemeClr val="accent1"/>
                </a:solidFill>
                <a:latin typeface="Segoe UI" panose="020B0502040204020203" pitchFamily="34" charset="0"/>
              </a:rPr>
              <a:t>: </a:t>
            </a:r>
          </a:p>
          <a:p>
            <a:pPr marL="1200150" lvl="2" indent="-285750" fontAlgn="base">
              <a:buFont typeface="Courier New" charset="0"/>
              <a:buChar char="o"/>
            </a:pPr>
            <a:r>
              <a:rPr lang="en-US" dirty="0">
                <a:solidFill>
                  <a:schemeClr val="tx1"/>
                </a:solidFill>
              </a:rPr>
              <a:t>Les </a:t>
            </a:r>
            <a:r>
              <a:rPr lang="en-US" dirty="0" err="1">
                <a:solidFill>
                  <a:schemeClr val="tx1"/>
                </a:solidFill>
              </a:rPr>
              <a:t>commandes</a:t>
            </a:r>
            <a:r>
              <a:rPr lang="en-US" dirty="0">
                <a:solidFill>
                  <a:schemeClr val="tx1"/>
                </a:solidFill>
              </a:rPr>
              <a:t> </a:t>
            </a:r>
            <a:r>
              <a:rPr lang="en-US" dirty="0" err="1">
                <a:solidFill>
                  <a:schemeClr val="tx1"/>
                </a:solidFill>
              </a:rPr>
              <a:t>peuvent</a:t>
            </a:r>
            <a:r>
              <a:rPr lang="en-US" dirty="0">
                <a:solidFill>
                  <a:schemeClr val="tx1"/>
                </a:solidFill>
              </a:rPr>
              <a:t> </a:t>
            </a:r>
            <a:r>
              <a:rPr lang="en-US" dirty="0" err="1">
                <a:solidFill>
                  <a:schemeClr val="tx1"/>
                </a:solidFill>
              </a:rPr>
              <a:t>être</a:t>
            </a:r>
            <a:r>
              <a:rPr lang="en-US" dirty="0">
                <a:solidFill>
                  <a:schemeClr val="tx1"/>
                </a:solidFill>
              </a:rPr>
              <a:t> </a:t>
            </a:r>
            <a:r>
              <a:rPr lang="en-US" dirty="0" err="1">
                <a:solidFill>
                  <a:schemeClr val="tx1"/>
                </a:solidFill>
              </a:rPr>
              <a:t>tapées</a:t>
            </a:r>
            <a:r>
              <a:rPr lang="en-US" dirty="0">
                <a:solidFill>
                  <a:schemeClr val="tx1"/>
                </a:solidFill>
              </a:rPr>
              <a:t> </a:t>
            </a:r>
            <a:r>
              <a:rPr lang="en-US" dirty="0" err="1">
                <a:solidFill>
                  <a:schemeClr val="tx1"/>
                </a:solidFill>
              </a:rPr>
              <a:t>directement</a:t>
            </a:r>
            <a:r>
              <a:rPr lang="en-US" dirty="0">
                <a:solidFill>
                  <a:schemeClr val="tx1"/>
                </a:solidFill>
              </a:rPr>
              <a:t> </a:t>
            </a:r>
          </a:p>
          <a:p>
            <a:pPr marL="1200150" lvl="2" indent="-285750" fontAlgn="base">
              <a:buFont typeface="Courier New" charset="0"/>
              <a:buChar char="o"/>
            </a:pPr>
            <a:r>
              <a:rPr lang="en-US" dirty="0" err="1">
                <a:solidFill>
                  <a:schemeClr val="tx1"/>
                </a:solidFill>
              </a:rPr>
              <a:t>Appuyez</a:t>
            </a:r>
            <a:r>
              <a:rPr lang="en-US" dirty="0">
                <a:solidFill>
                  <a:schemeClr val="tx1"/>
                </a:solidFill>
              </a:rPr>
              <a:t> sur </a:t>
            </a:r>
            <a:r>
              <a:rPr lang="en-US" dirty="0">
                <a:solidFill>
                  <a:srgbClr val="FF0000"/>
                </a:solidFill>
                <a:highlight>
                  <a:srgbClr val="C0C0C0"/>
                </a:highlight>
              </a:rPr>
              <a:t>Enter</a:t>
            </a:r>
            <a:r>
              <a:rPr lang="en-US" dirty="0">
                <a:solidFill>
                  <a:schemeClr val="tx1"/>
                </a:solidFill>
              </a:rPr>
              <a:t> pour </a:t>
            </a:r>
            <a:r>
              <a:rPr lang="en-US" dirty="0" err="1">
                <a:solidFill>
                  <a:schemeClr val="tx1"/>
                </a:solidFill>
              </a:rPr>
              <a:t>exécuter</a:t>
            </a:r>
            <a:endParaRPr lang="en-US" dirty="0">
              <a:solidFill>
                <a:schemeClr val="tx1"/>
              </a:solidFill>
            </a:endParaRPr>
          </a:p>
          <a:p>
            <a:pPr marL="228600" lvl="1" fontAlgn="base">
              <a:lnSpc>
                <a:spcPct val="110000"/>
              </a:lnSpc>
              <a:spcBef>
                <a:spcPts val="2000"/>
              </a:spcBef>
              <a:buClr>
                <a:srgbClr val="55015B"/>
              </a:buClr>
              <a:buSzPct val="120000"/>
              <a:buFont typeface="Wingdings" panose="05000000000000000000" pitchFamily="2" charset="2"/>
              <a:buChar char="ü"/>
            </a:pPr>
            <a:r>
              <a:rPr lang="en-US" altLang="zh-CN" sz="2400" b="1" dirty="0">
                <a:solidFill>
                  <a:schemeClr val="accent1"/>
                </a:solidFill>
                <a:latin typeface="Segoe UI" panose="020B0502040204020203" pitchFamily="34" charset="0"/>
              </a:rPr>
              <a:t>M</a:t>
            </a:r>
            <a:r>
              <a:rPr lang="en-US" sz="2400" b="1" dirty="0">
                <a:solidFill>
                  <a:schemeClr val="accent1"/>
                </a:solidFill>
                <a:latin typeface="Segoe UI" panose="020B0502040204020203" pitchFamily="34" charset="0"/>
              </a:rPr>
              <a:t>ode</a:t>
            </a:r>
            <a:r>
              <a:rPr lang="zh-CN" altLang="en-US" sz="2400" b="1" dirty="0">
                <a:solidFill>
                  <a:schemeClr val="accent1"/>
                </a:solidFill>
                <a:latin typeface="Segoe UI" panose="020B0502040204020203" pitchFamily="34" charset="0"/>
              </a:rPr>
              <a:t> </a:t>
            </a:r>
            <a:r>
              <a:rPr lang="en-US" altLang="zh-CN" sz="2400" b="1" dirty="0">
                <a:solidFill>
                  <a:schemeClr val="accent1"/>
                </a:solidFill>
                <a:latin typeface="Segoe UI" panose="020B0502040204020203" pitchFamily="34" charset="0"/>
              </a:rPr>
              <a:t>b</a:t>
            </a:r>
            <a:r>
              <a:rPr lang="en-US" sz="2400" b="1" dirty="0">
                <a:solidFill>
                  <a:schemeClr val="accent1"/>
                </a:solidFill>
                <a:latin typeface="Segoe UI" panose="020B0502040204020203" pitchFamily="34" charset="0"/>
              </a:rPr>
              <a:t>atch: </a:t>
            </a:r>
          </a:p>
          <a:p>
            <a:pPr marL="1200150" lvl="2" indent="-285750" fontAlgn="base">
              <a:buFont typeface="Courier New" charset="0"/>
              <a:buChar char="o"/>
            </a:pPr>
            <a:r>
              <a:rPr lang="en-US" dirty="0">
                <a:solidFill>
                  <a:schemeClr val="tx1"/>
                </a:solidFill>
              </a:rPr>
              <a:t>Les </a:t>
            </a:r>
            <a:r>
              <a:rPr lang="en-US" dirty="0" err="1">
                <a:solidFill>
                  <a:schemeClr val="tx1"/>
                </a:solidFill>
              </a:rPr>
              <a:t>commandes</a:t>
            </a:r>
            <a:r>
              <a:rPr lang="en-US" dirty="0">
                <a:solidFill>
                  <a:schemeClr val="tx1"/>
                </a:solidFill>
              </a:rPr>
              <a:t> </a:t>
            </a:r>
            <a:r>
              <a:rPr lang="en-US" dirty="0" err="1">
                <a:solidFill>
                  <a:schemeClr val="tx1"/>
                </a:solidFill>
              </a:rPr>
              <a:t>peuvent</a:t>
            </a:r>
            <a:r>
              <a:rPr lang="en-US" dirty="0">
                <a:solidFill>
                  <a:schemeClr val="tx1"/>
                </a:solidFill>
              </a:rPr>
              <a:t> </a:t>
            </a:r>
            <a:r>
              <a:rPr lang="en-US" dirty="0" err="1">
                <a:solidFill>
                  <a:schemeClr val="tx1"/>
                </a:solidFill>
              </a:rPr>
              <a:t>être</a:t>
            </a:r>
            <a:r>
              <a:rPr lang="en-US" dirty="0">
                <a:solidFill>
                  <a:schemeClr val="tx1"/>
                </a:solidFill>
              </a:rPr>
              <a:t> </a:t>
            </a:r>
            <a:r>
              <a:rPr lang="en-US" dirty="0" err="1">
                <a:solidFill>
                  <a:schemeClr val="tx1"/>
                </a:solidFill>
              </a:rPr>
              <a:t>écrites</a:t>
            </a:r>
            <a:r>
              <a:rPr lang="en-US" dirty="0">
                <a:solidFill>
                  <a:schemeClr val="tx1"/>
                </a:solidFill>
              </a:rPr>
              <a:t> </a:t>
            </a:r>
            <a:r>
              <a:rPr lang="en-US" dirty="0" err="1">
                <a:solidFill>
                  <a:schemeClr val="tx1"/>
                </a:solidFill>
              </a:rPr>
              <a:t>dans</a:t>
            </a:r>
            <a:r>
              <a:rPr lang="en-US" dirty="0">
                <a:solidFill>
                  <a:schemeClr val="tx1"/>
                </a:solidFill>
              </a:rPr>
              <a:t> un </a:t>
            </a:r>
            <a:r>
              <a:rPr lang="en-US" dirty="0" err="1">
                <a:solidFill>
                  <a:schemeClr val="tx1"/>
                </a:solidFill>
              </a:rPr>
              <a:t>fichier</a:t>
            </a:r>
            <a:r>
              <a:rPr lang="en-US" dirty="0">
                <a:solidFill>
                  <a:schemeClr val="tx1"/>
                </a:solidFill>
              </a:rPr>
              <a:t> </a:t>
            </a:r>
            <a:r>
              <a:rPr lang="en-US" dirty="0" err="1">
                <a:solidFill>
                  <a:schemeClr val="tx1"/>
                </a:solidFill>
              </a:rPr>
              <a:t>texte</a:t>
            </a:r>
            <a:r>
              <a:rPr lang="en-US" dirty="0">
                <a:solidFill>
                  <a:schemeClr val="tx1"/>
                </a:solidFill>
              </a:rPr>
              <a:t> </a:t>
            </a:r>
            <a:r>
              <a:rPr lang="en-US" dirty="0" err="1">
                <a:solidFill>
                  <a:schemeClr val="tx1"/>
                </a:solidFill>
              </a:rPr>
              <a:t>séparé</a:t>
            </a:r>
            <a:r>
              <a:rPr lang="en-US" dirty="0">
                <a:solidFill>
                  <a:schemeClr val="tx1"/>
                </a:solidFill>
              </a:rPr>
              <a:t> (do-file)</a:t>
            </a:r>
          </a:p>
          <a:p>
            <a:pPr marL="1200150" lvl="2" indent="-285750" fontAlgn="base">
              <a:buFont typeface="Courier New" charset="0"/>
              <a:buChar char="o"/>
            </a:pPr>
            <a:r>
              <a:rPr lang="en-US" dirty="0" err="1">
                <a:solidFill>
                  <a:schemeClr val="tx1"/>
                </a:solidFill>
              </a:rPr>
              <a:t>Exécuter</a:t>
            </a:r>
            <a:r>
              <a:rPr lang="en-US" dirty="0">
                <a:solidFill>
                  <a:schemeClr val="tx1"/>
                </a:solidFill>
              </a:rPr>
              <a:t> </a:t>
            </a:r>
            <a:r>
              <a:rPr lang="en-US" dirty="0" err="1">
                <a:solidFill>
                  <a:schemeClr val="tx1"/>
                </a:solidFill>
              </a:rPr>
              <a:t>toutes</a:t>
            </a:r>
            <a:r>
              <a:rPr lang="en-US" dirty="0">
                <a:solidFill>
                  <a:schemeClr val="tx1"/>
                </a:solidFill>
              </a:rPr>
              <a:t> les </a:t>
            </a:r>
            <a:r>
              <a:rPr lang="en-US" dirty="0" err="1">
                <a:solidFill>
                  <a:schemeClr val="tx1"/>
                </a:solidFill>
              </a:rPr>
              <a:t>commandes</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une</a:t>
            </a:r>
            <a:r>
              <a:rPr lang="en-US" dirty="0">
                <a:solidFill>
                  <a:schemeClr val="tx1"/>
                </a:solidFill>
              </a:rPr>
              <a:t> </a:t>
            </a:r>
            <a:r>
              <a:rPr lang="en-US" dirty="0" err="1">
                <a:solidFill>
                  <a:schemeClr val="tx1"/>
                </a:solidFill>
              </a:rPr>
              <a:t>seule</a:t>
            </a:r>
            <a:r>
              <a:rPr lang="en-US" dirty="0">
                <a:solidFill>
                  <a:schemeClr val="tx1"/>
                </a:solidFill>
              </a:rPr>
              <a:t> </a:t>
            </a:r>
            <a:r>
              <a:rPr lang="en-US" dirty="0" err="1">
                <a:solidFill>
                  <a:schemeClr val="tx1"/>
                </a:solidFill>
              </a:rPr>
              <a:t>étape</a:t>
            </a:r>
            <a:endParaRPr lang="en-US" sz="2400" b="1" dirty="0">
              <a:solidFill>
                <a:schemeClr val="accent1"/>
              </a:solidFill>
              <a:latin typeface="Segoe UI" panose="020B0502040204020203" pitchFamily="34" charset="0"/>
            </a:endParaRPr>
          </a:p>
        </p:txBody>
      </p:sp>
      <p:pic>
        <p:nvPicPr>
          <p:cNvPr id="9" name="Picture 8" descr="A screenshot of a social media post&#10;&#10;Description automatically generated">
            <a:extLst>
              <a:ext uri="{FF2B5EF4-FFF2-40B4-BE49-F238E27FC236}">
                <a16:creationId xmlns:a16="http://schemas.microsoft.com/office/drawing/2014/main" id="{E584F240-8600-8A49-A0D1-DEEFE0178636}"/>
              </a:ext>
            </a:extLst>
          </p:cNvPr>
          <p:cNvPicPr>
            <a:picLocks noChangeAspect="1"/>
          </p:cNvPicPr>
          <p:nvPr/>
        </p:nvPicPr>
        <p:blipFill>
          <a:blip r:embed="rId3"/>
          <a:stretch>
            <a:fillRect/>
          </a:stretch>
        </p:blipFill>
        <p:spPr>
          <a:xfrm>
            <a:off x="7500938" y="1725804"/>
            <a:ext cx="3868864" cy="4457054"/>
          </a:xfrm>
          <a:prstGeom prst="rect">
            <a:avLst/>
          </a:prstGeom>
        </p:spPr>
      </p:pic>
      <p:pic>
        <p:nvPicPr>
          <p:cNvPr id="10" name="Picture 9">
            <a:extLst>
              <a:ext uri="{FF2B5EF4-FFF2-40B4-BE49-F238E27FC236}">
                <a16:creationId xmlns:a16="http://schemas.microsoft.com/office/drawing/2014/main" id="{5C8F0D6A-4341-394F-B052-BACD73A5417F}"/>
              </a:ext>
            </a:extLst>
          </p:cNvPr>
          <p:cNvPicPr>
            <a:picLocks noChangeAspect="1"/>
          </p:cNvPicPr>
          <p:nvPr/>
        </p:nvPicPr>
        <p:blipFill>
          <a:blip r:embed="rId4"/>
          <a:stretch>
            <a:fillRect/>
          </a:stretch>
        </p:blipFill>
        <p:spPr>
          <a:xfrm>
            <a:off x="5314638" y="1830761"/>
            <a:ext cx="5396051" cy="3755651"/>
          </a:xfrm>
          <a:prstGeom prst="rect">
            <a:avLst/>
          </a:prstGeom>
        </p:spPr>
      </p:pic>
      <p:sp>
        <p:nvSpPr>
          <p:cNvPr id="11" name="Oval 10">
            <a:extLst>
              <a:ext uri="{FF2B5EF4-FFF2-40B4-BE49-F238E27FC236}">
                <a16:creationId xmlns:a16="http://schemas.microsoft.com/office/drawing/2014/main" id="{BD5829C6-ADED-BE4F-ADCE-D6DD2621433F}"/>
              </a:ext>
            </a:extLst>
          </p:cNvPr>
          <p:cNvSpPr/>
          <p:nvPr/>
        </p:nvSpPr>
        <p:spPr>
          <a:xfrm>
            <a:off x="6077586" y="4876854"/>
            <a:ext cx="3103881" cy="7095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D5829C6-ADED-BE4F-ADCE-D6DD2621433F}"/>
              </a:ext>
            </a:extLst>
          </p:cNvPr>
          <p:cNvSpPr/>
          <p:nvPr/>
        </p:nvSpPr>
        <p:spPr>
          <a:xfrm>
            <a:off x="10893552" y="1725804"/>
            <a:ext cx="762000" cy="7095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21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5.do-file</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058526"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070848" y="563106"/>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D77311-E4E2-BF4D-BA5F-4B3304BA5AEA}"/>
              </a:ext>
            </a:extLst>
          </p:cNvPr>
          <p:cNvSpPr txBox="1"/>
          <p:nvPr/>
        </p:nvSpPr>
        <p:spPr>
          <a:xfrm>
            <a:off x="182445" y="1647439"/>
            <a:ext cx="6213257" cy="4396075"/>
          </a:xfrm>
          <a:prstGeom prst="rect">
            <a:avLst/>
          </a:prstGeom>
          <a:noFill/>
        </p:spPr>
        <p:txBody>
          <a:bodyPr wrap="square" rtlCol="0">
            <a:spAutoFit/>
          </a:bodyPr>
          <a:lstStyle/>
          <a:p>
            <a:pPr marL="228600" lvl="1" indent="-228600" fontAlgn="base">
              <a:lnSpc>
                <a:spcPct val="110000"/>
              </a:lnSpc>
              <a:spcBef>
                <a:spcPts val="2000"/>
              </a:spcBef>
              <a:buClr>
                <a:srgbClr val="55015B"/>
              </a:buClr>
              <a:buSzPct val="120000"/>
              <a:buFont typeface="Wingdings" panose="05000000000000000000" pitchFamily="2" charset="2"/>
              <a:buChar char="ü"/>
            </a:pPr>
            <a:r>
              <a:rPr lang="en-US" sz="2000" b="1" dirty="0" err="1">
                <a:solidFill>
                  <a:schemeClr val="accent1"/>
                </a:solidFill>
                <a:latin typeface="Segoe UI" panose="020B0502040204020203" pitchFamily="34" charset="0"/>
                <a:ea typeface="Calibri" charset="0"/>
                <a:cs typeface="Calibri" charset="0"/>
              </a:rPr>
              <a:t>Fichier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texte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contenant</a:t>
            </a:r>
            <a:r>
              <a:rPr lang="zh-CN" altLang="en-US" sz="2000" b="1" dirty="0">
                <a:solidFill>
                  <a:schemeClr val="accent1"/>
                </a:solidFill>
                <a:latin typeface="Segoe UI" panose="020B0502040204020203" pitchFamily="34" charset="0"/>
                <a:ea typeface="Calibri" charset="0"/>
                <a:cs typeface="Calibri" charset="0"/>
              </a:rPr>
              <a:t> </a:t>
            </a:r>
            <a:r>
              <a:rPr lang="en-US" sz="2000" b="1" dirty="0">
                <a:solidFill>
                  <a:schemeClr val="accent1"/>
                </a:solidFill>
                <a:latin typeface="Segoe UI" panose="020B0502040204020203" pitchFamily="34" charset="0"/>
                <a:ea typeface="Calibri" charset="0"/>
                <a:cs typeface="Calibri" charset="0"/>
              </a:rPr>
              <a:t>Stata </a:t>
            </a:r>
            <a:r>
              <a:rPr lang="en-US" sz="2000" b="1" dirty="0" err="1">
                <a:solidFill>
                  <a:schemeClr val="accent1"/>
                </a:solidFill>
                <a:latin typeface="Segoe UI" panose="020B0502040204020203" pitchFamily="34" charset="0"/>
                <a:ea typeface="Calibri" charset="0"/>
                <a:cs typeface="Calibri" charset="0"/>
              </a:rPr>
              <a:t>command</a:t>
            </a:r>
            <a:r>
              <a:rPr lang="en-US" altLang="zh-CN" sz="2000" b="1" dirty="0" err="1">
                <a:solidFill>
                  <a:schemeClr val="accent1"/>
                </a:solidFill>
                <a:latin typeface="Segoe UI" panose="020B0502040204020203" pitchFamily="34" charset="0"/>
                <a:ea typeface="Calibri" charset="0"/>
                <a:cs typeface="Calibri" charset="0"/>
              </a:rPr>
              <a:t>e</a:t>
            </a:r>
            <a:r>
              <a:rPr lang="en-US" sz="2000" b="1" dirty="0" err="1">
                <a:solidFill>
                  <a:schemeClr val="accent1"/>
                </a:solidFill>
                <a:latin typeface="Segoe UI" panose="020B0502040204020203" pitchFamily="34" charset="0"/>
                <a:ea typeface="Calibri" charset="0"/>
                <a:cs typeface="Calibri" charset="0"/>
              </a:rPr>
              <a:t>s</a:t>
            </a:r>
            <a:r>
              <a:rPr lang="en-US" sz="2000" b="1" dirty="0">
                <a:solidFill>
                  <a:schemeClr val="accent1"/>
                </a:solidFill>
                <a:latin typeface="Segoe UI" panose="020B0502040204020203" pitchFamily="34" charset="0"/>
                <a:ea typeface="Calibri" charset="0"/>
                <a:cs typeface="Calibri" charset="0"/>
              </a:rPr>
              <a:t> pour </a:t>
            </a:r>
            <a:r>
              <a:rPr lang="en-US" sz="2000" b="1" dirty="0" err="1">
                <a:solidFill>
                  <a:schemeClr val="accent1"/>
                </a:solidFill>
                <a:latin typeface="Segoe UI" panose="020B0502040204020203" pitchFamily="34" charset="0"/>
                <a:ea typeface="Calibri" charset="0"/>
                <a:cs typeface="Calibri" charset="0"/>
              </a:rPr>
              <a:t>exécuter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une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procédure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spécifique</a:t>
            </a:r>
            <a:endParaRPr lang="en-US" sz="2000" b="1" dirty="0">
              <a:solidFill>
                <a:schemeClr val="accent1"/>
              </a:solidFill>
              <a:latin typeface="Segoe UI" panose="020B0502040204020203" pitchFamily="34" charset="0"/>
              <a:ea typeface="Calibri" charset="0"/>
              <a:cs typeface="Calibri" charset="0"/>
            </a:endParaRPr>
          </a:p>
          <a:p>
            <a:pPr marL="228600" lvl="1" indent="-228600" fontAlgn="base">
              <a:lnSpc>
                <a:spcPct val="110000"/>
              </a:lnSpc>
              <a:spcBef>
                <a:spcPts val="200"/>
              </a:spcBef>
              <a:buClr>
                <a:srgbClr val="55015B"/>
              </a:buClr>
              <a:buSzPct val="120000"/>
              <a:buFont typeface="Wingdings" panose="05000000000000000000" pitchFamily="2" charset="2"/>
              <a:buChar char="ü"/>
            </a:pPr>
            <a:r>
              <a:rPr lang="en-US" sz="2000" b="1" dirty="0" err="1">
                <a:solidFill>
                  <a:schemeClr val="accent1"/>
                </a:solidFill>
                <a:latin typeface="Segoe UI" panose="020B0502040204020203" pitchFamily="34" charset="0"/>
                <a:ea typeface="Calibri" charset="0"/>
                <a:cs typeface="Calibri" charset="0"/>
              </a:rPr>
              <a:t>Avantages</a:t>
            </a:r>
            <a:r>
              <a:rPr lang="en-US" sz="2000" b="1" dirty="0">
                <a:solidFill>
                  <a:schemeClr val="accent1"/>
                </a:solidFill>
                <a:latin typeface="Segoe UI" panose="020B0502040204020203" pitchFamily="34" charset="0"/>
                <a:ea typeface="Calibri" charset="0"/>
                <a:cs typeface="Calibri" charset="0"/>
              </a:rPr>
              <a:t>:</a:t>
            </a:r>
          </a:p>
          <a:p>
            <a:pPr marL="742950" lvl="1" indent="-285750" fontAlgn="base">
              <a:buFont typeface="Courier New" panose="02070309020205020404" pitchFamily="49" charset="0"/>
              <a:buChar char="o"/>
            </a:pPr>
            <a:r>
              <a:rPr lang="en-US" sz="1600" dirty="0" err="1"/>
              <a:t>Reproduire</a:t>
            </a:r>
            <a:r>
              <a:rPr lang="en-US" sz="1600" dirty="0"/>
              <a:t> </a:t>
            </a:r>
            <a:r>
              <a:rPr lang="en-US" sz="1600" dirty="0" err="1"/>
              <a:t>votre</a:t>
            </a:r>
            <a:r>
              <a:rPr lang="en-US" sz="1600" dirty="0"/>
              <a:t> travail </a:t>
            </a:r>
          </a:p>
          <a:p>
            <a:pPr marL="742950" lvl="1" indent="-285750" fontAlgn="base">
              <a:buFont typeface="Courier New" panose="02070309020205020404" pitchFamily="49" charset="0"/>
              <a:buChar char="o"/>
            </a:pPr>
            <a:r>
              <a:rPr lang="en-US" sz="1600" dirty="0"/>
              <a:t>Plus facile </a:t>
            </a:r>
            <a:r>
              <a:rPr lang="en-US" sz="1600" dirty="0" err="1"/>
              <a:t>à</a:t>
            </a:r>
            <a:r>
              <a:rPr lang="en-US" sz="1600" dirty="0"/>
              <a:t> </a:t>
            </a:r>
            <a:r>
              <a:rPr lang="en-US" sz="1600" dirty="0" err="1"/>
              <a:t>déboguer</a:t>
            </a:r>
            <a:r>
              <a:rPr lang="en-US" sz="1600" dirty="0"/>
              <a:t>/ </a:t>
            </a:r>
            <a:r>
              <a:rPr lang="en-US" sz="1600" dirty="0" err="1"/>
              <a:t>corriger</a:t>
            </a:r>
            <a:r>
              <a:rPr lang="en-US" sz="1600" dirty="0"/>
              <a:t> les codes</a:t>
            </a:r>
          </a:p>
          <a:p>
            <a:pPr marL="742950" lvl="1" indent="-285750" fontAlgn="base">
              <a:buFont typeface="Courier New" panose="02070309020205020404" pitchFamily="49" charset="0"/>
              <a:buChar char="o"/>
            </a:pPr>
            <a:r>
              <a:rPr lang="en-US" sz="1600" dirty="0"/>
              <a:t>Plus facile de changer </a:t>
            </a:r>
            <a:r>
              <a:rPr lang="en-US" sz="1600" dirty="0" err="1"/>
              <a:t>une</a:t>
            </a:r>
            <a:r>
              <a:rPr lang="en-US" sz="1600" dirty="0"/>
              <a:t> </a:t>
            </a:r>
            <a:r>
              <a:rPr lang="en-US" sz="1600" dirty="0" err="1"/>
              <a:t>partie</a:t>
            </a:r>
            <a:r>
              <a:rPr lang="en-US" sz="1600" dirty="0"/>
              <a:t> des analyses</a:t>
            </a:r>
          </a:p>
          <a:p>
            <a:pPr marL="742950" lvl="1" indent="-285750" fontAlgn="base">
              <a:buFont typeface="Courier New" panose="02070309020205020404" pitchFamily="49" charset="0"/>
              <a:buChar char="o"/>
            </a:pPr>
            <a:endParaRPr lang="en-US" dirty="0"/>
          </a:p>
          <a:p>
            <a:pPr marL="742950" lvl="1" indent="-285750" fontAlgn="base">
              <a:buFont typeface="Courier New" panose="02070309020205020404" pitchFamily="49" charset="0"/>
              <a:buChar char="o"/>
            </a:pPr>
            <a:endParaRPr lang="en-US" dirty="0"/>
          </a:p>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Création</a:t>
            </a:r>
            <a:r>
              <a:rPr lang="en-US" sz="2000" b="1" dirty="0">
                <a:solidFill>
                  <a:schemeClr val="accent1"/>
                </a:solidFill>
                <a:latin typeface="Segoe UI" panose="020B0502040204020203" pitchFamily="34" charset="0"/>
                <a:ea typeface="Calibri" charset="0"/>
                <a:cs typeface="Calibri" charset="0"/>
              </a:rPr>
              <a:t> de do-file</a:t>
            </a:r>
            <a:r>
              <a:rPr lang="en-US" sz="2000" dirty="0"/>
              <a:t>:           (</a:t>
            </a:r>
            <a:r>
              <a:rPr lang="en-US" sz="2000" dirty="0" err="1"/>
              <a:t>o</a:t>
            </a:r>
            <a:r>
              <a:rPr lang="en-US" altLang="zh-CN" sz="2000" dirty="0" err="1"/>
              <a:t>u</a:t>
            </a:r>
            <a:r>
              <a:rPr lang="en-US" sz="2000" dirty="0"/>
              <a:t>) </a:t>
            </a:r>
            <a:r>
              <a:rPr lang="en-US" sz="2000" dirty="0" err="1">
                <a:highlight>
                  <a:srgbClr val="C0C0C0"/>
                </a:highlight>
                <a:latin typeface="Courier" pitchFamily="2" charset="0"/>
              </a:rPr>
              <a:t>doedit</a:t>
            </a:r>
            <a:r>
              <a:rPr lang="en-US" sz="2000" dirty="0">
                <a:highlight>
                  <a:srgbClr val="C0C0C0"/>
                </a:highlight>
                <a:latin typeface="Courier" pitchFamily="2" charset="0"/>
              </a:rPr>
              <a:t> </a:t>
            </a:r>
          </a:p>
          <a:p>
            <a:pPr marL="285750" indent="-285750" fontAlgn="base">
              <a:buFont typeface="Arial" panose="020B0604020202020204" pitchFamily="34" charset="0"/>
              <a:buChar char="•"/>
            </a:pPr>
            <a:endParaRPr lang="en-US" dirty="0">
              <a:highlight>
                <a:srgbClr val="808080"/>
              </a:highlight>
              <a:latin typeface="Courier" pitchFamily="2" charset="0"/>
            </a:endParaRPr>
          </a:p>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Ouverture</a:t>
            </a:r>
            <a:r>
              <a:rPr lang="en-US" sz="2000" b="1" dirty="0">
                <a:solidFill>
                  <a:schemeClr val="accent1"/>
                </a:solidFill>
                <a:latin typeface="Segoe UI" panose="020B0502040204020203" pitchFamily="34" charset="0"/>
                <a:ea typeface="Calibri" charset="0"/>
                <a:cs typeface="Calibri" charset="0"/>
              </a:rPr>
              <a:t> d'un do-file:           </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o</a:t>
            </a:r>
            <a:r>
              <a:rPr lang="en-US" altLang="zh-CN" dirty="0" err="1">
                <a:latin typeface="Calibri" panose="020F0502020204030204" pitchFamily="34" charset="0"/>
                <a:cs typeface="Calibri" panose="020F0502020204030204" pitchFamily="34" charset="0"/>
              </a:rPr>
              <a:t>u</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File &gt; open </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o</a:t>
            </a:r>
            <a:r>
              <a:rPr lang="en-US" altLang="zh-CN" dirty="0" err="1">
                <a:latin typeface="Calibri" panose="020F0502020204030204" pitchFamily="34" charset="0"/>
                <a:cs typeface="Calibri" panose="020F0502020204030204" pitchFamily="34" charset="0"/>
              </a:rPr>
              <a:t>u</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    </a:t>
            </a:r>
            <a:r>
              <a:rPr lang="en-US" sz="1600" dirty="0" err="1">
                <a:highlight>
                  <a:srgbClr val="C0C0C0"/>
                </a:highlight>
                <a:latin typeface="Courier" pitchFamily="2" charset="0"/>
              </a:rPr>
              <a:t>doedit</a:t>
            </a:r>
            <a:r>
              <a:rPr lang="en-US" sz="1600" dirty="0">
                <a:highlight>
                  <a:srgbClr val="C0C0C0"/>
                </a:highlight>
                <a:latin typeface="Courier" pitchFamily="2" charset="0"/>
              </a:rPr>
              <a:t> </a:t>
            </a:r>
            <a:r>
              <a:rPr lang="en-US" sz="1600" dirty="0" err="1">
                <a:highlight>
                  <a:srgbClr val="C0C0C0"/>
                </a:highlight>
                <a:latin typeface="Courier" pitchFamily="2" charset="0"/>
              </a:rPr>
              <a:t>filename.do</a:t>
            </a:r>
            <a:endParaRPr lang="en-US" sz="1600" dirty="0">
              <a:highlight>
                <a:srgbClr val="C0C0C0"/>
              </a:highlight>
              <a:latin typeface="Courier" pitchFamily="2" charset="0"/>
            </a:endParaRPr>
          </a:p>
          <a:p>
            <a:pPr marL="342900" indent="-342900" fontAlgn="base">
              <a:buFont typeface="Wingdings" charset="2"/>
              <a:buChar char="ü"/>
            </a:pPr>
            <a:endParaRPr lang="en-US" sz="1600" dirty="0">
              <a:highlight>
                <a:srgbClr val="C0C0C0"/>
              </a:highlight>
              <a:latin typeface="Courier" pitchFamily="2" charset="0"/>
            </a:endParaRPr>
          </a:p>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Épargner</a:t>
            </a:r>
            <a:r>
              <a:rPr lang="en-US" sz="2000" b="1" dirty="0">
                <a:solidFill>
                  <a:schemeClr val="accent1"/>
                </a:solidFill>
                <a:latin typeface="Segoe UI" panose="020B0502040204020203" pitchFamily="34" charset="0"/>
                <a:ea typeface="Calibri" charset="0"/>
                <a:cs typeface="Calibri" charset="0"/>
              </a:rPr>
              <a:t> :           </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o</a:t>
            </a:r>
            <a:r>
              <a:rPr lang="en-US" altLang="zh-CN" dirty="0" err="1">
                <a:latin typeface="Calibri" panose="020F0502020204030204" pitchFamily="34" charset="0"/>
                <a:cs typeface="Calibri" panose="020F0502020204030204" pitchFamily="34" charset="0"/>
              </a:rPr>
              <a:t>u</a:t>
            </a:r>
            <a:r>
              <a:rPr lang="en-US" dirty="0">
                <a:latin typeface="Calibri" panose="020F0502020204030204" pitchFamily="34" charset="0"/>
                <a:cs typeface="Calibri" panose="020F0502020204030204" pitchFamily="34" charset="0"/>
              </a:rPr>
              <a:t>) “</a:t>
            </a:r>
            <a:r>
              <a:rPr lang="en-US" dirty="0">
                <a:solidFill>
                  <a:srgbClr val="FF0000"/>
                </a:solidFill>
              </a:rPr>
              <a:t>Control</a:t>
            </a:r>
            <a:r>
              <a:rPr lang="en-US" dirty="0"/>
              <a:t> +</a:t>
            </a:r>
            <a:r>
              <a:rPr lang="en-US" dirty="0">
                <a:solidFill>
                  <a:srgbClr val="FF0000"/>
                </a:solidFill>
              </a:rPr>
              <a:t> S</a:t>
            </a:r>
            <a:r>
              <a:rPr lang="en-US" dirty="0"/>
              <a:t>” </a:t>
            </a:r>
            <a:r>
              <a:rPr lang="en-US" dirty="0">
                <a:solidFill>
                  <a:srgbClr val="FF0000"/>
                </a:solidFill>
              </a:rPr>
              <a:t> </a:t>
            </a:r>
            <a:r>
              <a:rPr lang="en-US" dirty="0"/>
              <a:t>(</a:t>
            </a:r>
            <a:r>
              <a:rPr lang="en-US" dirty="0" err="1"/>
              <a:t>o</a:t>
            </a:r>
            <a:r>
              <a:rPr lang="en-US" altLang="zh-CN" dirty="0" err="1"/>
              <a:t>u</a:t>
            </a:r>
            <a:r>
              <a:rPr lang="en-US" dirty="0"/>
              <a:t>) </a:t>
            </a:r>
            <a:r>
              <a:rPr lang="en-US" i="1" dirty="0"/>
              <a:t>File</a:t>
            </a:r>
            <a:r>
              <a:rPr lang="en-US" dirty="0"/>
              <a:t> &gt; </a:t>
            </a:r>
            <a:r>
              <a:rPr lang="en-US" i="1" dirty="0"/>
              <a:t>Save</a:t>
            </a:r>
            <a:endParaRPr lang="en-US" dirty="0"/>
          </a:p>
          <a:p>
            <a:pPr marL="742950" lvl="1" indent="-285750" fontAlgn="base">
              <a:buFont typeface="Arial" panose="020B0604020202020204" pitchFamily="34" charset="0"/>
              <a:buChar char="•"/>
            </a:pPr>
            <a:endParaRPr lang="en-US" dirty="0"/>
          </a:p>
        </p:txBody>
      </p:sp>
      <p:pic>
        <p:nvPicPr>
          <p:cNvPr id="9" name="Picture 8" descr="A screenshot of a cell phone&#10;&#10;Description automatically generated">
            <a:extLst>
              <a:ext uri="{FF2B5EF4-FFF2-40B4-BE49-F238E27FC236}">
                <a16:creationId xmlns:a16="http://schemas.microsoft.com/office/drawing/2014/main" id="{DD10826A-6C83-174A-BF00-60FDB72C892B}"/>
              </a:ext>
            </a:extLst>
          </p:cNvPr>
          <p:cNvPicPr>
            <a:picLocks noChangeAspect="1"/>
          </p:cNvPicPr>
          <p:nvPr/>
        </p:nvPicPr>
        <p:blipFill rotWithShape="1">
          <a:blip r:embed="rId3"/>
          <a:srcRect l="-1" r="-400" b="24709"/>
          <a:stretch/>
        </p:blipFill>
        <p:spPr>
          <a:xfrm>
            <a:off x="6486144" y="2514600"/>
            <a:ext cx="5169408" cy="3878334"/>
          </a:xfrm>
          <a:prstGeom prst="rect">
            <a:avLst/>
          </a:prstGeom>
          <a:effectLst>
            <a:glow rad="101600">
              <a:schemeClr val="accent1">
                <a:satMod val="175000"/>
                <a:alpha val="40000"/>
              </a:schemeClr>
            </a:glow>
          </a:effectLst>
        </p:spPr>
      </p:pic>
      <p:pic>
        <p:nvPicPr>
          <p:cNvPr id="10" name="Picture 2">
            <a:extLst>
              <a:ext uri="{FF2B5EF4-FFF2-40B4-BE49-F238E27FC236}">
                <a16:creationId xmlns:a16="http://schemas.microsoft.com/office/drawing/2014/main" id="{8F3AC139-8DA5-984C-8527-D24CC8412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9077" y="1381716"/>
            <a:ext cx="3921385" cy="997632"/>
          </a:xfrm>
          <a:prstGeom prst="rect">
            <a:avLst/>
          </a:prstGeom>
          <a:noFill/>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https://lh6.googleusercontent.com/5o51dvxEMwLTljgD0xisYnS5l2O8xdcdEWmhyNjxcX2NPfLMQ7iWqyitXcubad0jktx8ynemOHRYkBMDUZc26-i25p-bfsv6oyt0keMy5v9TANkVqISnG7l_vVfGz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1331" y="3964478"/>
            <a:ext cx="503555" cy="347345"/>
          </a:xfrm>
          <a:prstGeom prst="rect">
            <a:avLst/>
          </a:prstGeom>
          <a:noFill/>
          <a:ln>
            <a:noFill/>
          </a:ln>
        </p:spPr>
      </p:pic>
      <p:pic>
        <p:nvPicPr>
          <p:cNvPr id="16" name="Picture 15">
            <a:extLst>
              <a:ext uri="{FF2B5EF4-FFF2-40B4-BE49-F238E27FC236}">
                <a16:creationId xmlns:a16="http://schemas.microsoft.com/office/drawing/2014/main" id="{B07F0685-E882-8B4F-B782-B5EB6B7BC3BA}"/>
              </a:ext>
            </a:extLst>
          </p:cNvPr>
          <p:cNvPicPr/>
          <p:nvPr/>
        </p:nvPicPr>
        <p:blipFill>
          <a:blip r:embed="rId6">
            <a:extLst>
              <a:ext uri="{28A0092B-C50C-407E-A947-70E740481C1C}">
                <a14:useLocalDpi xmlns:a14="http://schemas.microsoft.com/office/drawing/2010/main" val="0"/>
              </a:ext>
            </a:extLst>
          </a:blip>
          <a:stretch>
            <a:fillRect/>
          </a:stretch>
        </p:blipFill>
        <p:spPr>
          <a:xfrm>
            <a:off x="3060808" y="4468409"/>
            <a:ext cx="437036" cy="471166"/>
          </a:xfrm>
          <a:prstGeom prst="rect">
            <a:avLst/>
          </a:prstGeom>
        </p:spPr>
      </p:pic>
      <p:pic>
        <p:nvPicPr>
          <p:cNvPr id="17" name="Picture 16">
            <a:extLst>
              <a:ext uri="{FF2B5EF4-FFF2-40B4-BE49-F238E27FC236}">
                <a16:creationId xmlns:a16="http://schemas.microsoft.com/office/drawing/2014/main" id="{383F6397-EDF2-064D-9751-18AB4977E95F}"/>
              </a:ext>
            </a:extLst>
          </p:cNvPr>
          <p:cNvPicPr/>
          <p:nvPr/>
        </p:nvPicPr>
        <p:blipFill>
          <a:blip r:embed="rId7"/>
          <a:stretch>
            <a:fillRect/>
          </a:stretch>
        </p:blipFill>
        <p:spPr>
          <a:xfrm>
            <a:off x="1735136" y="5291089"/>
            <a:ext cx="447678" cy="417820"/>
          </a:xfrm>
          <a:prstGeom prst="rect">
            <a:avLst/>
          </a:prstGeom>
        </p:spPr>
      </p:pic>
    </p:spTree>
    <p:extLst>
      <p:ext uri="{BB962C8B-B14F-4D97-AF65-F5344CB8AC3E}">
        <p14:creationId xmlns:p14="http://schemas.microsoft.com/office/powerpoint/2010/main" val="144653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5.do-file</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8687465"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8990821"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D77311-E4E2-BF4D-BA5F-4B3304BA5AEA}"/>
              </a:ext>
            </a:extLst>
          </p:cNvPr>
          <p:cNvSpPr txBox="1"/>
          <p:nvPr/>
        </p:nvSpPr>
        <p:spPr>
          <a:xfrm>
            <a:off x="-20393" y="1371601"/>
            <a:ext cx="6215453" cy="5262979"/>
          </a:xfrm>
          <a:prstGeom prst="rect">
            <a:avLst/>
          </a:prstGeom>
          <a:noFill/>
        </p:spPr>
        <p:txBody>
          <a:bodyPr wrap="square" rtlCol="0">
            <a:spAutoFit/>
          </a:bodyPr>
          <a:lstStyle/>
          <a:p>
            <a:pPr fontAlgn="base"/>
            <a:endParaRPr lang="en-US" dirty="0">
              <a:latin typeface="Calibri" panose="020F0502020204030204" pitchFamily="34" charset="0"/>
              <a:cs typeface="Calibri" panose="020F0502020204030204" pitchFamily="34" charset="0"/>
            </a:endParaRPr>
          </a:p>
          <a:p>
            <a:pPr marL="342900" indent="-342900" fontAlgn="base">
              <a:buFont typeface="Wingdings" charset="2"/>
              <a:buChar char="ü"/>
            </a:pPr>
            <a:r>
              <a:rPr lang="en-US" sz="2400" b="1" dirty="0" err="1">
                <a:solidFill>
                  <a:schemeClr val="accent1"/>
                </a:solidFill>
                <a:latin typeface="Segoe UI" panose="020B0502040204020203" pitchFamily="34" charset="0"/>
                <a:ea typeface="Calibri" charset="0"/>
                <a:cs typeface="Calibri" charset="0"/>
              </a:rPr>
              <a:t>Exécution</a:t>
            </a:r>
            <a:r>
              <a:rPr lang="en-US" sz="2400" b="1" dirty="0">
                <a:solidFill>
                  <a:schemeClr val="accent1"/>
                </a:solidFill>
                <a:latin typeface="Segoe UI" panose="020B0502040204020203" pitchFamily="34" charset="0"/>
                <a:ea typeface="Calibri" charset="0"/>
                <a:cs typeface="Calibri" charset="0"/>
              </a:rPr>
              <a:t>: </a:t>
            </a:r>
          </a:p>
          <a:p>
            <a:pPr marL="742950" lvl="1" indent="-285750" fontAlgn="base">
              <a:lnSpc>
                <a:spcPct val="150000"/>
              </a:lnSpc>
              <a:buFont typeface="Courier New" charset="0"/>
              <a:buChar char="o"/>
            </a:pPr>
            <a:r>
              <a:rPr lang="en-US" sz="1600" dirty="0" err="1"/>
              <a:t>Exécuter</a:t>
            </a:r>
            <a:r>
              <a:rPr lang="en-US" sz="1600" dirty="0"/>
              <a:t> tout</a:t>
            </a:r>
            <a:r>
              <a:rPr lang="zh-CN" altLang="en-US" sz="1600" dirty="0"/>
              <a:t> </a:t>
            </a:r>
            <a:r>
              <a:rPr lang="en-US" sz="1600" dirty="0"/>
              <a:t>do-file: </a:t>
            </a:r>
            <a:r>
              <a:rPr lang="en-US" sz="1600" dirty="0" err="1"/>
              <a:t>cliquez</a:t>
            </a:r>
            <a:r>
              <a:rPr lang="en-US" sz="1600" dirty="0"/>
              <a:t> sur</a:t>
            </a:r>
          </a:p>
          <a:p>
            <a:pPr marL="742950" lvl="1" indent="-285750" fontAlgn="base">
              <a:lnSpc>
                <a:spcPct val="150000"/>
              </a:lnSpc>
              <a:buFont typeface="Courier New" charset="0"/>
              <a:buChar char="o"/>
            </a:pPr>
            <a:r>
              <a:rPr lang="en-US" sz="1600" dirty="0"/>
              <a:t>Pour </a:t>
            </a:r>
            <a:r>
              <a:rPr lang="en-US" sz="1600" dirty="0" err="1"/>
              <a:t>exécuter</a:t>
            </a:r>
            <a:r>
              <a:rPr lang="en-US" sz="1600" dirty="0"/>
              <a:t> </a:t>
            </a:r>
            <a:r>
              <a:rPr lang="en-US" sz="1600" dirty="0" err="1"/>
              <a:t>uniquement</a:t>
            </a:r>
            <a:r>
              <a:rPr lang="en-US" sz="1600" dirty="0"/>
              <a:t> les </a:t>
            </a:r>
            <a:r>
              <a:rPr lang="en-US" sz="1600" dirty="0" err="1"/>
              <a:t>commandes</a:t>
            </a:r>
            <a:r>
              <a:rPr lang="en-US" sz="1600" dirty="0"/>
              <a:t> </a:t>
            </a:r>
            <a:r>
              <a:rPr lang="en-US" sz="1600" dirty="0" err="1"/>
              <a:t>sélectionnées</a:t>
            </a:r>
            <a:r>
              <a:rPr lang="en-US" sz="1600" dirty="0"/>
              <a:t>: </a:t>
            </a:r>
          </a:p>
          <a:p>
            <a:pPr marL="1200150" lvl="2" indent="-285750" fontAlgn="base">
              <a:lnSpc>
                <a:spcPct val="150000"/>
              </a:lnSpc>
              <a:buFont typeface="Wingdings" charset="2"/>
              <a:buChar char="Ø"/>
            </a:pPr>
            <a:r>
              <a:rPr lang="en-US" sz="1600" dirty="0" err="1"/>
              <a:t>Sélectionner</a:t>
            </a:r>
            <a:r>
              <a:rPr lang="en-US" sz="1600" dirty="0"/>
              <a:t> les </a:t>
            </a:r>
            <a:r>
              <a:rPr lang="en-US" sz="1600" dirty="0" err="1"/>
              <a:t>commandes</a:t>
            </a:r>
            <a:r>
              <a:rPr lang="en-US" sz="1600" dirty="0"/>
              <a:t> </a:t>
            </a:r>
            <a:r>
              <a:rPr lang="en-US" sz="1600" dirty="0" err="1"/>
              <a:t>dans</a:t>
            </a:r>
            <a:r>
              <a:rPr lang="en-US" sz="1600" dirty="0"/>
              <a:t> le </a:t>
            </a:r>
            <a:r>
              <a:rPr lang="en-US" sz="1600" dirty="0" err="1"/>
              <a:t>fichier</a:t>
            </a:r>
            <a:r>
              <a:rPr lang="zh-CN" altLang="en-US" sz="1600" dirty="0"/>
              <a:t> </a:t>
            </a:r>
            <a:r>
              <a:rPr lang="en-US" sz="1600" dirty="0"/>
              <a:t>do-file</a:t>
            </a:r>
          </a:p>
          <a:p>
            <a:pPr marL="1200150" lvl="2" indent="-285750" fontAlgn="base">
              <a:lnSpc>
                <a:spcPct val="150000"/>
              </a:lnSpc>
              <a:buFont typeface="Wingdings" charset="2"/>
              <a:buChar char="Ø"/>
            </a:pPr>
            <a:r>
              <a:rPr lang="en-US" sz="1600" dirty="0" err="1"/>
              <a:t>cliquez</a:t>
            </a:r>
            <a:r>
              <a:rPr lang="en-US" sz="1600" dirty="0"/>
              <a:t> sur</a:t>
            </a:r>
          </a:p>
          <a:p>
            <a:pPr marL="742950" lvl="1" indent="-285750" fontAlgn="base">
              <a:lnSpc>
                <a:spcPct val="150000"/>
              </a:lnSpc>
              <a:buFont typeface="Courier New" charset="0"/>
              <a:buChar char="o"/>
            </a:pPr>
            <a:r>
              <a:rPr lang="en-US" altLang="zh-CN" sz="1600" dirty="0" err="1"/>
              <a:t>Lorsque</a:t>
            </a:r>
            <a:r>
              <a:rPr lang="en-US" altLang="zh-CN" sz="1600" dirty="0"/>
              <a:t> le </a:t>
            </a:r>
            <a:r>
              <a:rPr lang="en-US" altLang="zh-CN" sz="1600" dirty="0" err="1"/>
              <a:t>fichier</a:t>
            </a:r>
            <a:r>
              <a:rPr lang="en-US" altLang="zh-CN" sz="1600" dirty="0"/>
              <a:t> de travail </a:t>
            </a:r>
            <a:r>
              <a:rPr lang="en-US" altLang="zh-CN" sz="1600" dirty="0" err="1"/>
              <a:t>cesse</a:t>
            </a:r>
            <a:r>
              <a:rPr lang="en-US" altLang="zh-CN" sz="1600" dirty="0"/>
              <a:t> d'être </a:t>
            </a:r>
            <a:r>
              <a:rPr lang="en-US" altLang="zh-CN" sz="1600" dirty="0" err="1"/>
              <a:t>exécuté</a:t>
            </a:r>
            <a:r>
              <a:rPr lang="en-US" sz="1600" dirty="0"/>
              <a:t>: </a:t>
            </a:r>
          </a:p>
          <a:p>
            <a:pPr marL="1200150" lvl="2" indent="-285750" fontAlgn="base">
              <a:lnSpc>
                <a:spcPct val="150000"/>
              </a:lnSpc>
              <a:buFont typeface="Wingdings" charset="2"/>
              <a:buChar char="Ø"/>
            </a:pPr>
            <a:r>
              <a:rPr lang="en-US" sz="1600" dirty="0" err="1"/>
              <a:t>S‘arrête</a:t>
            </a:r>
            <a:r>
              <a:rPr lang="en-US" sz="1600" dirty="0"/>
              <a:t> </a:t>
            </a:r>
            <a:r>
              <a:rPr lang="en-US" sz="1600" dirty="0" err="1"/>
              <a:t>à</a:t>
            </a:r>
            <a:r>
              <a:rPr lang="en-US" sz="1600" dirty="0"/>
              <a:t> la fin d’un </a:t>
            </a:r>
            <a:r>
              <a:rPr lang="en-US" sz="1600" dirty="0" err="1"/>
              <a:t>fichier</a:t>
            </a:r>
            <a:r>
              <a:rPr lang="en-US" sz="1600" dirty="0"/>
              <a:t> do-file (</a:t>
            </a:r>
            <a:r>
              <a:rPr lang="en-US" sz="1600" dirty="0" err="1"/>
              <a:t>o</a:t>
            </a:r>
            <a:r>
              <a:rPr lang="en-US" altLang="zh-CN" sz="1600" dirty="0" err="1"/>
              <a:t>u</a:t>
            </a:r>
            <a:r>
              <a:rPr lang="en-US" sz="1600" dirty="0"/>
              <a:t>)</a:t>
            </a:r>
            <a:r>
              <a:rPr lang="zh-CN" altLang="en-US" sz="1600" dirty="0"/>
              <a:t> </a:t>
            </a:r>
            <a:r>
              <a:rPr lang="en-US" sz="1600" dirty="0" err="1"/>
              <a:t>une</a:t>
            </a:r>
            <a:r>
              <a:rPr lang="en-US" sz="1600" dirty="0"/>
              <a:t> </a:t>
            </a:r>
            <a:r>
              <a:rPr lang="en-US" sz="1600" dirty="0" err="1"/>
              <a:t>erreur</a:t>
            </a:r>
            <a:r>
              <a:rPr lang="en-US" sz="1600" dirty="0"/>
              <a:t> </a:t>
            </a:r>
            <a:r>
              <a:rPr lang="zh-CN" altLang="en-US" sz="1600" dirty="0"/>
              <a:t>   </a:t>
            </a:r>
            <a:r>
              <a:rPr lang="en-US" sz="1600" dirty="0"/>
              <a:t>se </a:t>
            </a:r>
            <a:r>
              <a:rPr lang="en-US" sz="1600" dirty="0" err="1"/>
              <a:t>produit</a:t>
            </a:r>
            <a:endParaRPr lang="en-US" sz="1600" dirty="0"/>
          </a:p>
          <a:p>
            <a:pPr marL="285750" indent="-285750" fontAlgn="base">
              <a:buFont typeface="Courier New" panose="02070309020205020404" pitchFamily="49" charset="0"/>
              <a:buChar char="o"/>
            </a:pPr>
            <a:endParaRPr lang="en-US" dirty="0"/>
          </a:p>
          <a:p>
            <a:pPr marL="285750" indent="-285750" fontAlgn="base">
              <a:buFont typeface="Courier New" panose="02070309020205020404" pitchFamily="49" charset="0"/>
              <a:buChar char="o"/>
            </a:pPr>
            <a:endParaRPr lang="en-US" dirty="0"/>
          </a:p>
          <a:p>
            <a:endParaRPr lang="en-US" b="1" i="1" dirty="0"/>
          </a:p>
          <a:p>
            <a:endParaRPr lang="en-US" b="1" i="1" dirty="0"/>
          </a:p>
          <a:p>
            <a:pPr marL="342900" indent="-342900">
              <a:buFont typeface="Courier New" panose="02070309020205020404" pitchFamily="49" charset="0"/>
              <a:buChar char="o"/>
            </a:pPr>
            <a:endParaRPr lang="en-US" dirty="0"/>
          </a:p>
          <a:p>
            <a:pPr marL="742950" lvl="1" indent="-285750" fontAlgn="base">
              <a:buFont typeface="Arial" panose="020B0604020202020204" pitchFamily="34" charset="0"/>
              <a:buChar char="•"/>
            </a:pPr>
            <a:endParaRPr lang="en-US" dirty="0"/>
          </a:p>
          <a:p>
            <a:pPr marL="342900" indent="-342900">
              <a:buAutoNum type="arabicPeriod"/>
            </a:pPr>
            <a:endParaRPr lang="en-US" b="1" i="1" dirty="0"/>
          </a:p>
        </p:txBody>
      </p:sp>
      <p:pic>
        <p:nvPicPr>
          <p:cNvPr id="18" name="Picture 17">
            <a:extLst>
              <a:ext uri="{FF2B5EF4-FFF2-40B4-BE49-F238E27FC236}">
                <a16:creationId xmlns:a16="http://schemas.microsoft.com/office/drawing/2014/main" id="{12908A9D-3831-594A-8472-96F9E33CFF68}"/>
              </a:ext>
            </a:extLst>
          </p:cNvPr>
          <p:cNvPicPr/>
          <p:nvPr/>
        </p:nvPicPr>
        <p:blipFill>
          <a:blip r:embed="rId3"/>
          <a:stretch>
            <a:fillRect/>
          </a:stretch>
        </p:blipFill>
        <p:spPr>
          <a:xfrm>
            <a:off x="2469970" y="3220296"/>
            <a:ext cx="357188" cy="334066"/>
          </a:xfrm>
          <a:prstGeom prst="rect">
            <a:avLst/>
          </a:prstGeom>
        </p:spPr>
      </p:pic>
      <p:pic>
        <p:nvPicPr>
          <p:cNvPr id="22" name="Picture 21">
            <a:extLst>
              <a:ext uri="{FF2B5EF4-FFF2-40B4-BE49-F238E27FC236}">
                <a16:creationId xmlns:a16="http://schemas.microsoft.com/office/drawing/2014/main" id="{12908A9D-3831-594A-8472-96F9E33CFF68}"/>
              </a:ext>
            </a:extLst>
          </p:cNvPr>
          <p:cNvPicPr/>
          <p:nvPr/>
        </p:nvPicPr>
        <p:blipFill>
          <a:blip r:embed="rId3"/>
          <a:stretch>
            <a:fillRect/>
          </a:stretch>
        </p:blipFill>
        <p:spPr>
          <a:xfrm>
            <a:off x="4130780" y="2046151"/>
            <a:ext cx="357188" cy="334066"/>
          </a:xfrm>
          <a:prstGeom prst="rect">
            <a:avLst/>
          </a:prstGeom>
        </p:spPr>
      </p:pic>
      <p:pic>
        <p:nvPicPr>
          <p:cNvPr id="24" name="Picture 23">
            <a:extLst>
              <a:ext uri="{FF2B5EF4-FFF2-40B4-BE49-F238E27FC236}">
                <a16:creationId xmlns:a16="http://schemas.microsoft.com/office/drawing/2014/main" id="{27F63E3E-2839-0341-8E92-01D2865CD919}"/>
              </a:ext>
            </a:extLst>
          </p:cNvPr>
          <p:cNvPicPr>
            <a:picLocks noChangeAspect="1"/>
          </p:cNvPicPr>
          <p:nvPr/>
        </p:nvPicPr>
        <p:blipFill rotWithShape="1">
          <a:blip r:embed="rId4"/>
          <a:srcRect l="8459" r="29123"/>
          <a:stretch/>
        </p:blipFill>
        <p:spPr>
          <a:xfrm>
            <a:off x="244037" y="4779105"/>
            <a:ext cx="2183834" cy="1678946"/>
          </a:xfrm>
          <a:prstGeom prst="rect">
            <a:avLst/>
          </a:prstGeom>
        </p:spPr>
      </p:pic>
      <p:pic>
        <p:nvPicPr>
          <p:cNvPr id="23" name="Picture 22">
            <a:extLst>
              <a:ext uri="{FF2B5EF4-FFF2-40B4-BE49-F238E27FC236}">
                <a16:creationId xmlns:a16="http://schemas.microsoft.com/office/drawing/2014/main" id="{6CEA6407-6C18-BA4E-B8F6-40647A76560D}"/>
              </a:ext>
            </a:extLst>
          </p:cNvPr>
          <p:cNvPicPr>
            <a:picLocks noChangeAspect="1"/>
          </p:cNvPicPr>
          <p:nvPr/>
        </p:nvPicPr>
        <p:blipFill rotWithShape="1">
          <a:blip r:embed="rId5"/>
          <a:srcRect r="33152" b="92472"/>
          <a:stretch/>
        </p:blipFill>
        <p:spPr>
          <a:xfrm>
            <a:off x="244037" y="4585493"/>
            <a:ext cx="4508070" cy="38722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D10826A-6C83-174A-BF00-60FDB72C892B}"/>
              </a:ext>
            </a:extLst>
          </p:cNvPr>
          <p:cNvPicPr>
            <a:picLocks noChangeAspect="1"/>
          </p:cNvPicPr>
          <p:nvPr/>
        </p:nvPicPr>
        <p:blipFill rotWithShape="1">
          <a:blip r:embed="rId6"/>
          <a:srcRect l="-1" r="-400" b="24709"/>
          <a:stretch/>
        </p:blipFill>
        <p:spPr>
          <a:xfrm>
            <a:off x="6031896" y="1725805"/>
            <a:ext cx="5560935" cy="4172076"/>
          </a:xfrm>
          <a:prstGeom prst="rect">
            <a:avLst/>
          </a:prstGeom>
          <a:effectLst>
            <a:glow rad="101600">
              <a:schemeClr val="accent1">
                <a:satMod val="175000"/>
                <a:alpha val="40000"/>
              </a:schemeClr>
            </a:glow>
          </a:effectLst>
        </p:spPr>
      </p:pic>
      <p:sp>
        <p:nvSpPr>
          <p:cNvPr id="14" name="Oval 13">
            <a:extLst>
              <a:ext uri="{FF2B5EF4-FFF2-40B4-BE49-F238E27FC236}">
                <a16:creationId xmlns:a16="http://schemas.microsoft.com/office/drawing/2014/main" id="{BD5829C6-ADED-BE4F-ADCE-D6DD2621433F}"/>
              </a:ext>
            </a:extLst>
          </p:cNvPr>
          <p:cNvSpPr/>
          <p:nvPr/>
        </p:nvSpPr>
        <p:spPr>
          <a:xfrm>
            <a:off x="11049329" y="1725804"/>
            <a:ext cx="762000" cy="7095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D5829C6-ADED-BE4F-ADCE-D6DD2621433F}"/>
              </a:ext>
            </a:extLst>
          </p:cNvPr>
          <p:cNvSpPr/>
          <p:nvPr/>
        </p:nvSpPr>
        <p:spPr>
          <a:xfrm>
            <a:off x="-20393" y="5219820"/>
            <a:ext cx="2625047" cy="1111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69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5.do-file</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8634456"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8980384" y="54954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D77311-E4E2-BF4D-BA5F-4B3304BA5AEA}"/>
              </a:ext>
            </a:extLst>
          </p:cNvPr>
          <p:cNvSpPr txBox="1"/>
          <p:nvPr/>
        </p:nvSpPr>
        <p:spPr>
          <a:xfrm>
            <a:off x="269772" y="1500090"/>
            <a:ext cx="5688116" cy="4985980"/>
          </a:xfrm>
          <a:prstGeom prst="rect">
            <a:avLst/>
          </a:prstGeom>
          <a:noFill/>
        </p:spPr>
        <p:txBody>
          <a:bodyPr wrap="square" rtlCol="0">
            <a:spAutoFit/>
          </a:bodyPr>
          <a:lstStyle/>
          <a:p>
            <a:pPr marL="342900" lvl="1" indent="-342900" fontAlgn="base">
              <a:buFont typeface="Wingdings" charset="2"/>
              <a:buChar char="ü"/>
            </a:pPr>
            <a:endParaRPr lang="en-US" sz="2400" b="1" dirty="0">
              <a:solidFill>
                <a:schemeClr val="accent1"/>
              </a:solidFill>
              <a:latin typeface="Segoe UI" panose="020B0502040204020203" pitchFamily="34" charset="0"/>
              <a:ea typeface="Calibri" charset="0"/>
              <a:cs typeface="Calibri" charset="0"/>
            </a:endParaRPr>
          </a:p>
          <a:p>
            <a:pPr marL="342900" lvl="0" indent="-342900" fontAlgn="base">
              <a:buFont typeface="Wingdings" charset="2"/>
              <a:buChar char="ü"/>
            </a:pPr>
            <a:r>
              <a:rPr lang="en-US" sz="2400" b="1" dirty="0" err="1">
                <a:solidFill>
                  <a:schemeClr val="accent1"/>
                </a:solidFill>
                <a:latin typeface="Segoe UI" panose="020B0502040204020203" pitchFamily="34" charset="0"/>
                <a:ea typeface="Calibri" charset="0"/>
                <a:cs typeface="Calibri" charset="0"/>
              </a:rPr>
              <a:t>Conseils</a:t>
            </a:r>
            <a:r>
              <a:rPr lang="en-US" sz="2400" b="1" dirty="0">
                <a:solidFill>
                  <a:schemeClr val="accent1"/>
                </a:solidFill>
                <a:latin typeface="Segoe UI" panose="020B0502040204020203" pitchFamily="34" charset="0"/>
                <a:ea typeface="Calibri" charset="0"/>
                <a:cs typeface="Calibri" charset="0"/>
              </a:rPr>
              <a:t> pour les </a:t>
            </a:r>
            <a:r>
              <a:rPr lang="en-US" sz="2400" b="1" dirty="0" err="1">
                <a:solidFill>
                  <a:schemeClr val="accent1"/>
                </a:solidFill>
                <a:latin typeface="Segoe UI" panose="020B0502040204020203" pitchFamily="34" charset="0"/>
                <a:ea typeface="Calibri" charset="0"/>
                <a:cs typeface="Calibri" charset="0"/>
              </a:rPr>
              <a:t>organisateurs</a:t>
            </a:r>
            <a:r>
              <a:rPr lang="en-US" sz="2400" b="1" dirty="0">
                <a:solidFill>
                  <a:schemeClr val="accent1"/>
                </a:solidFill>
                <a:latin typeface="Segoe UI" panose="020B0502040204020203" pitchFamily="34" charset="0"/>
                <a:ea typeface="Calibri" charset="0"/>
                <a:cs typeface="Calibri" charset="0"/>
              </a:rPr>
              <a:t> do-file:</a:t>
            </a:r>
          </a:p>
          <a:p>
            <a:pPr marL="742950" lvl="1" indent="-285750" fontAlgn="base">
              <a:buFont typeface="Courier New" panose="02070309020205020404" pitchFamily="49" charset="0"/>
              <a:buChar char="o"/>
            </a:pPr>
            <a:r>
              <a:rPr lang="en-US" dirty="0" err="1"/>
              <a:t>Utilisez</a:t>
            </a:r>
            <a:r>
              <a:rPr lang="en-US" dirty="0"/>
              <a:t> les </a:t>
            </a:r>
            <a:r>
              <a:rPr lang="en-US" dirty="0" err="1"/>
              <a:t>en-têtes</a:t>
            </a:r>
            <a:r>
              <a:rPr lang="en-US" dirty="0"/>
              <a:t> au début du </a:t>
            </a:r>
            <a:r>
              <a:rPr lang="en-US" dirty="0" err="1"/>
              <a:t>fichier</a:t>
            </a:r>
            <a:r>
              <a:rPr lang="en-US" dirty="0"/>
              <a:t> do-file &amp; pour </a:t>
            </a:r>
            <a:r>
              <a:rPr lang="en-US" dirty="0" err="1"/>
              <a:t>chaque</a:t>
            </a:r>
            <a:r>
              <a:rPr lang="en-US" dirty="0"/>
              <a:t> section </a:t>
            </a:r>
          </a:p>
          <a:p>
            <a:pPr marL="1200150" lvl="2" indent="-285750" fontAlgn="base">
              <a:buFont typeface="Wingdings" charset="2"/>
              <a:buChar char="Ø"/>
            </a:pPr>
            <a:r>
              <a:rPr lang="en-US" dirty="0" err="1"/>
              <a:t>Décrire</a:t>
            </a:r>
            <a:r>
              <a:rPr lang="en-US" dirty="0"/>
              <a:t> le </a:t>
            </a:r>
            <a:r>
              <a:rPr lang="en-US" dirty="0" err="1"/>
              <a:t>contenu</a:t>
            </a:r>
            <a:r>
              <a:rPr lang="en-US" dirty="0"/>
              <a:t> des </a:t>
            </a:r>
            <a:r>
              <a:rPr lang="en-US" dirty="0" err="1"/>
              <a:t>fichiers</a:t>
            </a:r>
            <a:r>
              <a:rPr lang="en-US" dirty="0"/>
              <a:t> </a:t>
            </a:r>
            <a:r>
              <a:rPr lang="en-US" dirty="0" err="1"/>
              <a:t>à</a:t>
            </a:r>
            <a:r>
              <a:rPr lang="en-US" dirty="0"/>
              <a:t> faire, les ensembles de </a:t>
            </a:r>
            <a:r>
              <a:rPr lang="en-US" dirty="0" err="1"/>
              <a:t>données</a:t>
            </a:r>
            <a:r>
              <a:rPr lang="en-US" dirty="0"/>
              <a:t> </a:t>
            </a:r>
            <a:r>
              <a:rPr lang="en-US" dirty="0" err="1"/>
              <a:t>utilisés</a:t>
            </a:r>
            <a:endParaRPr lang="en-US" dirty="0"/>
          </a:p>
          <a:p>
            <a:pPr marL="1200150" lvl="2" indent="-285750" fontAlgn="base">
              <a:buFont typeface="Wingdings" charset="2"/>
              <a:buChar char="Ø"/>
            </a:pPr>
            <a:r>
              <a:rPr lang="en-US" dirty="0" err="1"/>
              <a:t>Décrivez</a:t>
            </a:r>
            <a:r>
              <a:rPr lang="en-US" dirty="0"/>
              <a:t> les </a:t>
            </a:r>
            <a:r>
              <a:rPr lang="en-US" dirty="0" err="1"/>
              <a:t>objectifs</a:t>
            </a:r>
            <a:r>
              <a:rPr lang="en-US" dirty="0"/>
              <a:t> </a:t>
            </a:r>
            <a:r>
              <a:rPr lang="en-US" dirty="0" err="1"/>
              <a:t>d‘une</a:t>
            </a:r>
            <a:r>
              <a:rPr lang="en-US" dirty="0"/>
              <a:t> section </a:t>
            </a:r>
            <a:r>
              <a:rPr lang="en-US" dirty="0" err="1"/>
              <a:t>particulière</a:t>
            </a:r>
            <a:r>
              <a:rPr lang="en-US" dirty="0"/>
              <a:t> de la</a:t>
            </a:r>
            <a:r>
              <a:rPr lang="zh-CN" altLang="en-US" dirty="0"/>
              <a:t> </a:t>
            </a:r>
            <a:r>
              <a:rPr lang="en-US" dirty="0"/>
              <a:t>do-file</a:t>
            </a:r>
          </a:p>
          <a:p>
            <a:pPr marL="1200150" lvl="2" indent="-285750" fontAlgn="base">
              <a:buFont typeface="Wingdings" charset="2"/>
              <a:buChar char="Ø"/>
            </a:pPr>
            <a:endParaRPr lang="en-US" dirty="0"/>
          </a:p>
          <a:p>
            <a:pPr marL="742950" lvl="1" indent="-285750" fontAlgn="base">
              <a:buFont typeface="Courier New" panose="02070309020205020404" pitchFamily="49" charset="0"/>
              <a:buChar char="o"/>
            </a:pPr>
            <a:r>
              <a:rPr lang="en-US" dirty="0" err="1"/>
              <a:t>Inclure</a:t>
            </a:r>
            <a:r>
              <a:rPr lang="en-US" dirty="0"/>
              <a:t> des </a:t>
            </a:r>
            <a:r>
              <a:rPr lang="en-US" dirty="0" err="1"/>
              <a:t>commentaires</a:t>
            </a:r>
            <a:r>
              <a:rPr lang="en-US" dirty="0"/>
              <a:t>/notes </a:t>
            </a:r>
          </a:p>
          <a:p>
            <a:pPr marL="1200150" lvl="2" indent="-285750" fontAlgn="base">
              <a:buFont typeface="Wingdings" charset="2"/>
              <a:buChar char="Ø"/>
            </a:pPr>
            <a:r>
              <a:rPr lang="en-US" dirty="0" err="1"/>
              <a:t>Différencier</a:t>
            </a:r>
            <a:r>
              <a:rPr lang="en-US" dirty="0"/>
              <a:t> les </a:t>
            </a:r>
            <a:r>
              <a:rPr lang="en-US" dirty="0" err="1"/>
              <a:t>commentaires</a:t>
            </a:r>
            <a:r>
              <a:rPr lang="en-US" dirty="0"/>
              <a:t>/notes des </a:t>
            </a:r>
            <a:r>
              <a:rPr lang="en-US" dirty="0" err="1"/>
              <a:t>commandes</a:t>
            </a:r>
            <a:r>
              <a:rPr lang="en-US" dirty="0"/>
              <a:t> Stata:</a:t>
            </a:r>
          </a:p>
          <a:p>
            <a:pPr marL="1657350" lvl="3" indent="-285750" fontAlgn="base">
              <a:buFont typeface="Wingdings" charset="2"/>
              <a:buChar char="q"/>
            </a:pPr>
            <a:r>
              <a:rPr lang="en-US" dirty="0" err="1"/>
              <a:t>Commencez</a:t>
            </a:r>
            <a:r>
              <a:rPr lang="en-US" dirty="0"/>
              <a:t> les </a:t>
            </a:r>
            <a:r>
              <a:rPr lang="en-US" dirty="0" err="1"/>
              <a:t>commentaires</a:t>
            </a:r>
            <a:r>
              <a:rPr lang="en-US" dirty="0"/>
              <a:t> par  </a:t>
            </a:r>
            <a:r>
              <a:rPr lang="en-US" sz="1600" dirty="0">
                <a:solidFill>
                  <a:srgbClr val="FF0000"/>
                </a:solidFill>
              </a:rPr>
              <a:t>* </a:t>
            </a:r>
            <a:r>
              <a:rPr lang="en-US" sz="1600" dirty="0"/>
              <a:t> </a:t>
            </a:r>
            <a:r>
              <a:rPr lang="en-US" dirty="0" err="1"/>
              <a:t>o</a:t>
            </a:r>
            <a:r>
              <a:rPr lang="en-US" altLang="zh-CN" dirty="0" err="1"/>
              <a:t>u</a:t>
            </a:r>
            <a:r>
              <a:rPr lang="en-US" dirty="0"/>
              <a:t>  </a:t>
            </a:r>
            <a:r>
              <a:rPr lang="en-US" dirty="0">
                <a:solidFill>
                  <a:srgbClr val="FF0000"/>
                </a:solidFill>
              </a:rPr>
              <a:t>// </a:t>
            </a:r>
            <a:r>
              <a:rPr lang="en-US" dirty="0"/>
              <a:t> </a:t>
            </a:r>
          </a:p>
          <a:p>
            <a:pPr marL="1657350" lvl="3" indent="-285750" fontAlgn="base">
              <a:buFont typeface="Wingdings" charset="2"/>
              <a:buChar char="q"/>
            </a:pPr>
            <a:r>
              <a:rPr lang="en-US" dirty="0" err="1"/>
              <a:t>Délimiteurs</a:t>
            </a:r>
            <a:r>
              <a:rPr lang="en-US" dirty="0"/>
              <a:t> </a:t>
            </a:r>
            <a:r>
              <a:rPr lang="en-US" dirty="0" err="1"/>
              <a:t>d'utilisation</a:t>
            </a:r>
            <a:r>
              <a:rPr lang="en-US" dirty="0"/>
              <a:t>  </a:t>
            </a:r>
            <a:r>
              <a:rPr lang="en-US" sz="1600" dirty="0">
                <a:solidFill>
                  <a:srgbClr val="FF0000"/>
                </a:solidFill>
              </a:rPr>
              <a:t>/*(text here)*/ </a:t>
            </a:r>
            <a:endParaRPr lang="en-US" dirty="0">
              <a:solidFill>
                <a:srgbClr val="FF0000"/>
              </a:solidFill>
            </a:endParaRPr>
          </a:p>
          <a:p>
            <a:pPr marL="742950" lvl="1" indent="-285750" fontAlgn="base">
              <a:buFont typeface="Arial" panose="020B0604020202020204" pitchFamily="34" charset="0"/>
              <a:buChar char="•"/>
            </a:pPr>
            <a:endParaRPr lang="en-US" dirty="0"/>
          </a:p>
          <a:p>
            <a:pPr marL="342900" indent="-342900">
              <a:buAutoNum type="arabicPeriod"/>
            </a:pPr>
            <a:endParaRPr lang="en-US" b="1" i="1" dirty="0"/>
          </a:p>
        </p:txBody>
      </p:sp>
      <p:pic>
        <p:nvPicPr>
          <p:cNvPr id="12" name="Picture 11" descr="A screenshot of a cell phone&#10;&#10;Description automatically generated">
            <a:extLst>
              <a:ext uri="{FF2B5EF4-FFF2-40B4-BE49-F238E27FC236}">
                <a16:creationId xmlns:a16="http://schemas.microsoft.com/office/drawing/2014/main" id="{B268186E-4E8F-CA46-96B3-17B19667E2AF}"/>
              </a:ext>
            </a:extLst>
          </p:cNvPr>
          <p:cNvPicPr>
            <a:picLocks noChangeAspect="1"/>
          </p:cNvPicPr>
          <p:nvPr/>
        </p:nvPicPr>
        <p:blipFill>
          <a:blip r:embed="rId3"/>
          <a:stretch>
            <a:fillRect/>
          </a:stretch>
        </p:blipFill>
        <p:spPr>
          <a:xfrm>
            <a:off x="6117868" y="726"/>
            <a:ext cx="6137407" cy="6913585"/>
          </a:xfrm>
          <a:prstGeom prst="rect">
            <a:avLst/>
          </a:prstGeom>
        </p:spPr>
      </p:pic>
      <p:sp>
        <p:nvSpPr>
          <p:cNvPr id="9" name="Oval 8">
            <a:extLst>
              <a:ext uri="{FF2B5EF4-FFF2-40B4-BE49-F238E27FC236}">
                <a16:creationId xmlns:a16="http://schemas.microsoft.com/office/drawing/2014/main" id="{BD5829C6-ADED-BE4F-ADCE-D6DD2621433F}"/>
              </a:ext>
            </a:extLst>
          </p:cNvPr>
          <p:cNvSpPr/>
          <p:nvPr/>
        </p:nvSpPr>
        <p:spPr>
          <a:xfrm>
            <a:off x="5991194" y="1751214"/>
            <a:ext cx="5624659" cy="12704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5829C6-ADED-BE4F-ADCE-D6DD2621433F}"/>
              </a:ext>
            </a:extLst>
          </p:cNvPr>
          <p:cNvSpPr/>
          <p:nvPr/>
        </p:nvSpPr>
        <p:spPr>
          <a:xfrm>
            <a:off x="6286748" y="4699402"/>
            <a:ext cx="3480707" cy="440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D5829C6-ADED-BE4F-ADCE-D6DD2621433F}"/>
              </a:ext>
            </a:extLst>
          </p:cNvPr>
          <p:cNvSpPr/>
          <p:nvPr/>
        </p:nvSpPr>
        <p:spPr>
          <a:xfrm>
            <a:off x="6486144" y="3255324"/>
            <a:ext cx="288729" cy="1444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3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1569660"/>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6.</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Log file</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i="1" dirty="0"/>
          </a:p>
          <a:p>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8846491"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166568"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DCF44A-2841-4B43-AACE-9AD78D89109F}"/>
              </a:ext>
            </a:extLst>
          </p:cNvPr>
          <p:cNvSpPr txBox="1"/>
          <p:nvPr/>
        </p:nvSpPr>
        <p:spPr>
          <a:xfrm>
            <a:off x="-47981" y="1670139"/>
            <a:ext cx="6227826" cy="6124754"/>
          </a:xfrm>
          <a:prstGeom prst="rect">
            <a:avLst/>
          </a:prstGeom>
          <a:noFill/>
        </p:spPr>
        <p:txBody>
          <a:bodyPr wrap="square" rtlCol="0">
            <a:spAutoFit/>
          </a:bodyPr>
          <a:lstStyle/>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Faites</a:t>
            </a:r>
            <a:r>
              <a:rPr lang="en-US" sz="2000" b="1" dirty="0">
                <a:solidFill>
                  <a:schemeClr val="accent1"/>
                </a:solidFill>
                <a:latin typeface="Segoe UI" panose="020B0502040204020203" pitchFamily="34" charset="0"/>
                <a:ea typeface="Calibri" charset="0"/>
                <a:cs typeface="Calibri" charset="0"/>
              </a:rPr>
              <a:t> un </a:t>
            </a:r>
            <a:r>
              <a:rPr lang="en-US" sz="2000" b="1" dirty="0" err="1">
                <a:solidFill>
                  <a:schemeClr val="accent1"/>
                </a:solidFill>
                <a:latin typeface="Segoe UI" panose="020B0502040204020203" pitchFamily="34" charset="0"/>
                <a:ea typeface="Calibri" charset="0"/>
                <a:cs typeface="Calibri" charset="0"/>
              </a:rPr>
              <a:t>compte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rendu</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complet</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votre</a:t>
            </a:r>
            <a:r>
              <a:rPr lang="en-US" sz="2000" b="1" dirty="0">
                <a:solidFill>
                  <a:schemeClr val="accent1"/>
                </a:solidFill>
                <a:latin typeface="Segoe UI" panose="020B0502040204020203" pitchFamily="34" charset="0"/>
                <a:ea typeface="Calibri" charset="0"/>
                <a:cs typeface="Calibri" charset="0"/>
              </a:rPr>
              <a:t> session Stata  </a:t>
            </a:r>
          </a:p>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Sauvegardez</a:t>
            </a:r>
            <a:r>
              <a:rPr lang="en-US" sz="2000" b="1" dirty="0">
                <a:solidFill>
                  <a:schemeClr val="accent1"/>
                </a:solidFill>
                <a:latin typeface="Segoe UI" panose="020B0502040204020203" pitchFamily="34" charset="0"/>
                <a:ea typeface="Calibri" charset="0"/>
                <a:cs typeface="Calibri" charset="0"/>
              </a:rPr>
              <a:t> tout </a:t>
            </a:r>
            <a:r>
              <a:rPr lang="en-US" sz="2000" b="1" dirty="0" err="1">
                <a:solidFill>
                  <a:schemeClr val="accent1"/>
                </a:solidFill>
                <a:latin typeface="Segoe UI" panose="020B0502040204020203" pitchFamily="34" charset="0"/>
                <a:ea typeface="Calibri" charset="0"/>
                <a:cs typeface="Calibri" charset="0"/>
              </a:rPr>
              <a:t>ce</a:t>
            </a:r>
            <a:r>
              <a:rPr lang="en-US" sz="2000" b="1" dirty="0">
                <a:solidFill>
                  <a:schemeClr val="accent1"/>
                </a:solidFill>
                <a:latin typeface="Segoe UI" panose="020B0502040204020203" pitchFamily="34" charset="0"/>
                <a:ea typeface="Calibri" charset="0"/>
                <a:cs typeface="Calibri" charset="0"/>
              </a:rPr>
              <a:t> que </a:t>
            </a:r>
            <a:r>
              <a:rPr lang="en-US" sz="2000" b="1" dirty="0" err="1">
                <a:solidFill>
                  <a:schemeClr val="accent1"/>
                </a:solidFill>
                <a:latin typeface="Segoe UI" panose="020B0502040204020203" pitchFamily="34" charset="0"/>
                <a:ea typeface="Calibri" charset="0"/>
                <a:cs typeface="Calibri" charset="0"/>
              </a:rPr>
              <a:t>vous</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tapez</a:t>
            </a:r>
            <a:r>
              <a:rPr lang="en-US" sz="2000" b="1" dirty="0">
                <a:solidFill>
                  <a:schemeClr val="accent1"/>
                </a:solidFill>
                <a:latin typeface="Segoe UI" panose="020B0502040204020203" pitchFamily="34" charset="0"/>
                <a:ea typeface="Calibri" charset="0"/>
                <a:cs typeface="Calibri" charset="0"/>
              </a:rPr>
              <a:t> et les sorties</a:t>
            </a:r>
          </a:p>
          <a:p>
            <a:pPr marL="342900" indent="-342900" fontAlgn="base">
              <a:buFont typeface="Wingdings" charset="2"/>
              <a:buChar char="ü"/>
            </a:pPr>
            <a:r>
              <a:rPr lang="en-US" sz="2000" b="1" dirty="0">
                <a:solidFill>
                  <a:schemeClr val="accent1"/>
                </a:solidFill>
                <a:latin typeface="Segoe UI" panose="020B0502040204020203" pitchFamily="34" charset="0"/>
                <a:ea typeface="Calibri" charset="0"/>
                <a:cs typeface="Calibri" charset="0"/>
              </a:rPr>
              <a:t>Début log file:</a:t>
            </a:r>
          </a:p>
          <a:p>
            <a:pPr marL="742950" lvl="1" indent="-285750" fontAlgn="base">
              <a:buFont typeface="Courier New" panose="02070309020205020404" pitchFamily="49" charset="0"/>
              <a:buChar char="o"/>
            </a:pPr>
            <a:r>
              <a:rPr lang="en-US" sz="1600" dirty="0"/>
              <a:t>Barre de menu</a:t>
            </a:r>
            <a:r>
              <a:rPr lang="en-US" altLang="zh-CN" sz="1600" dirty="0"/>
              <a:t>:</a:t>
            </a:r>
            <a:r>
              <a:rPr lang="en-US" sz="1600" dirty="0"/>
              <a:t> </a:t>
            </a:r>
            <a:r>
              <a:rPr lang="en-US" sz="1600" i="1" dirty="0"/>
              <a:t>File </a:t>
            </a:r>
            <a:r>
              <a:rPr lang="en-US" sz="1600" dirty="0"/>
              <a:t>&gt; </a:t>
            </a:r>
            <a:r>
              <a:rPr lang="en-US" sz="1600" i="1" dirty="0"/>
              <a:t>Log</a:t>
            </a: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r>
              <a:rPr lang="en-US" sz="1600" dirty="0">
                <a:highlight>
                  <a:srgbClr val="C0C0C0"/>
                </a:highlight>
                <a:latin typeface="Courier" pitchFamily="2" charset="0"/>
              </a:rPr>
              <a:t>log using </a:t>
            </a:r>
            <a:r>
              <a:rPr lang="en-US" sz="1600" dirty="0" err="1">
                <a:highlight>
                  <a:srgbClr val="C0C0C0"/>
                </a:highlight>
                <a:latin typeface="Courier" pitchFamily="2" charset="0"/>
              </a:rPr>
              <a:t>filename.log</a:t>
            </a:r>
            <a:r>
              <a:rPr lang="en-US" sz="1600" dirty="0">
                <a:highlight>
                  <a:srgbClr val="C0C0C0"/>
                </a:highlight>
                <a:latin typeface="Courier" pitchFamily="2" charset="0"/>
              </a:rPr>
              <a:t> </a:t>
            </a:r>
          </a:p>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Ajout</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d'une</a:t>
            </a:r>
            <a:r>
              <a:rPr lang="en-US" sz="2000" b="1" dirty="0">
                <a:solidFill>
                  <a:schemeClr val="accent1"/>
                </a:solidFill>
                <a:latin typeface="Segoe UI" panose="020B0502040204020203" pitchFamily="34" charset="0"/>
                <a:ea typeface="Calibri" charset="0"/>
                <a:cs typeface="Calibri" charset="0"/>
              </a:rPr>
              <a:t> sortie </a:t>
            </a:r>
            <a:r>
              <a:rPr lang="en-US" sz="2000" b="1" dirty="0" err="1">
                <a:solidFill>
                  <a:schemeClr val="accent1"/>
                </a:solidFill>
                <a:latin typeface="Segoe UI" panose="020B0502040204020203" pitchFamily="34" charset="0"/>
                <a:ea typeface="Calibri" charset="0"/>
                <a:cs typeface="Calibri" charset="0"/>
              </a:rPr>
              <a:t>supplémentaire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à</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une</a:t>
            </a:r>
            <a:r>
              <a:rPr lang="en-US" sz="2000" b="1" dirty="0">
                <a:solidFill>
                  <a:schemeClr val="accent1"/>
                </a:solidFill>
                <a:latin typeface="Segoe UI" panose="020B0502040204020203" pitchFamily="34" charset="0"/>
                <a:ea typeface="Calibri" charset="0"/>
                <a:cs typeface="Calibri" charset="0"/>
              </a:rPr>
              <a:t> sortie </a:t>
            </a:r>
            <a:r>
              <a:rPr lang="en-US" sz="2000" b="1" dirty="0" err="1">
                <a:solidFill>
                  <a:schemeClr val="accent1"/>
                </a:solidFill>
                <a:latin typeface="Segoe UI" panose="020B0502040204020203" pitchFamily="34" charset="0"/>
                <a:ea typeface="Calibri" charset="0"/>
                <a:cs typeface="Calibri" charset="0"/>
              </a:rPr>
              <a:t>existante</a:t>
            </a:r>
            <a:r>
              <a:rPr lang="en-US" sz="2000" b="1" dirty="0">
                <a:solidFill>
                  <a:schemeClr val="accent1"/>
                </a:solidFill>
                <a:latin typeface="Segoe UI" panose="020B0502040204020203" pitchFamily="34" charset="0"/>
                <a:ea typeface="Calibri" charset="0"/>
                <a:cs typeface="Calibri" charset="0"/>
              </a:rPr>
              <a:t> log file: </a:t>
            </a:r>
          </a:p>
          <a:p>
            <a:pPr marL="742950" lvl="1" indent="-285750" fontAlgn="base">
              <a:buFont typeface="Courier New" panose="02070309020205020404" pitchFamily="49" charset="0"/>
              <a:buChar char="o"/>
            </a:pPr>
            <a:r>
              <a:rPr lang="en-US" sz="1600" i="1" dirty="0"/>
              <a:t>File &gt; Log &gt; append</a:t>
            </a: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p>
          <a:p>
            <a:pPr lvl="1" fontAlgn="base"/>
            <a:r>
              <a:rPr lang="en-US" sz="1600" dirty="0">
                <a:latin typeface="Courier" pitchFamily="2" charset="0"/>
              </a:rPr>
              <a:t>	</a:t>
            </a:r>
            <a:r>
              <a:rPr lang="en-US" sz="1600" dirty="0">
                <a:highlight>
                  <a:srgbClr val="C0C0C0"/>
                </a:highlight>
                <a:latin typeface="Courier" pitchFamily="2" charset="0"/>
              </a:rPr>
              <a:t>log using </a:t>
            </a:r>
            <a:r>
              <a:rPr lang="en-US" sz="1600" dirty="0" err="1">
                <a:highlight>
                  <a:srgbClr val="C0C0C0"/>
                </a:highlight>
                <a:latin typeface="Courier" pitchFamily="2" charset="0"/>
              </a:rPr>
              <a:t>filename.log</a:t>
            </a:r>
            <a:r>
              <a:rPr lang="en-US" sz="1600" dirty="0">
                <a:highlight>
                  <a:srgbClr val="C0C0C0"/>
                </a:highlight>
                <a:latin typeface="Courier" pitchFamily="2" charset="0"/>
              </a:rPr>
              <a:t>, append </a:t>
            </a:r>
          </a:p>
          <a:p>
            <a:pPr marL="342900" lvl="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Remplacer</a:t>
            </a:r>
            <a:r>
              <a:rPr lang="en-US" sz="2000" b="1" dirty="0">
                <a:solidFill>
                  <a:schemeClr val="accent1"/>
                </a:solidFill>
                <a:latin typeface="Segoe UI" panose="020B0502040204020203" pitchFamily="34" charset="0"/>
                <a:ea typeface="Calibri" charset="0"/>
                <a:cs typeface="Calibri" charset="0"/>
              </a:rPr>
              <a:t> un log file: </a:t>
            </a: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p>
          <a:p>
            <a:pPr lvl="1" fontAlgn="base"/>
            <a:r>
              <a:rPr lang="en-US" sz="1600" dirty="0">
                <a:latin typeface="Courier" pitchFamily="2" charset="0"/>
              </a:rPr>
              <a:t>	</a:t>
            </a:r>
            <a:r>
              <a:rPr lang="en-US" sz="1600" dirty="0">
                <a:highlight>
                  <a:srgbClr val="C0C0C0"/>
                </a:highlight>
                <a:latin typeface="Courier" pitchFamily="2" charset="0"/>
              </a:rPr>
              <a:t>log using </a:t>
            </a:r>
            <a:r>
              <a:rPr lang="en-US" sz="1600" dirty="0" err="1">
                <a:highlight>
                  <a:srgbClr val="C0C0C0"/>
                </a:highlight>
                <a:latin typeface="Courier" pitchFamily="2" charset="0"/>
              </a:rPr>
              <a:t>filename.log</a:t>
            </a:r>
            <a:r>
              <a:rPr lang="en-US" sz="1600" dirty="0">
                <a:highlight>
                  <a:srgbClr val="C0C0C0"/>
                </a:highlight>
                <a:latin typeface="Courier" pitchFamily="2" charset="0"/>
              </a:rPr>
              <a:t>, replace </a:t>
            </a:r>
            <a:endParaRPr lang="en-US" sz="1600" dirty="0"/>
          </a:p>
          <a:p>
            <a:pPr marL="342900" indent="-342900" fontAlgn="base">
              <a:buFont typeface="Wingdings" charset="2"/>
              <a:buChar char="ü"/>
            </a:pPr>
            <a:r>
              <a:rPr lang="en-US" sz="2000" dirty="0"/>
              <a:t> </a:t>
            </a:r>
            <a:r>
              <a:rPr lang="en-US" sz="2000" b="1" dirty="0" err="1">
                <a:solidFill>
                  <a:schemeClr val="accent1"/>
                </a:solidFill>
                <a:latin typeface="Segoe UI" panose="020B0502040204020203" pitchFamily="34" charset="0"/>
                <a:ea typeface="Calibri" charset="0"/>
                <a:cs typeface="Calibri" charset="0"/>
              </a:rPr>
              <a:t>Fermer</a:t>
            </a:r>
            <a:r>
              <a:rPr lang="en-US" sz="2000" b="1" dirty="0">
                <a:solidFill>
                  <a:schemeClr val="accent1"/>
                </a:solidFill>
                <a:latin typeface="Segoe UI" panose="020B0502040204020203" pitchFamily="34" charset="0"/>
                <a:ea typeface="Calibri" charset="0"/>
                <a:cs typeface="Calibri" charset="0"/>
              </a:rPr>
              <a:t> un log file: </a:t>
            </a:r>
          </a:p>
          <a:p>
            <a:pPr marL="742950" lvl="1" indent="-285750" fontAlgn="base">
              <a:buFont typeface="Courier New" panose="02070309020205020404" pitchFamily="49" charset="0"/>
              <a:buChar char="o"/>
            </a:pPr>
            <a:r>
              <a:rPr lang="en-US" sz="1600" i="1" dirty="0"/>
              <a:t>File &gt; Log &gt; Close</a:t>
            </a:r>
            <a:r>
              <a:rPr lang="zh-CN" altLang="en-US" sz="1600" i="1" dirty="0"/>
              <a:t> </a:t>
            </a:r>
            <a:endParaRPr lang="en-US" altLang="zh-CN" sz="1600" i="1" u="sng" dirty="0">
              <a:solidFill>
                <a:schemeClr val="accent6"/>
              </a:solidFill>
            </a:endParaRP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r>
              <a:rPr lang="en-US" sz="1600" dirty="0">
                <a:highlight>
                  <a:srgbClr val="C0C0C0"/>
                </a:highlight>
                <a:latin typeface="Courier" pitchFamily="2" charset="0"/>
              </a:rPr>
              <a:t>log close</a:t>
            </a:r>
          </a:p>
          <a:p>
            <a:endParaRPr lang="en-US" b="1" i="1" dirty="0"/>
          </a:p>
          <a:p>
            <a:endParaRPr lang="en-US" b="1" i="1" dirty="0"/>
          </a:p>
          <a:p>
            <a:endParaRPr lang="en-US" b="1" i="1" dirty="0"/>
          </a:p>
          <a:p>
            <a:pPr marL="342900" indent="-342900">
              <a:buFont typeface="Courier New" panose="02070309020205020404" pitchFamily="49" charset="0"/>
              <a:buChar char="o"/>
            </a:pPr>
            <a:endParaRPr lang="en-US" dirty="0"/>
          </a:p>
          <a:p>
            <a:pPr marL="742950" lvl="1" indent="-285750" fontAlgn="base">
              <a:buFont typeface="Arial" panose="020B0604020202020204" pitchFamily="34" charset="0"/>
              <a:buChar char="•"/>
            </a:pPr>
            <a:endParaRPr lang="en-US" dirty="0"/>
          </a:p>
          <a:p>
            <a:pPr marL="342900" indent="-342900">
              <a:buAutoNum type="arabicPeriod"/>
            </a:pPr>
            <a:endParaRPr lang="en-US" b="1" i="1" dirty="0"/>
          </a:p>
        </p:txBody>
      </p:sp>
      <p:pic>
        <p:nvPicPr>
          <p:cNvPr id="9" name="Picture 2">
            <a:extLst>
              <a:ext uri="{FF2B5EF4-FFF2-40B4-BE49-F238E27FC236}">
                <a16:creationId xmlns:a16="http://schemas.microsoft.com/office/drawing/2014/main" id="{076843DE-2974-744C-9D1F-656A7ADAB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602" y="1210061"/>
            <a:ext cx="6116494" cy="32019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46AED09-458B-8043-A0EC-E5385A4A1BA8}"/>
              </a:ext>
            </a:extLst>
          </p:cNvPr>
          <p:cNvSpPr/>
          <p:nvPr/>
        </p:nvSpPr>
        <p:spPr>
          <a:xfrm>
            <a:off x="6227826" y="4631961"/>
            <a:ext cx="6096000" cy="1569660"/>
          </a:xfrm>
          <a:prstGeom prst="rect">
            <a:avLst/>
          </a:prstGeom>
        </p:spPr>
        <p:txBody>
          <a:bodyPr>
            <a:spAutoFit/>
          </a:bodyPr>
          <a:lstStyle/>
          <a:p>
            <a:pPr marL="342900" indent="-342900" fontAlgn="base">
              <a:buFont typeface="Wingdings" charset="2"/>
              <a:buChar char="ü"/>
            </a:pPr>
            <a:r>
              <a:rPr lang="en-US" sz="2400" b="1" dirty="0" err="1">
                <a:solidFill>
                  <a:schemeClr val="accent1"/>
                </a:solidFill>
                <a:latin typeface="Segoe UI" panose="020B0502040204020203" pitchFamily="34" charset="0"/>
                <a:ea typeface="Calibri" charset="0"/>
                <a:cs typeface="Calibri" charset="0"/>
              </a:rPr>
              <a:t>Suspendre</a:t>
            </a:r>
            <a:r>
              <a:rPr lang="en-US" sz="2400" b="1" dirty="0">
                <a:solidFill>
                  <a:schemeClr val="accent1"/>
                </a:solidFill>
                <a:latin typeface="Segoe UI" panose="020B0502040204020203" pitchFamily="34" charset="0"/>
                <a:ea typeface="Calibri" charset="0"/>
                <a:cs typeface="Calibri" charset="0"/>
              </a:rPr>
              <a:t>/</a:t>
            </a:r>
            <a:r>
              <a:rPr lang="en-US" sz="2400" b="1" dirty="0" err="1">
                <a:solidFill>
                  <a:schemeClr val="accent1"/>
                </a:solidFill>
                <a:latin typeface="Segoe UI" panose="020B0502040204020203" pitchFamily="34" charset="0"/>
                <a:ea typeface="Calibri" charset="0"/>
                <a:cs typeface="Calibri" charset="0"/>
              </a:rPr>
              <a:t>Reprendre</a:t>
            </a:r>
            <a:r>
              <a:rPr lang="en-US" sz="2400" b="1" dirty="0">
                <a:solidFill>
                  <a:schemeClr val="accent1"/>
                </a:solidFill>
                <a:latin typeface="Segoe UI" panose="020B0502040204020203" pitchFamily="34" charset="0"/>
                <a:ea typeface="Calibri" charset="0"/>
                <a:cs typeface="Calibri" charset="0"/>
              </a:rPr>
              <a:t> Log:</a:t>
            </a:r>
          </a:p>
          <a:p>
            <a:pPr marL="742950" lvl="1" indent="-285750" fontAlgn="base">
              <a:buFont typeface="Courier New" panose="02070309020205020404" pitchFamily="49" charset="0"/>
              <a:buChar char="o"/>
            </a:pPr>
            <a:r>
              <a:rPr lang="en-US" i="1" dirty="0"/>
              <a:t>File &gt; Log &gt; Append</a:t>
            </a:r>
            <a:endParaRPr lang="en-US" dirty="0"/>
          </a:p>
          <a:p>
            <a:pPr marL="742950" lvl="1" indent="-285750" fontAlgn="base">
              <a:buFont typeface="Courier New" panose="02070309020205020404" pitchFamily="49" charset="0"/>
              <a:buChar char="o"/>
            </a:pPr>
            <a:r>
              <a:rPr lang="en-US" dirty="0"/>
              <a:t>Stata </a:t>
            </a:r>
            <a:r>
              <a:rPr lang="en-US" dirty="0" err="1"/>
              <a:t>command</a:t>
            </a:r>
            <a:r>
              <a:rPr lang="en-US" altLang="zh-CN" dirty="0" err="1"/>
              <a:t>e</a:t>
            </a:r>
            <a:r>
              <a:rPr lang="en-US" dirty="0"/>
              <a:t>: </a:t>
            </a:r>
            <a:r>
              <a:rPr lang="en-US" sz="1600" dirty="0">
                <a:highlight>
                  <a:srgbClr val="C0C0C0"/>
                </a:highlight>
                <a:latin typeface="Courier" pitchFamily="2" charset="0"/>
              </a:rPr>
              <a:t>log off</a:t>
            </a:r>
            <a:endParaRPr lang="en-US" dirty="0"/>
          </a:p>
          <a:p>
            <a:pPr marL="742950" lvl="1" indent="-285750" fontAlgn="base">
              <a:buFont typeface="Courier New" panose="02070309020205020404" pitchFamily="49" charset="0"/>
              <a:buChar char="o"/>
            </a:pPr>
            <a:r>
              <a:rPr lang="en-US" i="1" dirty="0"/>
              <a:t>File &gt; Log &gt; Resume</a:t>
            </a:r>
            <a:endParaRPr lang="en-US" dirty="0"/>
          </a:p>
          <a:p>
            <a:pPr marL="742950" lvl="1" indent="-285750" fontAlgn="base">
              <a:buFont typeface="Courier New" panose="02070309020205020404" pitchFamily="49" charset="0"/>
              <a:buChar char="o"/>
            </a:pPr>
            <a:r>
              <a:rPr lang="en-US" dirty="0"/>
              <a:t>Stata </a:t>
            </a:r>
            <a:r>
              <a:rPr lang="en-US" dirty="0" err="1"/>
              <a:t>command</a:t>
            </a:r>
            <a:r>
              <a:rPr lang="en-US" altLang="zh-CN" dirty="0" err="1"/>
              <a:t>e</a:t>
            </a:r>
            <a:r>
              <a:rPr lang="en-US" dirty="0"/>
              <a:t>: </a:t>
            </a:r>
            <a:r>
              <a:rPr lang="en-US" sz="1600" dirty="0">
                <a:highlight>
                  <a:srgbClr val="C0C0C0"/>
                </a:highlight>
                <a:latin typeface="Courier" pitchFamily="2" charset="0"/>
              </a:rPr>
              <a:t>log on</a:t>
            </a:r>
          </a:p>
        </p:txBody>
      </p:sp>
    </p:spTree>
    <p:extLst>
      <p:ext uri="{BB962C8B-B14F-4D97-AF65-F5344CB8AC3E}">
        <p14:creationId xmlns:p14="http://schemas.microsoft.com/office/powerpoint/2010/main" val="89892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0" y="1045932"/>
            <a:ext cx="12192000" cy="584775"/>
          </a:xfrm>
          <a:prstGeom prst="rect">
            <a:avLst/>
          </a:prstGeom>
          <a:noFill/>
          <a:effectLst/>
        </p:spPr>
        <p:txBody>
          <a:bodyPr wrap="square" rtlCol="0">
            <a:spAutoFit/>
          </a:bodyPr>
          <a:lstStyle/>
          <a:p>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Exercice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2-Répertoire de travail et tenue des dossiers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d'analyse</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8819986"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2</a:t>
            </a:r>
            <a:r>
              <a:rPr lang="en-US" sz="3200" b="1" i="1" dirty="0">
                <a:solidFill>
                  <a:schemeClr val="bg1"/>
                </a:solidFill>
              </a:rPr>
              <a:t>: </a:t>
            </a:r>
            <a:r>
              <a:rPr lang="en-US" sz="3200" b="1" i="1" dirty="0" err="1">
                <a:solidFill>
                  <a:schemeClr val="bg1"/>
                </a:solidFill>
              </a:rPr>
              <a:t>Commençons</a:t>
            </a:r>
            <a:r>
              <a:rPr lang="en-US" sz="3200" b="1" i="1" dirty="0">
                <a:solidFill>
                  <a:schemeClr val="bg1"/>
                </a:solidFill>
              </a:rPr>
              <a:t> </a:t>
            </a:r>
            <a:r>
              <a:rPr lang="en-US" sz="3200" b="1" i="1" dirty="0" err="1">
                <a:solidFill>
                  <a:schemeClr val="bg1"/>
                </a:solidFill>
              </a:rPr>
              <a:t>à</a:t>
            </a:r>
            <a:r>
              <a:rPr lang="en-US" sz="3200" b="1" i="1" dirty="0">
                <a:solidFill>
                  <a:schemeClr val="bg1"/>
                </a:solidFill>
              </a:rPr>
              <a:t> </a:t>
            </a:r>
            <a:r>
              <a:rPr lang="en-US" sz="3200" b="1" i="1" dirty="0" err="1">
                <a:solidFill>
                  <a:schemeClr val="bg1"/>
                </a:solidFill>
              </a:rPr>
              <a:t>exécuter</a:t>
            </a:r>
            <a:r>
              <a:rPr lang="en-US" sz="3200" b="1" i="1" dirty="0">
                <a:solidFill>
                  <a:schemeClr val="bg1"/>
                </a:solidFill>
              </a:rPr>
              <a:t> STATA</a:t>
            </a:r>
            <a:endParaRPr lang="fr-CA" sz="3200" b="1" i="1" dirty="0">
              <a:solidFill>
                <a:schemeClr val="bg1"/>
              </a:solidFill>
            </a:endParaRPr>
          </a:p>
        </p:txBody>
      </p:sp>
      <p:sp>
        <p:nvSpPr>
          <p:cNvPr id="3" name="5-Point Star 2"/>
          <p:cNvSpPr/>
          <p:nvPr/>
        </p:nvSpPr>
        <p:spPr>
          <a:xfrm>
            <a:off x="9123342" y="576930"/>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6">
            <a:extLst>
              <a:ext uri="{FF2B5EF4-FFF2-40B4-BE49-F238E27FC236}">
                <a16:creationId xmlns:a16="http://schemas.microsoft.com/office/drawing/2014/main" id="{4F903BDF-CC3F-B24B-AF4B-2C506A5C1CA1}"/>
              </a:ext>
            </a:extLst>
          </p:cNvPr>
          <p:cNvSpPr txBox="1">
            <a:spLocks/>
          </p:cNvSpPr>
          <p:nvPr/>
        </p:nvSpPr>
        <p:spPr>
          <a:xfrm>
            <a:off x="630821" y="1813747"/>
            <a:ext cx="11024731" cy="4365380"/>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base">
              <a:buClrTx/>
              <a:buSzPct val="100000"/>
              <a:buFont typeface="+mj-lt"/>
              <a:buAutoNum type="arabicPeriod"/>
            </a:pPr>
            <a:r>
              <a:rPr lang="en-US" dirty="0" err="1">
                <a:solidFill>
                  <a:schemeClr val="tx1"/>
                </a:solidFill>
              </a:rPr>
              <a:t>Créer</a:t>
            </a:r>
            <a:r>
              <a:rPr lang="en-US" dirty="0">
                <a:solidFill>
                  <a:schemeClr val="tx1"/>
                </a:solidFill>
              </a:rPr>
              <a:t> un dossier sur </a:t>
            </a:r>
            <a:r>
              <a:rPr lang="en-US" dirty="0" err="1">
                <a:solidFill>
                  <a:schemeClr val="tx1"/>
                </a:solidFill>
              </a:rPr>
              <a:t>votre</a:t>
            </a:r>
            <a:r>
              <a:rPr lang="en-US" dirty="0">
                <a:solidFill>
                  <a:schemeClr val="tx1"/>
                </a:solidFill>
              </a:rPr>
              <a:t> </a:t>
            </a:r>
            <a:r>
              <a:rPr lang="en-US" dirty="0" err="1">
                <a:solidFill>
                  <a:schemeClr val="tx1"/>
                </a:solidFill>
              </a:rPr>
              <a:t>disque</a:t>
            </a:r>
            <a:r>
              <a:rPr lang="en-US" dirty="0">
                <a:solidFill>
                  <a:schemeClr val="tx1"/>
                </a:solidFill>
              </a:rPr>
              <a:t> dur (par </a:t>
            </a:r>
            <a:r>
              <a:rPr lang="en-US" dirty="0" err="1">
                <a:solidFill>
                  <a:schemeClr val="tx1"/>
                </a:solidFill>
              </a:rPr>
              <a:t>exemple</a:t>
            </a:r>
            <a:r>
              <a:rPr lang="zh-CN" altLang="en-US" dirty="0">
                <a:solidFill>
                  <a:schemeClr val="tx1"/>
                </a:solidFill>
              </a:rPr>
              <a:t> </a:t>
            </a:r>
            <a:r>
              <a:rPr lang="en-US" dirty="0">
                <a:solidFill>
                  <a:schemeClr val="tx1"/>
                </a:solidFill>
              </a:rPr>
              <a:t>c:\ </a:t>
            </a:r>
            <a:r>
              <a:rPr lang="en-US" dirty="0" err="1">
                <a:solidFill>
                  <a:schemeClr val="tx1"/>
                </a:solidFill>
              </a:rPr>
              <a:t>stataworkshop</a:t>
            </a:r>
            <a:r>
              <a:rPr lang="en-US" dirty="0">
                <a:solidFill>
                  <a:schemeClr val="tx1"/>
                </a:solidFill>
              </a:rPr>
              <a:t>) </a:t>
            </a:r>
          </a:p>
          <a:p>
            <a:pPr marL="457200" indent="-457200" fontAlgn="base">
              <a:buClrTx/>
              <a:buSzPct val="100000"/>
              <a:buFont typeface="+mj-lt"/>
              <a:buAutoNum type="arabicPeriod"/>
            </a:pPr>
            <a:r>
              <a:rPr lang="en-US" dirty="0">
                <a:solidFill>
                  <a:schemeClr val="tx1"/>
                </a:solidFill>
              </a:rPr>
              <a:t>Changer le </a:t>
            </a:r>
            <a:r>
              <a:rPr lang="en-US" dirty="0" err="1">
                <a:solidFill>
                  <a:schemeClr val="tx1"/>
                </a:solidFill>
              </a:rPr>
              <a:t>répertoire</a:t>
            </a:r>
            <a:r>
              <a:rPr lang="en-US" dirty="0">
                <a:solidFill>
                  <a:schemeClr val="tx1"/>
                </a:solidFill>
              </a:rPr>
              <a:t> de travail </a:t>
            </a:r>
            <a:r>
              <a:rPr lang="en-US" dirty="0" err="1">
                <a:solidFill>
                  <a:schemeClr val="tx1"/>
                </a:solidFill>
              </a:rPr>
              <a:t>à</a:t>
            </a:r>
            <a:r>
              <a:rPr lang="en-US" dirty="0">
                <a:solidFill>
                  <a:schemeClr val="tx1"/>
                </a:solidFill>
              </a:rPr>
              <a:t> </a:t>
            </a:r>
            <a:r>
              <a:rPr lang="en-US" dirty="0" err="1">
                <a:solidFill>
                  <a:schemeClr val="tx1"/>
                </a:solidFill>
              </a:rPr>
              <a:t>celui</a:t>
            </a:r>
            <a:r>
              <a:rPr lang="en-US" dirty="0">
                <a:solidFill>
                  <a:schemeClr val="tx1"/>
                </a:solidFill>
              </a:rPr>
              <a:t> qui </a:t>
            </a:r>
            <a:r>
              <a:rPr lang="en-US" dirty="0" err="1">
                <a:solidFill>
                  <a:schemeClr val="tx1"/>
                </a:solidFill>
              </a:rPr>
              <a:t>utilise</a:t>
            </a:r>
            <a:r>
              <a:rPr lang="en-US" dirty="0">
                <a:solidFill>
                  <a:schemeClr val="tx1"/>
                </a:solidFill>
              </a:rPr>
              <a:t> </a:t>
            </a:r>
            <a:r>
              <a:rPr lang="en-US" b="1" dirty="0">
                <a:solidFill>
                  <a:srgbClr val="FF0000"/>
                </a:solidFill>
              </a:rPr>
              <a:t>cd</a:t>
            </a:r>
            <a:r>
              <a:rPr lang="en-US" dirty="0">
                <a:solidFill>
                  <a:schemeClr val="tx1"/>
                </a:solidFill>
              </a:rPr>
              <a:t> </a:t>
            </a:r>
            <a:r>
              <a:rPr lang="en-US" dirty="0" err="1">
                <a:solidFill>
                  <a:schemeClr val="tx1"/>
                </a:solidFill>
              </a:rPr>
              <a:t>dans</a:t>
            </a:r>
            <a:r>
              <a:rPr lang="en-US" dirty="0">
                <a:solidFill>
                  <a:schemeClr val="tx1"/>
                </a:solidFill>
              </a:rPr>
              <a:t> Stata</a:t>
            </a:r>
          </a:p>
          <a:p>
            <a:pPr marL="457200" indent="-457200" fontAlgn="base">
              <a:buClrTx/>
              <a:buSzPct val="100000"/>
              <a:buFont typeface="+mj-lt"/>
              <a:buAutoNum type="arabicPeriod"/>
            </a:pPr>
            <a:r>
              <a:rPr lang="en-US" dirty="0" err="1">
                <a:solidFill>
                  <a:schemeClr val="tx1"/>
                </a:solidFill>
              </a:rPr>
              <a:t>Créer</a:t>
            </a:r>
            <a:r>
              <a:rPr lang="en-US" dirty="0">
                <a:solidFill>
                  <a:schemeClr val="tx1"/>
                </a:solidFill>
              </a:rPr>
              <a:t> un </a:t>
            </a:r>
            <a:r>
              <a:rPr lang="en-US" dirty="0" err="1">
                <a:solidFill>
                  <a:schemeClr val="tx1"/>
                </a:solidFill>
              </a:rPr>
              <a:t>fichier</a:t>
            </a:r>
            <a:r>
              <a:rPr lang="en-US" dirty="0">
                <a:solidFill>
                  <a:schemeClr val="tx1"/>
                </a:solidFill>
              </a:rPr>
              <a:t> </a:t>
            </a:r>
            <a:r>
              <a:rPr lang="en-US" dirty="0" err="1">
                <a:solidFill>
                  <a:schemeClr val="tx1"/>
                </a:solidFill>
              </a:rPr>
              <a:t>à</a:t>
            </a:r>
            <a:r>
              <a:rPr lang="en-US" dirty="0">
                <a:solidFill>
                  <a:schemeClr val="tx1"/>
                </a:solidFill>
              </a:rPr>
              <a:t> faire </a:t>
            </a:r>
            <a:r>
              <a:rPr lang="en-US" dirty="0" err="1">
                <a:solidFill>
                  <a:schemeClr val="tx1"/>
                </a:solidFill>
              </a:rPr>
              <a:t>dans</a:t>
            </a:r>
            <a:r>
              <a:rPr lang="en-US" dirty="0">
                <a:solidFill>
                  <a:schemeClr val="tx1"/>
                </a:solidFill>
              </a:rPr>
              <a:t> </a:t>
            </a:r>
            <a:r>
              <a:rPr lang="en-US" dirty="0" err="1">
                <a:solidFill>
                  <a:schemeClr val="tx1"/>
                </a:solidFill>
              </a:rPr>
              <a:t>votre</a:t>
            </a:r>
            <a:r>
              <a:rPr lang="en-US" dirty="0">
                <a:solidFill>
                  <a:schemeClr val="tx1"/>
                </a:solidFill>
              </a:rPr>
              <a:t> </a:t>
            </a:r>
            <a:r>
              <a:rPr lang="en-US" dirty="0" err="1">
                <a:solidFill>
                  <a:schemeClr val="tx1"/>
                </a:solidFill>
              </a:rPr>
              <a:t>répertoire</a:t>
            </a:r>
            <a:r>
              <a:rPr lang="en-US" dirty="0">
                <a:solidFill>
                  <a:schemeClr val="tx1"/>
                </a:solidFill>
              </a:rPr>
              <a:t> de travail</a:t>
            </a:r>
          </a:p>
          <a:p>
            <a:pPr lvl="2" fontAlgn="base">
              <a:buClrTx/>
              <a:buSzPct val="100000"/>
              <a:buFont typeface="Courier New" charset="0"/>
              <a:buChar char="o"/>
            </a:pPr>
            <a:r>
              <a:rPr lang="en-US" sz="2000" dirty="0" err="1">
                <a:solidFill>
                  <a:schemeClr val="tx1"/>
                </a:solidFill>
              </a:rPr>
              <a:t>Tapez</a:t>
            </a:r>
            <a:r>
              <a:rPr lang="en-US" sz="2000" dirty="0">
                <a:solidFill>
                  <a:schemeClr val="tx1"/>
                </a:solidFill>
              </a:rPr>
              <a:t> </a:t>
            </a:r>
            <a:r>
              <a:rPr lang="en-US" sz="2000" dirty="0" err="1">
                <a:solidFill>
                  <a:schemeClr val="tx1"/>
                </a:solidFill>
              </a:rPr>
              <a:t>quelques</a:t>
            </a:r>
            <a:r>
              <a:rPr lang="en-US" sz="2000" dirty="0">
                <a:solidFill>
                  <a:schemeClr val="tx1"/>
                </a:solidFill>
              </a:rPr>
              <a:t> notes/</a:t>
            </a:r>
            <a:r>
              <a:rPr lang="en-US" sz="2000" dirty="0" err="1">
                <a:solidFill>
                  <a:schemeClr val="tx1"/>
                </a:solidFill>
              </a:rPr>
              <a:t>commentaires</a:t>
            </a:r>
            <a:r>
              <a:rPr lang="en-US" sz="2000" dirty="0">
                <a:solidFill>
                  <a:schemeClr val="tx1"/>
                </a:solidFill>
              </a:rPr>
              <a:t> </a:t>
            </a:r>
            <a:r>
              <a:rPr lang="en-US" sz="2000" dirty="0" err="1">
                <a:solidFill>
                  <a:schemeClr val="tx1"/>
                </a:solidFill>
              </a:rPr>
              <a:t>dans</a:t>
            </a:r>
            <a:r>
              <a:rPr lang="en-US" sz="2000" dirty="0">
                <a:solidFill>
                  <a:schemeClr val="tx1"/>
                </a:solidFill>
              </a:rPr>
              <a:t> le </a:t>
            </a:r>
            <a:r>
              <a:rPr lang="en-US" sz="2000" dirty="0" err="1">
                <a:solidFill>
                  <a:schemeClr val="tx1"/>
                </a:solidFill>
              </a:rPr>
              <a:t>fichier</a:t>
            </a:r>
            <a:r>
              <a:rPr lang="en-US" sz="2000" dirty="0">
                <a:solidFill>
                  <a:schemeClr val="tx1"/>
                </a:solidFill>
              </a:rPr>
              <a:t> do-file (ex : le but de </a:t>
            </a:r>
            <a:r>
              <a:rPr lang="en-US" sz="2000" dirty="0" err="1">
                <a:solidFill>
                  <a:schemeClr val="tx1"/>
                </a:solidFill>
              </a:rPr>
              <a:t>ce</a:t>
            </a:r>
            <a:r>
              <a:rPr lang="en-US" sz="2000" dirty="0">
                <a:solidFill>
                  <a:schemeClr val="tx1"/>
                </a:solidFill>
              </a:rPr>
              <a:t> </a:t>
            </a:r>
            <a:r>
              <a:rPr lang="en-US" sz="2000" dirty="0" err="1">
                <a:solidFill>
                  <a:schemeClr val="tx1"/>
                </a:solidFill>
              </a:rPr>
              <a:t>fichier</a:t>
            </a:r>
            <a:r>
              <a:rPr lang="en-US" sz="2000" dirty="0">
                <a:solidFill>
                  <a:schemeClr val="tx1"/>
                </a:solidFill>
              </a:rPr>
              <a:t> do-file, la date et </a:t>
            </a:r>
            <a:r>
              <a:rPr lang="en-US" sz="2000" dirty="0" err="1">
                <a:solidFill>
                  <a:schemeClr val="tx1"/>
                </a:solidFill>
              </a:rPr>
              <a:t>l'auteur</a:t>
            </a:r>
            <a:r>
              <a:rPr lang="en-US" sz="2000" dirty="0">
                <a:solidFill>
                  <a:schemeClr val="tx1"/>
                </a:solidFill>
              </a:rPr>
              <a:t>).</a:t>
            </a:r>
          </a:p>
          <a:p>
            <a:pPr marL="457200" indent="-457200" fontAlgn="base">
              <a:buClrTx/>
              <a:buSzPct val="100000"/>
              <a:buFont typeface="+mj-lt"/>
              <a:buAutoNum type="arabicPeriod"/>
            </a:pPr>
            <a:r>
              <a:rPr lang="en-US" dirty="0" err="1">
                <a:solidFill>
                  <a:schemeClr val="tx1"/>
                </a:solidFill>
              </a:rPr>
              <a:t>Sauvegardez</a:t>
            </a:r>
            <a:r>
              <a:rPr lang="en-US" dirty="0">
                <a:solidFill>
                  <a:schemeClr val="tx1"/>
                </a:solidFill>
              </a:rPr>
              <a:t> le do-file as “LPAS data for exercise_date_your-initials.do”</a:t>
            </a:r>
          </a:p>
          <a:p>
            <a:pPr marL="457200" indent="-457200" fontAlgn="base">
              <a:buClrTx/>
              <a:buSzPct val="100000"/>
              <a:buFont typeface="+mj-lt"/>
              <a:buAutoNum type="arabicPeriod"/>
            </a:pPr>
            <a:r>
              <a:rPr lang="en-US" dirty="0" err="1">
                <a:solidFill>
                  <a:schemeClr val="tx1"/>
                </a:solidFill>
              </a:rPr>
              <a:t>Créer</a:t>
            </a:r>
            <a:r>
              <a:rPr lang="en-US" dirty="0">
                <a:solidFill>
                  <a:schemeClr val="tx1"/>
                </a:solidFill>
              </a:rPr>
              <a:t> un log-file </a:t>
            </a:r>
            <a:r>
              <a:rPr lang="en-US" dirty="0" err="1">
                <a:solidFill>
                  <a:schemeClr val="tx1"/>
                </a:solidFill>
              </a:rPr>
              <a:t>dans</a:t>
            </a:r>
            <a:r>
              <a:rPr lang="en-US" dirty="0">
                <a:solidFill>
                  <a:schemeClr val="tx1"/>
                </a:solidFill>
              </a:rPr>
              <a:t> </a:t>
            </a:r>
            <a:r>
              <a:rPr lang="en-US" dirty="0" err="1">
                <a:solidFill>
                  <a:schemeClr val="tx1"/>
                </a:solidFill>
              </a:rPr>
              <a:t>votre</a:t>
            </a:r>
            <a:r>
              <a:rPr lang="en-US" dirty="0">
                <a:solidFill>
                  <a:schemeClr val="tx1"/>
                </a:solidFill>
              </a:rPr>
              <a:t> </a:t>
            </a:r>
            <a:r>
              <a:rPr lang="en-US" dirty="0" err="1">
                <a:solidFill>
                  <a:schemeClr val="tx1"/>
                </a:solidFill>
              </a:rPr>
              <a:t>répertoire</a:t>
            </a:r>
            <a:r>
              <a:rPr lang="en-US" dirty="0">
                <a:solidFill>
                  <a:schemeClr val="tx1"/>
                </a:solidFill>
              </a:rPr>
              <a:t> de travail</a:t>
            </a:r>
          </a:p>
          <a:p>
            <a:pPr lvl="2" fontAlgn="base">
              <a:buClrTx/>
              <a:buSzPct val="100000"/>
              <a:buFont typeface="Courier New" charset="0"/>
              <a:buChar char="o"/>
            </a:pPr>
            <a:r>
              <a:rPr lang="en-US" dirty="0">
                <a:solidFill>
                  <a:schemeClr val="tx1"/>
                </a:solidFill>
              </a:rPr>
              <a:t>conserver les </a:t>
            </a:r>
            <a:r>
              <a:rPr lang="en-US" dirty="0" err="1">
                <a:solidFill>
                  <a:schemeClr val="tx1"/>
                </a:solidFill>
              </a:rPr>
              <a:t>enregistrements</a:t>
            </a:r>
            <a:r>
              <a:rPr lang="en-US" dirty="0">
                <a:solidFill>
                  <a:schemeClr val="tx1"/>
                </a:solidFill>
              </a:rPr>
              <a:t> des </a:t>
            </a:r>
            <a:r>
              <a:rPr lang="en-US" dirty="0" err="1">
                <a:solidFill>
                  <a:schemeClr val="tx1"/>
                </a:solidFill>
              </a:rPr>
              <a:t>commandes</a:t>
            </a:r>
            <a:r>
              <a:rPr lang="en-US" dirty="0">
                <a:solidFill>
                  <a:schemeClr val="tx1"/>
                </a:solidFill>
              </a:rPr>
              <a:t> </a:t>
            </a:r>
            <a:r>
              <a:rPr lang="en-US" dirty="0" err="1">
                <a:solidFill>
                  <a:schemeClr val="tx1"/>
                </a:solidFill>
              </a:rPr>
              <a:t>dans</a:t>
            </a:r>
            <a:r>
              <a:rPr lang="en-US" dirty="0">
                <a:solidFill>
                  <a:schemeClr val="tx1"/>
                </a:solidFill>
              </a:rPr>
              <a:t> </a:t>
            </a:r>
            <a:r>
              <a:rPr lang="en-US" dirty="0" err="1">
                <a:solidFill>
                  <a:schemeClr val="tx1"/>
                </a:solidFill>
              </a:rPr>
              <a:t>votre</a:t>
            </a:r>
            <a:r>
              <a:rPr lang="en-US" dirty="0">
                <a:solidFill>
                  <a:schemeClr val="tx1"/>
                </a:solidFill>
              </a:rPr>
              <a:t> </a:t>
            </a:r>
            <a:r>
              <a:rPr lang="en-US" dirty="0" err="1">
                <a:solidFill>
                  <a:schemeClr val="tx1"/>
                </a:solidFill>
              </a:rPr>
              <a:t>fichier</a:t>
            </a:r>
            <a:r>
              <a:rPr lang="en-US" dirty="0">
                <a:solidFill>
                  <a:schemeClr val="tx1"/>
                </a:solidFill>
              </a:rPr>
              <a:t> do-file.</a:t>
            </a:r>
          </a:p>
          <a:p>
            <a:pPr marL="457200" indent="-457200" fontAlgn="base">
              <a:buClrTx/>
              <a:buSzPct val="100000"/>
              <a:buFont typeface="+mj-lt"/>
              <a:buAutoNum type="arabicPeriod"/>
            </a:pPr>
            <a:r>
              <a:rPr lang="en-US" dirty="0" err="1">
                <a:solidFill>
                  <a:schemeClr val="tx1"/>
                </a:solidFill>
              </a:rPr>
              <a:t>Sauvegardez</a:t>
            </a:r>
            <a:r>
              <a:rPr lang="en-US" dirty="0">
                <a:solidFill>
                  <a:schemeClr val="tx1"/>
                </a:solidFill>
              </a:rPr>
              <a:t> le log-file as “LPAS data for exercise_date_your-initials.log”</a:t>
            </a:r>
          </a:p>
          <a:p>
            <a:pPr marL="1371600" lvl="2" indent="-457200">
              <a:buClrTx/>
              <a:buSzPct val="100000"/>
              <a:buFont typeface="+mj-lt"/>
              <a:buAutoNum type="arabicPeriod"/>
            </a:pPr>
            <a:endParaRPr lang="en-US" dirty="0">
              <a:solidFill>
                <a:schemeClr val="tx1"/>
              </a:solidFill>
            </a:endParaRPr>
          </a:p>
          <a:p>
            <a:pPr marL="457200" indent="-457200">
              <a:buClrTx/>
              <a:buSzPct val="1000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110812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F903BDF-CC3F-B24B-AF4B-2C506A5C1CA1}"/>
              </a:ext>
            </a:extLst>
          </p:cNvPr>
          <p:cNvSpPr>
            <a:spLocks noGrp="1"/>
          </p:cNvSpPr>
          <p:nvPr>
            <p:ph idx="1"/>
          </p:nvPr>
        </p:nvSpPr>
        <p:spPr>
          <a:xfrm>
            <a:off x="2465109" y="802640"/>
            <a:ext cx="8141931" cy="2468880"/>
          </a:xfrm>
        </p:spPr>
        <p:txBody>
          <a:bodyPr>
            <a:normAutofit/>
          </a:bodyPr>
          <a:lstStyle/>
          <a:p>
            <a:r>
              <a:rPr lang="en-US" sz="2800" b="1" i="1" dirty="0" err="1"/>
              <a:t>Références</a:t>
            </a:r>
            <a:r>
              <a:rPr lang="en-US" sz="2800" b="1" i="1" dirty="0"/>
              <a:t>:</a:t>
            </a:r>
          </a:p>
          <a:p>
            <a:pPr marL="914400" lvl="2" indent="0">
              <a:buNone/>
            </a:pPr>
            <a:endParaRPr lang="en-US" dirty="0"/>
          </a:p>
          <a:p>
            <a:endParaRPr lang="en-US" dirty="0"/>
          </a:p>
        </p:txBody>
      </p:sp>
      <p:sp>
        <p:nvSpPr>
          <p:cNvPr id="10" name="Rectangle 8">
            <a:extLst>
              <a:ext uri="{FF2B5EF4-FFF2-40B4-BE49-F238E27FC236}">
                <a16:creationId xmlns:a16="http://schemas.microsoft.com/office/drawing/2014/main" id="{515E3B7E-40B8-254E-994D-AB94E31BF46B}"/>
              </a:ext>
            </a:extLst>
          </p:cNvPr>
          <p:cNvSpPr>
            <a:spLocks noChangeArrowheads="1"/>
          </p:cNvSpPr>
          <p:nvPr/>
        </p:nvSpPr>
        <p:spPr bwMode="auto">
          <a:xfrm>
            <a:off x="1784555" y="11208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1764069" y="1549991"/>
            <a:ext cx="7796491" cy="1524007"/>
          </a:xfrm>
          <a:prstGeom prst="rect">
            <a:avLst/>
          </a:prstGeom>
        </p:spPr>
        <p:txBody>
          <a:bodyPr wrap="square">
            <a:spAutoFit/>
          </a:bodyPr>
          <a:lstStyle/>
          <a:p>
            <a:pPr>
              <a:lnSpc>
                <a:spcPct val="150000"/>
              </a:lnSpc>
            </a:pPr>
            <a:r>
              <a:rPr lang="en-US" altLang="zh-CN" sz="1600" b="1" dirty="0">
                <a:ea typeface="Times New Roman" charset="0"/>
                <a:cs typeface="Calibri" charset="0"/>
              </a:rPr>
              <a:t>1.</a:t>
            </a:r>
            <a:r>
              <a:rPr lang="en-US" sz="1600" b="1" dirty="0">
                <a:ea typeface="Times New Roman" charset="0"/>
                <a:cs typeface="Calibri" charset="0"/>
              </a:rPr>
              <a:t> </a:t>
            </a:r>
            <a:r>
              <a:rPr lang="en-US" sz="1600" dirty="0">
                <a:ea typeface="Calibri" charset="0"/>
                <a:cs typeface="Calibri" charset="0"/>
                <a:hlinkClick r:id="rId3"/>
              </a:rPr>
              <a:t>http://www.princeton.edu/~otorres/Stata/</a:t>
            </a:r>
            <a:r>
              <a:rPr lang="en-US" sz="1600" dirty="0">
                <a:ea typeface="Calibri" charset="0"/>
                <a:cs typeface="Calibri" charset="0"/>
              </a:rPr>
              <a:t> </a:t>
            </a:r>
          </a:p>
          <a:p>
            <a:pPr>
              <a:lnSpc>
                <a:spcPct val="150000"/>
              </a:lnSpc>
            </a:pPr>
            <a:r>
              <a:rPr lang="en-US" sz="1600" dirty="0">
                <a:ea typeface="Calibri" charset="0"/>
                <a:cs typeface="Calibri" charset="0"/>
              </a:rPr>
              <a:t>2. </a:t>
            </a:r>
            <a:r>
              <a:rPr lang="en-US" sz="1600" dirty="0">
                <a:ea typeface="Arial" charset="0"/>
                <a:cs typeface="Calibri" charset="0"/>
                <a:hlinkClick r:id="rId4"/>
              </a:rPr>
              <a:t>https://www.nuffield.ox.ac.uk/users/papps/stata_part_one.ppt</a:t>
            </a:r>
            <a:endParaRPr lang="en-US" sz="1600" dirty="0">
              <a:ea typeface="Calibri" charset="0"/>
              <a:cs typeface="Calibri" charset="0"/>
            </a:endParaRPr>
          </a:p>
          <a:p>
            <a:pPr>
              <a:lnSpc>
                <a:spcPct val="150000"/>
              </a:lnSpc>
            </a:pPr>
            <a:r>
              <a:rPr lang="en-US" sz="1600" dirty="0">
                <a:ea typeface="Calibri" charset="0"/>
                <a:cs typeface="Calibri" charset="0"/>
              </a:rPr>
              <a:t>3. </a:t>
            </a:r>
            <a:r>
              <a:rPr lang="en-US" sz="1600" dirty="0">
                <a:ea typeface="Arial" charset="0"/>
                <a:cs typeface="Calibri" charset="0"/>
                <a:hlinkClick r:id="rId5"/>
              </a:rPr>
              <a:t>people.musc.edu/~elg26/teaching/...StataProgramming/stata.programming.pptx</a:t>
            </a:r>
            <a:endParaRPr lang="en-US" sz="1600" dirty="0">
              <a:ea typeface="Calibri" charset="0"/>
              <a:cs typeface="Calibri" charset="0"/>
            </a:endParaRPr>
          </a:p>
          <a:p>
            <a:pPr>
              <a:lnSpc>
                <a:spcPct val="150000"/>
              </a:lnSpc>
            </a:pPr>
            <a:r>
              <a:rPr lang="en-US" sz="1600" dirty="0">
                <a:ea typeface="Times New Roman" charset="0"/>
                <a:cs typeface="Calibri" charset="0"/>
              </a:rPr>
              <a:t>4. </a:t>
            </a:r>
            <a:r>
              <a:rPr lang="en-US" sz="1600" dirty="0">
                <a:ea typeface="Times New Roman" charset="0"/>
                <a:cs typeface="Calibri" charset="0"/>
                <a:hlinkClick r:id="rId6"/>
              </a:rPr>
              <a:t>https://kb.iu.edu/d/bajq</a:t>
            </a:r>
            <a:r>
              <a:rPr lang="en-US" sz="1600" dirty="0">
                <a:ea typeface="Times New Roman" charset="0"/>
                <a:cs typeface="Calibri" charset="0"/>
              </a:rPr>
              <a:t> </a:t>
            </a:r>
            <a:endParaRPr lang="en-US" sz="1600" dirty="0">
              <a:effectLst/>
              <a:ea typeface="Calibri" charset="0"/>
              <a:cs typeface="Calibri" charset="0"/>
            </a:endParaRPr>
          </a:p>
        </p:txBody>
      </p:sp>
      <p:sp>
        <p:nvSpPr>
          <p:cNvPr id="5" name="Content Placeholder 2"/>
          <p:cNvSpPr txBox="1">
            <a:spLocks/>
          </p:cNvSpPr>
          <p:nvPr/>
        </p:nvSpPr>
        <p:spPr>
          <a:xfrm>
            <a:off x="1074202" y="4333241"/>
            <a:ext cx="10487878" cy="1620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55015B"/>
              </a:buClr>
              <a:buSzPct val="120000"/>
              <a:buFont typeface="Wingdings" panose="05000000000000000000" pitchFamily="2" charset="2"/>
              <a:buChar char="ü"/>
            </a:pPr>
            <a:r>
              <a:rPr lang="en-US" dirty="0"/>
              <a:t> </a:t>
            </a:r>
            <a:r>
              <a:rPr lang="en-US" altLang="zh-CN" dirty="0"/>
              <a:t>Aider les </a:t>
            </a:r>
            <a:r>
              <a:rPr lang="en-US" altLang="zh-CN" dirty="0" err="1"/>
              <a:t>apprenants</a:t>
            </a:r>
            <a:r>
              <a:rPr lang="en-US" altLang="zh-CN" dirty="0"/>
              <a:t> à se </a:t>
            </a:r>
            <a:r>
              <a:rPr lang="en-US" altLang="zh-CN" dirty="0" err="1"/>
              <a:t>familiariser</a:t>
            </a:r>
            <a:r>
              <a:rPr lang="en-US" altLang="zh-CN" dirty="0"/>
              <a:t> avec le </a:t>
            </a:r>
            <a:r>
              <a:rPr lang="en-US" altLang="zh-CN" dirty="0" err="1"/>
              <a:t>logiciel</a:t>
            </a:r>
            <a:r>
              <a:rPr lang="en-US" altLang="zh-CN" dirty="0"/>
              <a:t> </a:t>
            </a:r>
            <a:r>
              <a:rPr lang="en-US" altLang="zh-CN" dirty="0" err="1"/>
              <a:t>statistique</a:t>
            </a:r>
            <a:r>
              <a:rPr lang="en-US" altLang="zh-CN" dirty="0"/>
              <a:t> Stata et </a:t>
            </a:r>
            <a:r>
              <a:rPr lang="en-US" altLang="zh-CN" dirty="0" err="1"/>
              <a:t>ses</a:t>
            </a:r>
            <a:r>
              <a:rPr lang="en-US" altLang="zh-CN" dirty="0"/>
              <a:t> </a:t>
            </a:r>
            <a:r>
              <a:rPr lang="en-US" altLang="zh-CN" dirty="0" err="1"/>
              <a:t>fonctionnalités</a:t>
            </a:r>
            <a:r>
              <a:rPr lang="en-US" altLang="zh-CN" dirty="0"/>
              <a:t> communes,</a:t>
            </a:r>
            <a:r>
              <a:rPr lang="en-US" dirty="0"/>
              <a:t> </a:t>
            </a:r>
          </a:p>
          <a:p>
            <a:pPr>
              <a:buClr>
                <a:srgbClr val="55015B"/>
              </a:buClr>
              <a:buSzPct val="120000"/>
              <a:buFont typeface="Wingdings" panose="05000000000000000000" pitchFamily="2" charset="2"/>
              <a:buChar char="ü"/>
            </a:pPr>
            <a:r>
              <a:rPr lang="en-US" altLang="zh-CN" dirty="0" err="1"/>
              <a:t>Effectuer</a:t>
            </a:r>
            <a:r>
              <a:rPr lang="en-US" altLang="zh-CN" dirty="0"/>
              <a:t> </a:t>
            </a:r>
            <a:r>
              <a:rPr lang="en-US" altLang="zh-CN" dirty="0" err="1"/>
              <a:t>certaines</a:t>
            </a:r>
            <a:r>
              <a:rPr lang="en-US" altLang="zh-CN" dirty="0"/>
              <a:t> </a:t>
            </a:r>
            <a:r>
              <a:rPr lang="en-US" altLang="zh-CN" dirty="0" err="1"/>
              <a:t>activités</a:t>
            </a:r>
            <a:r>
              <a:rPr lang="en-US" altLang="zh-CN" dirty="0"/>
              <a:t> de base de gestion des données.</a:t>
            </a:r>
            <a:r>
              <a:rPr lang="en-US" dirty="0"/>
              <a:t> </a:t>
            </a:r>
          </a:p>
          <a:p>
            <a:pPr>
              <a:buClr>
                <a:srgbClr val="00B050"/>
              </a:buClr>
              <a:buSzPct val="120000"/>
              <a:buFont typeface="Courier New" charset="0"/>
              <a:buChar char="o"/>
            </a:pPr>
            <a:endParaRPr lang="en-US" dirty="0"/>
          </a:p>
        </p:txBody>
      </p:sp>
      <p:sp>
        <p:nvSpPr>
          <p:cNvPr id="6" name="Title 1">
            <a:extLst>
              <a:ext uri="{FF2B5EF4-FFF2-40B4-BE49-F238E27FC236}">
                <a16:creationId xmlns:a16="http://schemas.microsoft.com/office/drawing/2014/main" id="{E46BFBA7-1BC4-8281-A99C-64B0CEB99083}"/>
              </a:ext>
            </a:extLst>
          </p:cNvPr>
          <p:cNvSpPr>
            <a:spLocks noGrp="1"/>
          </p:cNvSpPr>
          <p:nvPr>
            <p:ph type="title"/>
          </p:nvPr>
        </p:nvSpPr>
        <p:spPr>
          <a:xfrm>
            <a:off x="2016760" y="3687445"/>
            <a:ext cx="5826760" cy="589915"/>
          </a:xfrm>
        </p:spPr>
        <p:txBody>
          <a:bodyPr>
            <a:normAutofit/>
          </a:bodyPr>
          <a:lstStyle/>
          <a:p>
            <a:r>
              <a:rPr lang="en-US" sz="3200" b="1" dirty="0" err="1"/>
              <a:t>Objectifs</a:t>
            </a:r>
            <a:r>
              <a:rPr lang="en-US" sz="3200" b="1" dirty="0"/>
              <a:t> </a:t>
            </a:r>
            <a:r>
              <a:rPr lang="en-US" sz="3200" b="1" dirty="0" err="1"/>
              <a:t>d'apprentissage</a:t>
            </a:r>
            <a:r>
              <a:rPr lang="en-US" sz="3200" b="1" dirty="0"/>
              <a:t> :</a:t>
            </a:r>
          </a:p>
        </p:txBody>
      </p:sp>
    </p:spTree>
    <p:extLst>
      <p:ext uri="{BB962C8B-B14F-4D97-AF65-F5344CB8AC3E}">
        <p14:creationId xmlns:p14="http://schemas.microsoft.com/office/powerpoint/2010/main" val="1627783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102871" y="1124810"/>
            <a:ext cx="11327130" cy="461665"/>
          </a:xfrm>
          <a:prstGeom prst="rect">
            <a:avLst/>
          </a:prstGeom>
          <a:noFill/>
          <a:effectLst/>
        </p:spPr>
        <p:txBody>
          <a:bodyPr wrap="square" rtlCol="0">
            <a:spAutoFit/>
          </a:bodyPr>
          <a:lstStyle/>
          <a:p>
            <a:r>
              <a:rPr lang="en-US" altLang="zh-CN"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2400" b="1" i="1" dirty="0"/>
              <a:t> </a:t>
            </a:r>
            <a:r>
              <a:rPr lang="en-US" sz="24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Ouverture</a:t>
            </a:r>
            <a:r>
              <a:rPr 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r>
              <a:rPr lang="en-US" sz="24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utilisation</a:t>
            </a:r>
            <a:r>
              <a:rPr 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et </a:t>
            </a:r>
            <a:r>
              <a:rPr lang="en-US" sz="24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sauvegarde</a:t>
            </a:r>
            <a:r>
              <a:rPr 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Ensembles de </a:t>
            </a:r>
            <a:r>
              <a:rPr lang="en-US" sz="24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zh-CN" alt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STATA</a:t>
            </a:r>
            <a:r>
              <a:rPr 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r>
              <a:rPr lang="en-US" sz="24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dta</a:t>
            </a:r>
            <a:r>
              <a:rPr 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24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endParaRPr lang="en-US" sz="24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651726"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3</a:t>
            </a:r>
            <a:r>
              <a:rPr lang="en-US" sz="3200" b="1" i="1" dirty="0">
                <a:solidFill>
                  <a:schemeClr val="bg1"/>
                </a:solidFill>
              </a:rPr>
              <a:t>: </a:t>
            </a:r>
            <a:r>
              <a:rPr lang="en-US" sz="3200" b="1" i="1" dirty="0" err="1">
                <a:solidFill>
                  <a:schemeClr val="bg1"/>
                </a:solidFill>
              </a:rPr>
              <a:t>Utilisation</a:t>
            </a:r>
            <a:r>
              <a:rPr lang="en-US" sz="3200" b="1" i="1" dirty="0">
                <a:solidFill>
                  <a:schemeClr val="bg1"/>
                </a:solidFill>
              </a:rPr>
              <a:t> d'un ensemble de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131798" y="567072"/>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5D77311-E4E2-BF4D-BA5F-4B3304BA5AEA}"/>
              </a:ext>
            </a:extLst>
          </p:cNvPr>
          <p:cNvSpPr txBox="1"/>
          <p:nvPr/>
        </p:nvSpPr>
        <p:spPr>
          <a:xfrm>
            <a:off x="0" y="1610991"/>
            <a:ext cx="11144250" cy="4892679"/>
          </a:xfrm>
          <a:prstGeom prst="rect">
            <a:avLst/>
          </a:prstGeom>
          <a:noFill/>
        </p:spPr>
        <p:txBody>
          <a:bodyPr wrap="square" rtlCol="0">
            <a:spAutoFit/>
          </a:bodyPr>
          <a:lstStyle/>
          <a:p>
            <a:pPr marL="228600" lvl="1" indent="-228600" fontAlgn="base">
              <a:lnSpc>
                <a:spcPct val="110000"/>
              </a:lnSpc>
              <a:spcBef>
                <a:spcPts val="200"/>
              </a:spcBef>
              <a:buClr>
                <a:srgbClr val="55015B"/>
              </a:buClr>
              <a:buSzPct val="120000"/>
              <a:buFont typeface="Wingdings" panose="05000000000000000000" pitchFamily="2" charset="2"/>
              <a:buChar char="ü"/>
            </a:pPr>
            <a:r>
              <a:rPr lang="en-US" sz="2000" b="1" dirty="0" err="1">
                <a:solidFill>
                  <a:schemeClr val="accent1"/>
                </a:solidFill>
                <a:latin typeface="Segoe UI" panose="020B0502040204020203" pitchFamily="34" charset="0"/>
                <a:ea typeface="Calibri" charset="0"/>
                <a:cs typeface="Calibri" charset="0"/>
              </a:rPr>
              <a:t>Ouvrir</a:t>
            </a:r>
            <a:r>
              <a:rPr lang="en-US" sz="2000" b="1" dirty="0">
                <a:solidFill>
                  <a:schemeClr val="accent1"/>
                </a:solidFill>
                <a:latin typeface="Segoe UI" panose="020B0502040204020203" pitchFamily="34" charset="0"/>
                <a:ea typeface="Calibri" charset="0"/>
                <a:cs typeface="Calibri" charset="0"/>
              </a:rPr>
              <a:t> des </a:t>
            </a:r>
            <a:r>
              <a:rPr lang="en-US" sz="2000" b="1" dirty="0" err="1">
                <a:solidFill>
                  <a:schemeClr val="accent1"/>
                </a:solidFill>
                <a:latin typeface="Segoe UI" panose="020B0502040204020203" pitchFamily="34" charset="0"/>
                <a:ea typeface="Calibri" charset="0"/>
                <a:cs typeface="Calibri" charset="0"/>
              </a:rPr>
              <a:t>fichiers</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données</a:t>
            </a:r>
            <a:r>
              <a:rPr lang="en-US" sz="2000" b="1" dirty="0">
                <a:solidFill>
                  <a:schemeClr val="accent1"/>
                </a:solidFill>
                <a:latin typeface="Segoe UI" panose="020B0502040204020203" pitchFamily="34" charset="0"/>
                <a:ea typeface="Calibri" charset="0"/>
                <a:cs typeface="Calibri" charset="0"/>
              </a:rPr>
              <a:t> déjà au format Stata (extension *.</a:t>
            </a:r>
            <a:r>
              <a:rPr lang="en-US" sz="2000" b="1" dirty="0" err="1">
                <a:solidFill>
                  <a:schemeClr val="accent1"/>
                </a:solidFill>
                <a:latin typeface="Segoe UI" panose="020B0502040204020203" pitchFamily="34" charset="0"/>
                <a:ea typeface="Calibri" charset="0"/>
                <a:cs typeface="Calibri" charset="0"/>
              </a:rPr>
              <a:t>dta</a:t>
            </a:r>
            <a:r>
              <a:rPr lang="en-US" sz="2000" b="1" dirty="0">
                <a:solidFill>
                  <a:schemeClr val="accent1"/>
                </a:solidFill>
                <a:latin typeface="Segoe UI" panose="020B0502040204020203" pitchFamily="34" charset="0"/>
                <a:ea typeface="Calibri" charset="0"/>
                <a:cs typeface="Calibri" charset="0"/>
              </a:rPr>
              <a:t>)</a:t>
            </a:r>
            <a:endParaRPr lang="en-US" dirty="0"/>
          </a:p>
          <a:p>
            <a:pPr marL="742950" lvl="1" indent="-285750" fontAlgn="base">
              <a:buFont typeface="Courier New" panose="02070309020205020404" pitchFamily="49" charset="0"/>
              <a:buChar char="o"/>
            </a:pPr>
            <a:r>
              <a:rPr lang="en-US" sz="1600" dirty="0"/>
              <a:t>Barre de menu: File &gt; Open </a:t>
            </a:r>
            <a:endParaRPr lang="en-US" dirty="0"/>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p>
          <a:p>
            <a:pPr marL="1200150" lvl="2" indent="-285750" fontAlgn="base">
              <a:buFont typeface="Wingdings" charset="2"/>
              <a:buChar char="q"/>
            </a:pPr>
            <a:r>
              <a:rPr lang="en-US" sz="1600" b="1" i="1" dirty="0">
                <a:solidFill>
                  <a:srgbClr val="C00000"/>
                </a:solidFill>
              </a:rPr>
              <a:t>use “file directory\</a:t>
            </a:r>
            <a:r>
              <a:rPr lang="en-US" sz="1600" b="1" i="1" dirty="0" err="1">
                <a:solidFill>
                  <a:srgbClr val="C00000"/>
                </a:solidFill>
              </a:rPr>
              <a:t>datafilename.dta</a:t>
            </a:r>
            <a:r>
              <a:rPr lang="en-US" sz="1600" b="1" i="1" dirty="0">
                <a:solidFill>
                  <a:srgbClr val="C00000"/>
                </a:solidFill>
              </a:rPr>
              <a:t>”</a:t>
            </a:r>
          </a:p>
          <a:p>
            <a:pPr marL="1200150" lvl="2" indent="-285750" fontAlgn="base">
              <a:buFont typeface="Wingdings" charset="2"/>
              <a:buChar char="q"/>
            </a:pPr>
            <a:r>
              <a:rPr lang="en-US" sz="1600" b="1" i="1" dirty="0">
                <a:solidFill>
                  <a:srgbClr val="C00000"/>
                </a:solidFill>
              </a:rPr>
              <a:t>use </a:t>
            </a:r>
            <a:r>
              <a:rPr lang="en-US" sz="1600" b="1" i="1" dirty="0" err="1">
                <a:solidFill>
                  <a:srgbClr val="C00000"/>
                </a:solidFill>
              </a:rPr>
              <a:t>datafile</a:t>
            </a:r>
            <a:endParaRPr lang="en-US" sz="1600" dirty="0"/>
          </a:p>
          <a:p>
            <a:pPr marL="742950" lvl="1" indent="-285750" fontAlgn="base">
              <a:buFont typeface="Courier New" panose="02070309020205020404" pitchFamily="49" charset="0"/>
              <a:buChar char="o"/>
            </a:pPr>
            <a:r>
              <a:rPr lang="en-US" altLang="zh-CN" sz="1600" dirty="0" err="1"/>
              <a:t>claquement</a:t>
            </a:r>
            <a:r>
              <a:rPr lang="zh-CN" altLang="en-US" sz="1600" dirty="0"/>
              <a:t> </a:t>
            </a:r>
            <a:endParaRPr lang="en-US" altLang="zh-CN" sz="1600" dirty="0"/>
          </a:p>
          <a:p>
            <a:pPr marL="742950" lvl="1" indent="-285750" fontAlgn="base">
              <a:buFont typeface="Courier New" panose="02070309020205020404" pitchFamily="49" charset="0"/>
              <a:buChar char="o"/>
            </a:pPr>
            <a:endParaRPr lang="en-US" dirty="0"/>
          </a:p>
          <a:p>
            <a:pPr marL="342900" lvl="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Enregistrer</a:t>
            </a:r>
            <a:r>
              <a:rPr lang="en-US" sz="2000" b="1" dirty="0">
                <a:solidFill>
                  <a:schemeClr val="accent1"/>
                </a:solidFill>
                <a:latin typeface="Segoe UI" panose="020B0502040204020203" pitchFamily="34" charset="0"/>
                <a:ea typeface="Calibri" charset="0"/>
                <a:cs typeface="Calibri" charset="0"/>
              </a:rPr>
              <a:t> le </a:t>
            </a:r>
            <a:r>
              <a:rPr lang="en-US" sz="2000" b="1" dirty="0" err="1">
                <a:solidFill>
                  <a:schemeClr val="accent1"/>
                </a:solidFill>
                <a:latin typeface="Segoe UI" panose="020B0502040204020203" pitchFamily="34" charset="0"/>
                <a:ea typeface="Calibri" charset="0"/>
                <a:cs typeface="Calibri" charset="0"/>
              </a:rPr>
              <a:t>fichier</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données</a:t>
            </a:r>
            <a:r>
              <a:rPr lang="en-US" sz="2000" b="1" dirty="0">
                <a:solidFill>
                  <a:schemeClr val="accent1"/>
                </a:solidFill>
                <a:latin typeface="Segoe UI" panose="020B0502040204020203" pitchFamily="34" charset="0"/>
                <a:ea typeface="Calibri" charset="0"/>
                <a:cs typeface="Calibri" charset="0"/>
              </a:rPr>
              <a:t>:</a:t>
            </a:r>
            <a:endParaRPr lang="en-US" dirty="0">
              <a:latin typeface="Calibri" panose="020F0502020204030204" pitchFamily="34" charset="0"/>
              <a:cs typeface="Calibri" panose="020F0502020204030204" pitchFamily="34" charset="0"/>
            </a:endParaRPr>
          </a:p>
          <a:p>
            <a:pPr marL="742950" lvl="1" indent="-285750" fontAlgn="base">
              <a:buFont typeface="Courier New" panose="02070309020205020404" pitchFamily="49" charset="0"/>
              <a:buChar char="o"/>
            </a:pPr>
            <a:r>
              <a:rPr lang="en-US" sz="1600" dirty="0"/>
              <a:t>Barre de menu: File &gt; Save (or) Save as</a:t>
            </a: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p>
          <a:p>
            <a:pPr marL="1200150" lvl="2" indent="-285750" fontAlgn="base">
              <a:buFont typeface="Wingdings" charset="2"/>
              <a:buChar char="q"/>
            </a:pPr>
            <a:r>
              <a:rPr lang="en-US" sz="1600" b="1" i="1" dirty="0">
                <a:solidFill>
                  <a:srgbClr val="C00000"/>
                </a:solidFill>
              </a:rPr>
              <a:t>save </a:t>
            </a:r>
            <a:r>
              <a:rPr lang="en-US" sz="1600" b="1" i="1" dirty="0" err="1">
                <a:solidFill>
                  <a:srgbClr val="C00000"/>
                </a:solidFill>
              </a:rPr>
              <a:t>datafilename</a:t>
            </a:r>
            <a:endParaRPr lang="en-US" sz="1600" b="1" i="1" dirty="0">
              <a:solidFill>
                <a:srgbClr val="C00000"/>
              </a:solidFill>
            </a:endParaRPr>
          </a:p>
          <a:p>
            <a:pPr marL="1200150" lvl="2" indent="-285750" fontAlgn="base">
              <a:buFont typeface="Wingdings" charset="2"/>
              <a:buChar char="q"/>
            </a:pPr>
            <a:r>
              <a:rPr lang="en-US" sz="1600" b="1" i="1" dirty="0">
                <a:solidFill>
                  <a:srgbClr val="C00000"/>
                </a:solidFill>
              </a:rPr>
              <a:t>save </a:t>
            </a:r>
            <a:r>
              <a:rPr lang="en-US" sz="1600" b="1" i="1" dirty="0" err="1">
                <a:solidFill>
                  <a:srgbClr val="C00000"/>
                </a:solidFill>
              </a:rPr>
              <a:t>datafilename</a:t>
            </a:r>
            <a:r>
              <a:rPr lang="en-US" sz="1600" b="1" i="1" dirty="0">
                <a:solidFill>
                  <a:srgbClr val="C00000"/>
                </a:solidFill>
              </a:rPr>
              <a:t>, replace (over</a:t>
            </a:r>
            <a:r>
              <a:rPr lang="en-US" altLang="zh-CN" sz="1600" b="1" i="1" dirty="0">
                <a:solidFill>
                  <a:srgbClr val="C00000"/>
                </a:solidFill>
              </a:rPr>
              <a:t>write</a:t>
            </a:r>
            <a:r>
              <a:rPr lang="en-US" sz="1600" b="1" i="1" dirty="0">
                <a:solidFill>
                  <a:srgbClr val="C00000"/>
                </a:solidFill>
              </a:rPr>
              <a:t> existing dataset)</a:t>
            </a:r>
          </a:p>
          <a:p>
            <a:pPr marL="1200150" lvl="2" indent="-285750" fontAlgn="base">
              <a:buFont typeface="Wingdings" charset="2"/>
              <a:buChar char="q"/>
            </a:pPr>
            <a:r>
              <a:rPr lang="en-US" sz="1600" dirty="0"/>
              <a:t>Les </a:t>
            </a:r>
            <a:r>
              <a:rPr lang="en-US" sz="1600" dirty="0" err="1"/>
              <a:t>noms</a:t>
            </a:r>
            <a:r>
              <a:rPr lang="en-US" sz="1600" dirty="0"/>
              <a:t> de </a:t>
            </a:r>
            <a:r>
              <a:rPr lang="en-US" sz="1600" dirty="0" err="1"/>
              <a:t>fichiers</a:t>
            </a:r>
            <a:r>
              <a:rPr lang="en-US" sz="1600" dirty="0"/>
              <a:t> avec </a:t>
            </a:r>
            <a:r>
              <a:rPr lang="en-US" sz="1600" dirty="0" err="1"/>
              <a:t>espace</a:t>
            </a:r>
            <a:r>
              <a:rPr lang="en-US" sz="1600" dirty="0"/>
              <a:t> </a:t>
            </a:r>
            <a:r>
              <a:rPr lang="en-US" sz="1600" dirty="0" err="1"/>
              <a:t>doivent</a:t>
            </a:r>
            <a:r>
              <a:rPr lang="en-US" sz="1600" dirty="0"/>
              <a:t> </a:t>
            </a:r>
            <a:r>
              <a:rPr lang="en-US" sz="1600" dirty="0" err="1"/>
              <a:t>être</a:t>
            </a:r>
            <a:r>
              <a:rPr lang="en-US" sz="1600" dirty="0"/>
              <a:t> </a:t>
            </a:r>
            <a:r>
              <a:rPr lang="en-US" sz="1600" dirty="0" err="1"/>
              <a:t>mis</a:t>
            </a:r>
            <a:r>
              <a:rPr lang="en-US" sz="1600" dirty="0"/>
              <a:t> entre guillemets (" ")</a:t>
            </a:r>
          </a:p>
          <a:p>
            <a:pPr marL="742950" lvl="1" indent="-285750" fontAlgn="base">
              <a:buFont typeface="Courier New" charset="0"/>
              <a:buChar char="o"/>
            </a:pPr>
            <a:r>
              <a:rPr lang="en-US" altLang="zh-CN" sz="1600" dirty="0" err="1"/>
              <a:t>claquement</a:t>
            </a:r>
            <a:r>
              <a:rPr lang="zh-CN" altLang="en-US" sz="1600" dirty="0"/>
              <a:t> </a:t>
            </a:r>
            <a:endParaRPr lang="en-US" altLang="zh-CN" sz="1600" dirty="0"/>
          </a:p>
          <a:p>
            <a:pPr marL="742950" lvl="1" indent="-285750" fontAlgn="base">
              <a:buFont typeface="Courier New" panose="02070309020205020404" pitchFamily="49" charset="0"/>
              <a:buChar char="o"/>
            </a:pPr>
            <a:endParaRPr lang="en-US" dirty="0"/>
          </a:p>
          <a:p>
            <a:pPr indent="-342900" fontAlgn="base">
              <a:buFont typeface="Wingdings" charset="2"/>
              <a:buChar char="ü"/>
            </a:pPr>
            <a:r>
              <a:rPr lang="en-US" b="1" dirty="0">
                <a:solidFill>
                  <a:schemeClr val="accent1"/>
                </a:solidFill>
                <a:latin typeface="Segoe UI" panose="020B0502040204020203" pitchFamily="34" charset="0"/>
                <a:ea typeface="Calibri" charset="0"/>
                <a:cs typeface="Calibri" charset="0"/>
              </a:rPr>
              <a:t>Stata </a:t>
            </a:r>
            <a:r>
              <a:rPr lang="en-US" b="1" dirty="0" err="1">
                <a:solidFill>
                  <a:schemeClr val="accent1"/>
                </a:solidFill>
                <a:latin typeface="Segoe UI" panose="020B0502040204020203" pitchFamily="34" charset="0"/>
                <a:ea typeface="Calibri" charset="0"/>
                <a:cs typeface="Calibri" charset="0"/>
              </a:rPr>
              <a:t>command</a:t>
            </a:r>
            <a:r>
              <a:rPr lang="en-US" altLang="zh-CN" b="1" dirty="0" err="1">
                <a:solidFill>
                  <a:schemeClr val="accent1"/>
                </a:solidFill>
                <a:latin typeface="Segoe UI" panose="020B0502040204020203" pitchFamily="34" charset="0"/>
                <a:ea typeface="Calibri" charset="0"/>
                <a:cs typeface="Calibri" charset="0"/>
              </a:rPr>
              <a:t>e</a:t>
            </a:r>
            <a:r>
              <a:rPr lang="en-US" b="1" dirty="0">
                <a:solidFill>
                  <a:schemeClr val="accent1"/>
                </a:solidFill>
                <a:latin typeface="Segoe UI" panose="020B0502040204020203" pitchFamily="34" charset="0"/>
                <a:ea typeface="Calibri" charset="0"/>
                <a:cs typeface="Calibri" charset="0"/>
              </a:rPr>
              <a:t>: </a:t>
            </a:r>
            <a:r>
              <a:rPr lang="en-US" altLang="zh-CN" sz="1600" b="1" i="1" dirty="0">
                <a:solidFill>
                  <a:srgbClr val="C00000"/>
                </a:solidFill>
              </a:rPr>
              <a:t>clear</a:t>
            </a:r>
            <a:endParaRPr lang="en-US" sz="1600" b="1" i="1" dirty="0">
              <a:solidFill>
                <a:srgbClr val="C00000"/>
              </a:solidFill>
            </a:endParaRPr>
          </a:p>
          <a:p>
            <a:pPr marL="742950" lvl="1" indent="-285750" fontAlgn="base">
              <a:buFont typeface="Courier New" panose="02070309020205020404" pitchFamily="49" charset="0"/>
              <a:buChar char="o"/>
            </a:pPr>
            <a:r>
              <a:rPr lang="en-US" sz="1600" dirty="0" err="1"/>
              <a:t>Fermer</a:t>
            </a:r>
            <a:r>
              <a:rPr lang="en-US" sz="1600" dirty="0"/>
              <a:t> </a:t>
            </a:r>
            <a:r>
              <a:rPr lang="en-US" sz="1600" dirty="0" err="1"/>
              <a:t>n'importe</a:t>
            </a:r>
            <a:r>
              <a:rPr lang="en-US" sz="1600" dirty="0"/>
              <a:t> </a:t>
            </a:r>
            <a:r>
              <a:rPr lang="en-US" sz="1600" dirty="0" err="1"/>
              <a:t>quel</a:t>
            </a:r>
            <a:r>
              <a:rPr lang="en-US" sz="1600" dirty="0"/>
              <a:t> ensemble de </a:t>
            </a:r>
            <a:r>
              <a:rPr lang="en-US" sz="1600" dirty="0" err="1"/>
              <a:t>données</a:t>
            </a:r>
            <a:r>
              <a:rPr lang="en-US" sz="1600" dirty="0"/>
              <a:t> </a:t>
            </a:r>
            <a:r>
              <a:rPr lang="en-US" sz="1600" dirty="0" err="1"/>
              <a:t>ouvert</a:t>
            </a:r>
            <a:r>
              <a:rPr lang="en-US" sz="1600" dirty="0"/>
              <a:t> &amp; </a:t>
            </a:r>
            <a:r>
              <a:rPr lang="en-US" sz="1600" dirty="0" err="1"/>
              <a:t>Vider</a:t>
            </a:r>
            <a:r>
              <a:rPr lang="en-US" sz="1600" dirty="0"/>
              <a:t> la </a:t>
            </a:r>
            <a:r>
              <a:rPr lang="en-US" sz="1600" dirty="0" err="1"/>
              <a:t>mémoire</a:t>
            </a:r>
            <a:endParaRPr lang="en-US" sz="1600" dirty="0"/>
          </a:p>
          <a:p>
            <a:pPr marL="742950" lvl="1" indent="-285750" fontAlgn="base">
              <a:buFont typeface="Courier New" panose="02070309020205020404" pitchFamily="49" charset="0"/>
              <a:buChar char="o"/>
            </a:pPr>
            <a:r>
              <a:rPr lang="en-US" sz="1600" dirty="0" err="1"/>
              <a:t>Toute</a:t>
            </a:r>
            <a:r>
              <a:rPr lang="en-US" sz="1600" dirty="0"/>
              <a:t> modification </a:t>
            </a:r>
            <a:r>
              <a:rPr lang="en-US" sz="1600" dirty="0" err="1"/>
              <a:t>apportée</a:t>
            </a:r>
            <a:r>
              <a:rPr lang="en-US" sz="1600" dirty="0"/>
              <a:t> </a:t>
            </a:r>
            <a:r>
              <a:rPr lang="en-US" sz="1600" dirty="0" err="1"/>
              <a:t>à</a:t>
            </a:r>
            <a:r>
              <a:rPr lang="en-US" sz="1600" dirty="0"/>
              <a:t> </a:t>
            </a:r>
            <a:r>
              <a:rPr lang="en-US" sz="1600" dirty="0" err="1"/>
              <a:t>l'ensemble</a:t>
            </a:r>
            <a:r>
              <a:rPr lang="en-US" sz="1600" dirty="0"/>
              <a:t> de </a:t>
            </a:r>
            <a:r>
              <a:rPr lang="en-US" sz="1600" dirty="0" err="1"/>
              <a:t>données</a:t>
            </a:r>
            <a:r>
              <a:rPr lang="en-US" sz="1600" dirty="0"/>
              <a:t> sera </a:t>
            </a:r>
            <a:r>
              <a:rPr lang="en-US" sz="1600" dirty="0" err="1"/>
              <a:t>perdue</a:t>
            </a:r>
            <a:r>
              <a:rPr lang="en-US" sz="1600" dirty="0"/>
              <a:t> </a:t>
            </a:r>
            <a:r>
              <a:rPr lang="en-US" sz="1600" dirty="0" err="1"/>
              <a:t>si</a:t>
            </a:r>
            <a:r>
              <a:rPr lang="en-US" sz="1600" dirty="0"/>
              <a:t> </a:t>
            </a:r>
            <a:r>
              <a:rPr lang="en-US" sz="1600" dirty="0" err="1"/>
              <a:t>elle</a:t>
            </a:r>
            <a:r>
              <a:rPr lang="en-US" sz="1600" dirty="0"/>
              <a:t> </a:t>
            </a:r>
            <a:r>
              <a:rPr lang="en-US" sz="1600" dirty="0" err="1"/>
              <a:t>n'a</a:t>
            </a:r>
            <a:r>
              <a:rPr lang="en-US" sz="1600" dirty="0"/>
              <a:t> pas </a:t>
            </a:r>
            <a:r>
              <a:rPr lang="en-US" sz="1600" dirty="0" err="1"/>
              <a:t>été</a:t>
            </a:r>
            <a:r>
              <a:rPr lang="en-US" sz="1600" dirty="0"/>
              <a:t> </a:t>
            </a:r>
            <a:r>
              <a:rPr lang="en-US" sz="1600" dirty="0" err="1"/>
              <a:t>sauvegardée</a:t>
            </a:r>
            <a:r>
              <a:rPr lang="en-US" sz="1600" dirty="0"/>
              <a:t> au </a:t>
            </a:r>
            <a:r>
              <a:rPr lang="en-US" sz="1600" dirty="0" err="1"/>
              <a:t>préalable</a:t>
            </a:r>
            <a:r>
              <a:rPr lang="en-US" sz="1600" dirty="0"/>
              <a:t>.</a:t>
            </a:r>
            <a:endParaRPr lang="en-US" b="1" i="1" dirty="0"/>
          </a:p>
        </p:txBody>
      </p:sp>
      <p:pic>
        <p:nvPicPr>
          <p:cNvPr id="43" name="Picture 42"/>
          <p:cNvPicPr/>
          <p:nvPr/>
        </p:nvPicPr>
        <p:blipFill>
          <a:blip r:embed="rId3"/>
          <a:stretch>
            <a:fillRect/>
          </a:stretch>
        </p:blipFill>
        <p:spPr>
          <a:xfrm>
            <a:off x="2035722" y="2988369"/>
            <a:ext cx="367030" cy="434975"/>
          </a:xfrm>
          <a:prstGeom prst="rect">
            <a:avLst/>
          </a:prstGeom>
        </p:spPr>
      </p:pic>
      <p:pic>
        <p:nvPicPr>
          <p:cNvPr id="44" name="Picture 43" descr="https://lh5.googleusercontent.com/Sva7yqY3T-RgG2kxKzesgSN0XBEjs45yyq_kONInPLUvbQsObQVriQ_MWHQA82OTU-1iZHVImvoFfgoVsuZMkoH-WaajrADf_XAUGqbPOFh8Rtk2vaV6rvYsOGIxpSZNnE2k9EI"/>
          <p:cNvPicPr/>
          <p:nvPr/>
        </p:nvPicPr>
        <p:blipFill>
          <a:blip r:embed="rId4">
            <a:extLst>
              <a:ext uri="{28A0092B-C50C-407E-A947-70E740481C1C}">
                <a14:useLocalDpi xmlns:a14="http://schemas.microsoft.com/office/drawing/2010/main" val="0"/>
              </a:ext>
            </a:extLst>
          </a:blip>
          <a:srcRect/>
          <a:stretch>
            <a:fillRect/>
          </a:stretch>
        </p:blipFill>
        <p:spPr bwMode="auto">
          <a:xfrm>
            <a:off x="2035722" y="4984582"/>
            <a:ext cx="384175" cy="384175"/>
          </a:xfrm>
          <a:prstGeom prst="rect">
            <a:avLst/>
          </a:prstGeom>
          <a:noFill/>
          <a:ln>
            <a:noFill/>
          </a:ln>
        </p:spPr>
      </p:pic>
      <p:pic>
        <p:nvPicPr>
          <p:cNvPr id="10" name="Picture 19">
            <a:extLst>
              <a:ext uri="{FF2B5EF4-FFF2-40B4-BE49-F238E27FC236}">
                <a16:creationId xmlns:a16="http://schemas.microsoft.com/office/drawing/2014/main" id="{D88C8EF2-06E2-D342-A81E-CD25B965ADA6}"/>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794170" y="2116826"/>
            <a:ext cx="4122785" cy="3678995"/>
          </a:xfrm>
          <a:prstGeom prst="rect">
            <a:avLst/>
          </a:prstGeom>
          <a:noFill/>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0" y="1045932"/>
            <a:ext cx="12192000" cy="584775"/>
          </a:xfrm>
          <a:prstGeom prst="rect">
            <a:avLst/>
          </a:prstGeom>
          <a:noFill/>
          <a:effectLst/>
        </p:spPr>
        <p:txBody>
          <a:bodyPr wrap="square" rtlCol="0">
            <a:spAutoFit/>
          </a:bodyPr>
          <a:lstStyle/>
          <a:p>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Importation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d'ensembles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données dans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d'autres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formats </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651726"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3</a:t>
            </a:r>
            <a:r>
              <a:rPr lang="en-US" sz="3200" b="1" i="1" dirty="0">
                <a:solidFill>
                  <a:schemeClr val="bg1"/>
                </a:solidFill>
              </a:rPr>
              <a:t>: </a:t>
            </a:r>
            <a:r>
              <a:rPr lang="en-US" sz="3200" b="1" i="1" dirty="0" err="1">
                <a:solidFill>
                  <a:schemeClr val="bg1"/>
                </a:solidFill>
              </a:rPr>
              <a:t>Utilisation</a:t>
            </a:r>
            <a:r>
              <a:rPr lang="en-US" sz="3200" b="1" i="1" dirty="0">
                <a:solidFill>
                  <a:schemeClr val="bg1"/>
                </a:solidFill>
              </a:rPr>
              <a:t> d'un ensemble de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132247" y="586788"/>
            <a:ext cx="412376" cy="412376"/>
          </a:xfrm>
          <a:prstGeom prst="star5">
            <a:avLst>
              <a:gd name="adj" fmla="val 16591"/>
              <a:gd name="hf" fmla="val 105146"/>
              <a:gd name="vf" fmla="val 11055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45720" y="1884493"/>
            <a:ext cx="6915150" cy="4431983"/>
          </a:xfrm>
          <a:prstGeom prst="rect">
            <a:avLst/>
          </a:prstGeom>
          <a:noFill/>
        </p:spPr>
        <p:txBody>
          <a:bodyPr wrap="square" rtlCol="0">
            <a:spAutoFit/>
          </a:bodyPr>
          <a:lstStyle/>
          <a:p>
            <a:pPr marL="342900" indent="-34290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Saisie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manuelle</a:t>
            </a:r>
            <a:r>
              <a:rPr lang="en-US" sz="2000" b="1" dirty="0">
                <a:solidFill>
                  <a:schemeClr val="accent1"/>
                </a:solidFill>
                <a:latin typeface="Segoe UI" panose="020B0502040204020203" pitchFamily="34" charset="0"/>
                <a:ea typeface="Calibri" charset="0"/>
                <a:cs typeface="Calibri" charset="0"/>
              </a:rPr>
              <a:t> par </a:t>
            </a:r>
            <a:r>
              <a:rPr lang="en-US" sz="2000" b="1" dirty="0" err="1">
                <a:solidFill>
                  <a:schemeClr val="accent1"/>
                </a:solidFill>
                <a:latin typeface="Segoe UI" panose="020B0502040204020203" pitchFamily="34" charset="0"/>
                <a:ea typeface="Calibri" charset="0"/>
                <a:cs typeface="Calibri" charset="0"/>
              </a:rPr>
              <a:t>saisie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ou</a:t>
            </a:r>
            <a:r>
              <a:rPr lang="en-US" sz="2000" b="1" dirty="0">
                <a:solidFill>
                  <a:schemeClr val="accent1"/>
                </a:solidFill>
                <a:latin typeface="Segoe UI" panose="020B0502040204020203" pitchFamily="34" charset="0"/>
                <a:ea typeface="Calibri" charset="0"/>
                <a:cs typeface="Calibri" charset="0"/>
              </a:rPr>
              <a:t> collage de données </a:t>
            </a:r>
          </a:p>
          <a:p>
            <a:pPr marL="342900" indent="-342900" fontAlgn="base">
              <a:buFont typeface="Wingdings" charset="2"/>
              <a:buChar char="ü"/>
            </a:pPr>
            <a:r>
              <a:rPr lang="en-US" sz="2000" b="1" dirty="0">
                <a:solidFill>
                  <a:schemeClr val="accent1"/>
                </a:solidFill>
                <a:latin typeface="Segoe UI" panose="020B0502040204020203" pitchFamily="34" charset="0"/>
                <a:ea typeface="Calibri" charset="0"/>
                <a:cs typeface="Calibri" charset="0"/>
              </a:rPr>
              <a:t>Excel (.</a:t>
            </a:r>
            <a:r>
              <a:rPr lang="en-US" sz="2000" b="1" dirty="0" err="1">
                <a:solidFill>
                  <a:schemeClr val="accent1"/>
                </a:solidFill>
                <a:latin typeface="Segoe UI" panose="020B0502040204020203" pitchFamily="34" charset="0"/>
                <a:ea typeface="Calibri" charset="0"/>
                <a:cs typeface="Calibri" charset="0"/>
              </a:rPr>
              <a:t>xls</a:t>
            </a:r>
            <a:r>
              <a:rPr lang="en-US" sz="2000" b="1" dirty="0">
                <a:solidFill>
                  <a:schemeClr val="accent1"/>
                </a:solidFill>
                <a:latin typeface="Segoe UI" panose="020B0502040204020203" pitchFamily="34" charset="0"/>
                <a:ea typeface="Calibri" charset="0"/>
                <a:cs typeface="Calibri" charset="0"/>
              </a:rPr>
              <a:t> or .</a:t>
            </a:r>
            <a:r>
              <a:rPr lang="en-US" sz="2000" b="1" dirty="0" err="1">
                <a:solidFill>
                  <a:schemeClr val="accent1"/>
                </a:solidFill>
                <a:latin typeface="Segoe UI" panose="020B0502040204020203" pitchFamily="34" charset="0"/>
                <a:ea typeface="Calibri" charset="0"/>
                <a:cs typeface="Calibri" charset="0"/>
              </a:rPr>
              <a:t>xlsx</a:t>
            </a:r>
            <a:r>
              <a:rPr lang="en-US" sz="2000" b="1" dirty="0">
                <a:solidFill>
                  <a:schemeClr val="accent1"/>
                </a:solidFill>
                <a:latin typeface="Segoe UI" panose="020B0502040204020203" pitchFamily="34" charset="0"/>
                <a:ea typeface="Calibri" charset="0"/>
                <a:cs typeface="Calibri" charset="0"/>
              </a:rPr>
              <a:t>) format </a:t>
            </a:r>
          </a:p>
          <a:p>
            <a:pPr marL="742950" lvl="1" indent="-285750" fontAlgn="base">
              <a:buFont typeface="Courier New" panose="02070309020205020404" pitchFamily="49" charset="0"/>
              <a:buChar char="o"/>
            </a:pPr>
            <a:r>
              <a:rPr lang="en-US" sz="1600" dirty="0"/>
              <a:t>Barre de menu: File &gt; Import/export &gt; Excel Spreadsheet </a:t>
            </a: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p>
          <a:p>
            <a:pPr marL="1200150" lvl="2" indent="-285750" fontAlgn="base">
              <a:buFont typeface="Wingdings" charset="2"/>
              <a:buChar char="q"/>
            </a:pPr>
            <a:r>
              <a:rPr lang="en-US" sz="1600" b="1" i="1" dirty="0">
                <a:solidFill>
                  <a:srgbClr val="C00000"/>
                </a:solidFill>
              </a:rPr>
              <a:t>import excel </a:t>
            </a:r>
            <a:r>
              <a:rPr lang="en-US" sz="1600" b="1" i="1" dirty="0" err="1">
                <a:solidFill>
                  <a:srgbClr val="C00000"/>
                </a:solidFill>
              </a:rPr>
              <a:t>filename.xls</a:t>
            </a:r>
            <a:r>
              <a:rPr lang="en-US" sz="1600" b="1" i="1" dirty="0">
                <a:solidFill>
                  <a:srgbClr val="C00000"/>
                </a:solidFill>
              </a:rPr>
              <a:t> </a:t>
            </a:r>
          </a:p>
          <a:p>
            <a:pPr marL="1200150" lvl="2" indent="-285750" fontAlgn="base">
              <a:buFont typeface="Wingdings" charset="2"/>
              <a:buChar char="q"/>
            </a:pPr>
            <a:r>
              <a:rPr lang="en-US" sz="1600" b="1" i="1" dirty="0">
                <a:solidFill>
                  <a:srgbClr val="C00000"/>
                </a:solidFill>
              </a:rPr>
              <a:t>export excel </a:t>
            </a:r>
            <a:r>
              <a:rPr lang="en-US" sz="1600" b="1" i="1" dirty="0" err="1">
                <a:solidFill>
                  <a:srgbClr val="C00000"/>
                </a:solidFill>
              </a:rPr>
              <a:t>filename.xls</a:t>
            </a:r>
            <a:endParaRPr lang="en-US" dirty="0"/>
          </a:p>
          <a:p>
            <a:pPr marL="342900" indent="-342900" fontAlgn="base">
              <a:spcBef>
                <a:spcPts val="1200"/>
              </a:spcBef>
              <a:buFont typeface="Wingdings" charset="2"/>
              <a:buChar char="ü"/>
            </a:pPr>
            <a:r>
              <a:rPr lang="en-US" sz="2000" b="1" dirty="0">
                <a:solidFill>
                  <a:schemeClr val="accent1"/>
                </a:solidFill>
                <a:latin typeface="Segoe UI" panose="020B0502040204020203" pitchFamily="34" charset="0"/>
                <a:ea typeface="Calibri" charset="0"/>
                <a:cs typeface="Calibri" charset="0"/>
              </a:rPr>
              <a:t>Comma-separated-value (*.csv) format</a:t>
            </a:r>
            <a:r>
              <a:rPr lang="en-US" altLang="zh-CN" sz="2000" b="1" dirty="0">
                <a:solidFill>
                  <a:schemeClr val="accent1"/>
                </a:solidFill>
                <a:latin typeface="Segoe UI" panose="020B0502040204020203" pitchFamily="34" charset="0"/>
                <a:ea typeface="Calibri" charset="0"/>
                <a:cs typeface="Calibri" charset="0"/>
              </a:rPr>
              <a:t>:</a:t>
            </a:r>
            <a:endParaRPr lang="en-US" dirty="0">
              <a:latin typeface="Calibri" panose="020F0502020204030204" pitchFamily="34" charset="0"/>
              <a:cs typeface="Calibri" panose="020F0502020204030204" pitchFamily="34" charset="0"/>
            </a:endParaRPr>
          </a:p>
          <a:p>
            <a:pPr marL="742950" lvl="1" indent="-285750" fontAlgn="base">
              <a:buFont typeface="Courier New" panose="02070309020205020404" pitchFamily="49" charset="0"/>
              <a:buChar char="o"/>
            </a:pPr>
            <a:r>
              <a:rPr lang="en-US" sz="1600" dirty="0"/>
              <a:t>Barre de menu: File&gt;Import/export &gt; Text Data (delimited, *.csv) </a:t>
            </a:r>
          </a:p>
          <a:p>
            <a:pPr marL="742950" lvl="1" indent="-285750" fontAlgn="base">
              <a:buFont typeface="Courier New" panose="02070309020205020404" pitchFamily="49" charset="0"/>
              <a:buChar char="o"/>
            </a:pPr>
            <a:r>
              <a:rPr lang="en-US" sz="1600" dirty="0"/>
              <a:t>Stata </a:t>
            </a:r>
            <a:r>
              <a:rPr lang="en-US" sz="1600" dirty="0" err="1"/>
              <a:t>Command</a:t>
            </a:r>
            <a:r>
              <a:rPr lang="en-US" altLang="zh-CN" sz="1600" dirty="0" err="1"/>
              <a:t>e</a:t>
            </a:r>
            <a:r>
              <a:rPr lang="en-US" sz="1600" dirty="0"/>
              <a:t>: </a:t>
            </a:r>
          </a:p>
          <a:p>
            <a:pPr marL="1200150" lvl="2" indent="-285750" fontAlgn="base">
              <a:buFont typeface="Wingdings" charset="2"/>
              <a:buChar char="q"/>
            </a:pPr>
            <a:r>
              <a:rPr lang="en-US" sz="1600" b="1" i="1" dirty="0">
                <a:solidFill>
                  <a:srgbClr val="C00000"/>
                </a:solidFill>
              </a:rPr>
              <a:t>import delimited filename </a:t>
            </a:r>
          </a:p>
          <a:p>
            <a:pPr marL="1200150" lvl="2" indent="-285750" fontAlgn="base">
              <a:buFont typeface="Wingdings" charset="2"/>
              <a:buChar char="q"/>
            </a:pPr>
            <a:r>
              <a:rPr lang="en-US" sz="1600" b="1" i="1" dirty="0" err="1">
                <a:solidFill>
                  <a:srgbClr val="C00000"/>
                </a:solidFill>
              </a:rPr>
              <a:t>insheet</a:t>
            </a:r>
            <a:r>
              <a:rPr lang="en-US" sz="1600" b="1" i="1" dirty="0">
                <a:solidFill>
                  <a:srgbClr val="C00000"/>
                </a:solidFill>
              </a:rPr>
              <a:t> using </a:t>
            </a:r>
            <a:r>
              <a:rPr lang="en-US" sz="1600" b="1" i="1" dirty="0" err="1">
                <a:solidFill>
                  <a:srgbClr val="C00000"/>
                </a:solidFill>
              </a:rPr>
              <a:t>filename.csv</a:t>
            </a:r>
            <a:endParaRPr lang="en-US" sz="1600" b="1" i="1" dirty="0">
              <a:solidFill>
                <a:srgbClr val="C00000"/>
              </a:solidFill>
            </a:endParaRPr>
          </a:p>
          <a:p>
            <a:pPr marL="1200150" lvl="2" indent="-285750" fontAlgn="base">
              <a:buFont typeface="Wingdings" charset="2"/>
              <a:buChar char="q"/>
            </a:pPr>
            <a:r>
              <a:rPr lang="en-US" sz="1600" b="1" i="1" dirty="0">
                <a:solidFill>
                  <a:srgbClr val="C00000"/>
                </a:solidFill>
              </a:rPr>
              <a:t>export delimited filename </a:t>
            </a:r>
          </a:p>
          <a:p>
            <a:pPr marL="742950" lvl="1" indent="-285750" fontAlgn="base">
              <a:buFont typeface="Courier New" panose="02070309020205020404" pitchFamily="49" charset="0"/>
              <a:buChar char="o"/>
            </a:pPr>
            <a:r>
              <a:rPr lang="en-US" sz="1600" dirty="0"/>
              <a:t>La première </a:t>
            </a:r>
            <a:r>
              <a:rPr lang="en-US" sz="1600" dirty="0" err="1"/>
              <a:t>ligne</a:t>
            </a:r>
            <a:r>
              <a:rPr lang="en-US" sz="1600" dirty="0"/>
              <a:t> du </a:t>
            </a:r>
            <a:r>
              <a:rPr lang="en-US" sz="1600" dirty="0" err="1"/>
              <a:t>fichier</a:t>
            </a:r>
            <a:r>
              <a:rPr lang="en-US" sz="1600" dirty="0"/>
              <a:t> de </a:t>
            </a:r>
            <a:r>
              <a:rPr lang="en-US" sz="1600" dirty="0" err="1"/>
              <a:t>données</a:t>
            </a:r>
            <a:r>
              <a:rPr lang="en-US" sz="1600" dirty="0"/>
              <a:t> </a:t>
            </a:r>
            <a:r>
              <a:rPr lang="en-US" sz="1600" dirty="0" err="1"/>
              <a:t>est</a:t>
            </a:r>
            <a:r>
              <a:rPr lang="en-US" sz="1600" dirty="0"/>
              <a:t> </a:t>
            </a:r>
            <a:r>
              <a:rPr lang="en-US" sz="1600" dirty="0" err="1"/>
              <a:t>supposée</a:t>
            </a:r>
            <a:r>
              <a:rPr lang="en-US" sz="1600" dirty="0"/>
              <a:t> </a:t>
            </a:r>
            <a:r>
              <a:rPr lang="en-US" sz="1600" dirty="0" err="1"/>
              <a:t>contenir</a:t>
            </a:r>
            <a:r>
              <a:rPr lang="en-US" sz="1600" dirty="0"/>
              <a:t> des </a:t>
            </a:r>
            <a:r>
              <a:rPr lang="en-US" sz="1600" dirty="0" err="1"/>
              <a:t>noms</a:t>
            </a:r>
            <a:r>
              <a:rPr lang="en-US" sz="1600" dirty="0"/>
              <a:t> de variables.</a:t>
            </a:r>
          </a:p>
          <a:p>
            <a:pPr marL="342900" indent="-342900" fontAlgn="base">
              <a:buFont typeface="Wingdings" charset="2"/>
              <a:buChar char="ü"/>
            </a:pPr>
            <a:r>
              <a:rPr lang="en-US" sz="2000" b="1" dirty="0">
                <a:solidFill>
                  <a:schemeClr val="accent1"/>
                </a:solidFill>
                <a:latin typeface="Segoe UI" panose="020B0502040204020203" pitchFamily="34" charset="0"/>
                <a:ea typeface="Calibri" charset="0"/>
                <a:cs typeface="Calibri" charset="0"/>
              </a:rPr>
              <a:t>SAS, SPSS format </a:t>
            </a:r>
          </a:p>
          <a:p>
            <a:pPr marL="742950" lvl="1" indent="-285750" fontAlgn="base">
              <a:buFont typeface="Courier New" panose="02070309020205020404" pitchFamily="49" charset="0"/>
              <a:buChar char="o"/>
            </a:pPr>
            <a:r>
              <a:rPr lang="en-US" sz="1600" dirty="0" err="1"/>
              <a:t>Logiciel</a:t>
            </a:r>
            <a:r>
              <a:rPr lang="en-US" sz="1600" dirty="0"/>
              <a:t> de conversion de données Stat/Transfer</a:t>
            </a:r>
            <a:endParaRPr lang="en-US" dirty="0"/>
          </a:p>
        </p:txBody>
      </p:sp>
      <p:pic>
        <p:nvPicPr>
          <p:cNvPr id="10" name="Picture 6">
            <a:extLst>
              <a:ext uri="{FF2B5EF4-FFF2-40B4-BE49-F238E27FC236}">
                <a16:creationId xmlns:a16="http://schemas.microsoft.com/office/drawing/2014/main" id="{0D317F60-B5A2-0A4A-B25B-9A5EE8C4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4" y="1813710"/>
            <a:ext cx="5072199" cy="4314768"/>
          </a:xfrm>
          <a:prstGeom prst="rect">
            <a:avLst/>
          </a:prstGeom>
          <a:noFill/>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46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59845" cy="1569660"/>
          </a:xfrm>
          <a:prstGeom prst="rect">
            <a:avLst/>
          </a:prstGeom>
          <a:noFill/>
          <a:effectLst/>
        </p:spPr>
        <p:txBody>
          <a:bodyPr wrap="square" rtlCol="0">
            <a:spAutoFit/>
          </a:bodyPr>
          <a:lstStyle/>
          <a:p>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Exercise 3: Importation d'un ensemble de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880326" cy="584775"/>
          </a:xfrm>
          <a:prstGeom prst="rect">
            <a:avLst/>
          </a:prstGeom>
          <a:noFill/>
          <a:effectLst/>
        </p:spPr>
        <p:txBody>
          <a:bodyPr wrap="square" rtlCol="0">
            <a:spAutoFit/>
          </a:bodyPr>
          <a:lstStyle/>
          <a:p>
            <a:r>
              <a:rPr lang="en-US" sz="3200" b="1" i="1" dirty="0">
                <a:solidFill>
                  <a:schemeClr val="bg1"/>
                </a:solidFill>
              </a:rPr>
              <a:t>Section </a:t>
            </a:r>
            <a:r>
              <a:rPr lang="en-US" altLang="zh-CN" sz="3200" b="1" i="1" dirty="0">
                <a:solidFill>
                  <a:schemeClr val="bg1"/>
                </a:solidFill>
              </a:rPr>
              <a:t>3</a:t>
            </a:r>
            <a:r>
              <a:rPr lang="en-US" sz="3200" b="1" i="1" dirty="0">
                <a:solidFill>
                  <a:schemeClr val="bg1"/>
                </a:solidFill>
              </a:rPr>
              <a:t>: </a:t>
            </a:r>
            <a:r>
              <a:rPr lang="en-US" sz="3200" b="1" i="1" dirty="0" err="1">
                <a:solidFill>
                  <a:schemeClr val="bg1"/>
                </a:solidFill>
              </a:rPr>
              <a:t>Utilisation</a:t>
            </a:r>
            <a:r>
              <a:rPr lang="en-US" sz="3200" b="1" i="1" dirty="0">
                <a:solidFill>
                  <a:schemeClr val="bg1"/>
                </a:solidFill>
              </a:rPr>
              <a:t> d'un ensemble de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067253" y="586966"/>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4F903BDF-CC3F-B24B-AF4B-2C506A5C1CA1}"/>
              </a:ext>
            </a:extLst>
          </p:cNvPr>
          <p:cNvSpPr txBox="1">
            <a:spLocks/>
          </p:cNvSpPr>
          <p:nvPr/>
        </p:nvSpPr>
        <p:spPr>
          <a:xfrm>
            <a:off x="-274319" y="1604064"/>
            <a:ext cx="12081509" cy="4730661"/>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71550" lvl="1" indent="-514350">
              <a:buClrTx/>
              <a:buSzPct val="100000"/>
              <a:buFont typeface="+mj-lt"/>
              <a:buAutoNum type="arabicPeriod"/>
            </a:pPr>
            <a:r>
              <a:rPr lang="en-US" dirty="0" err="1">
                <a:solidFill>
                  <a:schemeClr val="tx1"/>
                </a:solidFill>
              </a:rPr>
              <a:t>Créer</a:t>
            </a:r>
            <a:r>
              <a:rPr lang="en-US" dirty="0">
                <a:solidFill>
                  <a:schemeClr val="tx1"/>
                </a:solidFill>
              </a:rPr>
              <a:t> un dossier "</a:t>
            </a:r>
            <a:r>
              <a:rPr lang="en-US" dirty="0" err="1">
                <a:solidFill>
                  <a:schemeClr val="tx1"/>
                </a:solidFill>
              </a:rPr>
              <a:t>stataworkshop</a:t>
            </a:r>
            <a:r>
              <a:rPr lang="en-US" dirty="0">
                <a:solidFill>
                  <a:schemeClr val="tx1"/>
                </a:solidFill>
              </a:rPr>
              <a:t>" sur le </a:t>
            </a:r>
            <a:r>
              <a:rPr lang="en-US" dirty="0" err="1">
                <a:solidFill>
                  <a:schemeClr val="tx1"/>
                </a:solidFill>
              </a:rPr>
              <a:t>disque</a:t>
            </a:r>
            <a:r>
              <a:rPr lang="en-US" dirty="0">
                <a:solidFill>
                  <a:schemeClr val="tx1"/>
                </a:solidFill>
              </a:rPr>
              <a:t> </a:t>
            </a:r>
            <a:r>
              <a:rPr lang="en-US" dirty="0" err="1">
                <a:solidFill>
                  <a:schemeClr val="tx1"/>
                </a:solidFill>
              </a:rPr>
              <a:t>dur</a:t>
            </a:r>
            <a:r>
              <a:rPr lang="en-US" dirty="0">
                <a:solidFill>
                  <a:schemeClr val="tx1"/>
                </a:solidFill>
              </a:rPr>
              <a:t> de </a:t>
            </a:r>
            <a:r>
              <a:rPr lang="en-US" dirty="0" err="1">
                <a:solidFill>
                  <a:schemeClr val="tx1"/>
                </a:solidFill>
              </a:rPr>
              <a:t>votre</a:t>
            </a:r>
            <a:r>
              <a:rPr lang="en-US" dirty="0">
                <a:solidFill>
                  <a:schemeClr val="tx1"/>
                </a:solidFill>
              </a:rPr>
              <a:t> </a:t>
            </a:r>
            <a:r>
              <a:rPr lang="en-US" dirty="0" err="1">
                <a:solidFill>
                  <a:schemeClr val="tx1"/>
                </a:solidFill>
              </a:rPr>
              <a:t>ordinateur</a:t>
            </a:r>
            <a:r>
              <a:rPr lang="en-US" dirty="0">
                <a:solidFill>
                  <a:schemeClr val="tx1"/>
                </a:solidFill>
              </a:rPr>
              <a:t> portable (</a:t>
            </a:r>
            <a:r>
              <a:rPr lang="en-US" dirty="0" err="1">
                <a:solidFill>
                  <a:schemeClr val="tx1"/>
                </a:solidFill>
              </a:rPr>
              <a:t>si</a:t>
            </a:r>
            <a:r>
              <a:rPr lang="en-US" dirty="0">
                <a:solidFill>
                  <a:schemeClr val="tx1"/>
                </a:solidFill>
              </a:rPr>
              <a:t> </a:t>
            </a:r>
            <a:r>
              <a:rPr lang="en-US" dirty="0" err="1">
                <a:solidFill>
                  <a:schemeClr val="tx1"/>
                </a:solidFill>
              </a:rPr>
              <a:t>vous</a:t>
            </a:r>
            <a:r>
              <a:rPr lang="en-US" dirty="0">
                <a:solidFill>
                  <a:schemeClr val="tx1"/>
                </a:solidFill>
              </a:rPr>
              <a:t> ne </a:t>
            </a:r>
            <a:r>
              <a:rPr lang="en-US" dirty="0" err="1">
                <a:solidFill>
                  <a:schemeClr val="tx1"/>
                </a:solidFill>
              </a:rPr>
              <a:t>l'avez</a:t>
            </a:r>
            <a:r>
              <a:rPr lang="en-US" dirty="0">
                <a:solidFill>
                  <a:schemeClr val="tx1"/>
                </a:solidFill>
              </a:rPr>
              <a:t> pas fait) </a:t>
            </a:r>
          </a:p>
          <a:p>
            <a:pPr marL="971550" lvl="1" indent="-514350">
              <a:buClrTx/>
              <a:buSzPct val="100000"/>
              <a:buFont typeface="+mj-lt"/>
              <a:buAutoNum type="arabicPeriod"/>
            </a:pPr>
            <a:r>
              <a:rPr lang="en-US" dirty="0" err="1">
                <a:solidFill>
                  <a:schemeClr val="tx1"/>
                </a:solidFill>
              </a:rPr>
              <a:t>Sauvegarder</a:t>
            </a:r>
            <a:r>
              <a:rPr lang="en-US" dirty="0">
                <a:solidFill>
                  <a:schemeClr val="tx1"/>
                </a:solidFill>
              </a:rPr>
              <a:t> </a:t>
            </a:r>
            <a:r>
              <a:rPr lang="en-US" dirty="0" err="1">
                <a:solidFill>
                  <a:schemeClr val="tx1"/>
                </a:solidFill>
              </a:rPr>
              <a:t>tous</a:t>
            </a:r>
            <a:r>
              <a:rPr lang="en-US" dirty="0">
                <a:solidFill>
                  <a:schemeClr val="tx1"/>
                </a:solidFill>
              </a:rPr>
              <a:t> les </a:t>
            </a:r>
            <a:r>
              <a:rPr lang="en-US" dirty="0" err="1">
                <a:solidFill>
                  <a:schemeClr val="tx1"/>
                </a:solidFill>
              </a:rPr>
              <a:t>jeux</a:t>
            </a:r>
            <a:r>
              <a:rPr lang="en-US" dirty="0">
                <a:solidFill>
                  <a:schemeClr val="tx1"/>
                </a:solidFill>
              </a:rPr>
              <a:t> de </a:t>
            </a:r>
            <a:r>
              <a:rPr lang="en-US" dirty="0" err="1">
                <a:solidFill>
                  <a:schemeClr val="tx1"/>
                </a:solidFill>
              </a:rPr>
              <a:t>données</a:t>
            </a:r>
            <a:r>
              <a:rPr lang="en-US" dirty="0">
                <a:solidFill>
                  <a:schemeClr val="tx1"/>
                </a:solidFill>
              </a:rPr>
              <a:t> </a:t>
            </a:r>
            <a:r>
              <a:rPr lang="en-US" dirty="0" err="1">
                <a:solidFill>
                  <a:schemeClr val="tx1"/>
                </a:solidFill>
              </a:rPr>
              <a:t>d'entraînement</a:t>
            </a:r>
            <a:r>
              <a:rPr lang="en-US" dirty="0">
                <a:solidFill>
                  <a:schemeClr val="tx1"/>
                </a:solidFill>
              </a:rPr>
              <a:t> Bootcamp </a:t>
            </a:r>
            <a:r>
              <a:rPr lang="en-US" dirty="0" err="1">
                <a:solidFill>
                  <a:schemeClr val="tx1"/>
                </a:solidFill>
              </a:rPr>
              <a:t>dans</a:t>
            </a:r>
            <a:r>
              <a:rPr lang="en-US" dirty="0">
                <a:solidFill>
                  <a:schemeClr val="tx1"/>
                </a:solidFill>
              </a:rPr>
              <a:t> le dossier "</a:t>
            </a:r>
            <a:r>
              <a:rPr lang="en-US" dirty="0" err="1">
                <a:solidFill>
                  <a:schemeClr val="tx1"/>
                </a:solidFill>
              </a:rPr>
              <a:t>stataworkshop</a:t>
            </a:r>
            <a:r>
              <a:rPr lang="en-US" dirty="0">
                <a:solidFill>
                  <a:schemeClr val="tx1"/>
                </a:solidFill>
              </a:rPr>
              <a:t>". </a:t>
            </a:r>
          </a:p>
          <a:p>
            <a:pPr marL="971550" lvl="1" indent="-514350">
              <a:buClrTx/>
              <a:buSzPct val="100000"/>
              <a:buFont typeface="+mj-lt"/>
              <a:buAutoNum type="arabicPeriod"/>
            </a:pPr>
            <a:r>
              <a:rPr lang="en-US" dirty="0" err="1">
                <a:solidFill>
                  <a:schemeClr val="tx1"/>
                </a:solidFill>
              </a:rPr>
              <a:t>Dans</a:t>
            </a:r>
            <a:r>
              <a:rPr lang="en-US" dirty="0">
                <a:solidFill>
                  <a:schemeClr val="tx1"/>
                </a:solidFill>
              </a:rPr>
              <a:t> Stata, </a:t>
            </a:r>
            <a:r>
              <a:rPr lang="en-US" dirty="0" err="1">
                <a:solidFill>
                  <a:schemeClr val="tx1"/>
                </a:solidFill>
              </a:rPr>
              <a:t>définissez</a:t>
            </a:r>
            <a:r>
              <a:rPr lang="en-US" dirty="0">
                <a:solidFill>
                  <a:schemeClr val="tx1"/>
                </a:solidFill>
              </a:rPr>
              <a:t> </a:t>
            </a:r>
            <a:r>
              <a:rPr lang="en-US" dirty="0" err="1">
                <a:solidFill>
                  <a:schemeClr val="tx1"/>
                </a:solidFill>
              </a:rPr>
              <a:t>votre</a:t>
            </a:r>
            <a:r>
              <a:rPr lang="en-US" dirty="0">
                <a:solidFill>
                  <a:schemeClr val="tx1"/>
                </a:solidFill>
              </a:rPr>
              <a:t> </a:t>
            </a:r>
            <a:r>
              <a:rPr lang="en-US" dirty="0" err="1">
                <a:solidFill>
                  <a:schemeClr val="tx1"/>
                </a:solidFill>
              </a:rPr>
              <a:t>répertoire</a:t>
            </a:r>
            <a:r>
              <a:rPr lang="en-US" dirty="0">
                <a:solidFill>
                  <a:schemeClr val="tx1"/>
                </a:solidFill>
              </a:rPr>
              <a:t> de travail </a:t>
            </a:r>
            <a:r>
              <a:rPr lang="en-US" dirty="0" err="1">
                <a:solidFill>
                  <a:schemeClr val="tx1"/>
                </a:solidFill>
              </a:rPr>
              <a:t>dans</a:t>
            </a:r>
            <a:r>
              <a:rPr lang="en-US" dirty="0">
                <a:solidFill>
                  <a:schemeClr val="tx1"/>
                </a:solidFill>
              </a:rPr>
              <a:t> le dossier </a:t>
            </a:r>
            <a:r>
              <a:rPr lang="en-US" dirty="0" err="1">
                <a:solidFill>
                  <a:schemeClr val="tx1"/>
                </a:solidFill>
              </a:rPr>
              <a:t>nouvellement</a:t>
            </a:r>
            <a:r>
              <a:rPr lang="en-US" dirty="0">
                <a:solidFill>
                  <a:schemeClr val="tx1"/>
                </a:solidFill>
              </a:rPr>
              <a:t> </a:t>
            </a:r>
            <a:r>
              <a:rPr lang="en-US" dirty="0" err="1">
                <a:solidFill>
                  <a:schemeClr val="tx1"/>
                </a:solidFill>
              </a:rPr>
              <a:t>créé</a:t>
            </a:r>
            <a:r>
              <a:rPr lang="en-US" dirty="0">
                <a:solidFill>
                  <a:schemeClr val="tx1"/>
                </a:solidFill>
              </a:rPr>
              <a:t> (</a:t>
            </a:r>
            <a:r>
              <a:rPr lang="en-US" dirty="0" err="1">
                <a:solidFill>
                  <a:schemeClr val="tx1"/>
                </a:solidFill>
              </a:rPr>
              <a:t>si</a:t>
            </a:r>
            <a:r>
              <a:rPr lang="en-US" dirty="0">
                <a:solidFill>
                  <a:schemeClr val="tx1"/>
                </a:solidFill>
              </a:rPr>
              <a:t> </a:t>
            </a:r>
            <a:r>
              <a:rPr lang="en-US" dirty="0" err="1">
                <a:solidFill>
                  <a:schemeClr val="tx1"/>
                </a:solidFill>
              </a:rPr>
              <a:t>vous</a:t>
            </a:r>
            <a:r>
              <a:rPr lang="en-US" dirty="0">
                <a:solidFill>
                  <a:schemeClr val="tx1"/>
                </a:solidFill>
              </a:rPr>
              <a:t> ne </a:t>
            </a:r>
            <a:r>
              <a:rPr lang="en-US" dirty="0" err="1">
                <a:solidFill>
                  <a:schemeClr val="tx1"/>
                </a:solidFill>
              </a:rPr>
              <a:t>l'avez</a:t>
            </a:r>
            <a:r>
              <a:rPr lang="en-US" dirty="0">
                <a:solidFill>
                  <a:schemeClr val="tx1"/>
                </a:solidFill>
              </a:rPr>
              <a:t> pas fait)</a:t>
            </a:r>
          </a:p>
          <a:p>
            <a:pPr marL="914400" lvl="1" indent="-457200">
              <a:buClrTx/>
              <a:buSzPct val="100000"/>
              <a:buFont typeface="+mj-lt"/>
              <a:buAutoNum type="arabicPeriod"/>
            </a:pPr>
            <a:r>
              <a:rPr lang="en-US" dirty="0" err="1">
                <a:solidFill>
                  <a:schemeClr val="tx1"/>
                </a:solidFill>
              </a:rPr>
              <a:t>Quel</a:t>
            </a:r>
            <a:r>
              <a:rPr lang="en-US" dirty="0">
                <a:solidFill>
                  <a:schemeClr val="tx1"/>
                </a:solidFill>
              </a:rPr>
              <a:t> </a:t>
            </a:r>
            <a:r>
              <a:rPr lang="en-US" dirty="0" err="1">
                <a:solidFill>
                  <a:schemeClr val="tx1"/>
                </a:solidFill>
              </a:rPr>
              <a:t>est</a:t>
            </a:r>
            <a:r>
              <a:rPr lang="en-US" dirty="0">
                <a:solidFill>
                  <a:schemeClr val="tx1"/>
                </a:solidFill>
              </a:rPr>
              <a:t> </a:t>
            </a:r>
            <a:r>
              <a:rPr lang="en-US" dirty="0" err="1">
                <a:solidFill>
                  <a:schemeClr val="tx1"/>
                </a:solidFill>
              </a:rPr>
              <a:t>votre</a:t>
            </a:r>
            <a:r>
              <a:rPr lang="en-US" dirty="0">
                <a:solidFill>
                  <a:schemeClr val="tx1"/>
                </a:solidFill>
              </a:rPr>
              <a:t> </a:t>
            </a:r>
            <a:r>
              <a:rPr lang="en-US" dirty="0" err="1">
                <a:solidFill>
                  <a:schemeClr val="tx1"/>
                </a:solidFill>
              </a:rPr>
              <a:t>répertoire</a:t>
            </a:r>
            <a:r>
              <a:rPr lang="en-US" dirty="0">
                <a:solidFill>
                  <a:schemeClr val="tx1"/>
                </a:solidFill>
              </a:rPr>
              <a:t> de travail </a:t>
            </a:r>
            <a:r>
              <a:rPr lang="en-US" dirty="0" err="1">
                <a:solidFill>
                  <a:schemeClr val="tx1"/>
                </a:solidFill>
              </a:rPr>
              <a:t>maintenant</a:t>
            </a:r>
            <a:r>
              <a:rPr lang="en-US" dirty="0">
                <a:solidFill>
                  <a:schemeClr val="tx1"/>
                </a:solidFill>
              </a:rPr>
              <a:t> ? </a:t>
            </a:r>
          </a:p>
          <a:p>
            <a:pPr marL="914400" lvl="1" indent="-457200">
              <a:buClrTx/>
              <a:buSzPct val="100000"/>
              <a:buFont typeface="+mj-lt"/>
              <a:buAutoNum type="arabicPeriod"/>
            </a:pPr>
            <a:r>
              <a:rPr lang="en-US" altLang="zh-CN" dirty="0" err="1">
                <a:solidFill>
                  <a:schemeClr val="tx1"/>
                </a:solidFill>
              </a:rPr>
              <a:t>Utiliser</a:t>
            </a:r>
            <a:r>
              <a:rPr lang="en-US" altLang="zh-CN" dirty="0">
                <a:solidFill>
                  <a:schemeClr val="tx1"/>
                </a:solidFill>
              </a:rPr>
              <a:t> le dossier </a:t>
            </a:r>
            <a:r>
              <a:rPr lang="en-US" altLang="zh-CN" dirty="0" err="1">
                <a:solidFill>
                  <a:schemeClr val="tx1"/>
                </a:solidFill>
              </a:rPr>
              <a:t>complet</a:t>
            </a:r>
            <a:r>
              <a:rPr lang="en-US" altLang="zh-CN" dirty="0">
                <a:solidFill>
                  <a:schemeClr val="tx1"/>
                </a:solidFill>
              </a:rPr>
              <a:t> pour </a:t>
            </a:r>
            <a:r>
              <a:rPr lang="en-US" altLang="zh-CN" dirty="0" err="1">
                <a:solidFill>
                  <a:schemeClr val="tx1"/>
                </a:solidFill>
              </a:rPr>
              <a:t>l'exercice</a:t>
            </a:r>
            <a:r>
              <a:rPr lang="en-US" altLang="zh-CN" dirty="0">
                <a:solidFill>
                  <a:schemeClr val="tx1"/>
                </a:solidFill>
              </a:rPr>
              <a:t>:</a:t>
            </a:r>
          </a:p>
          <a:p>
            <a:pPr marL="1143000" lvl="2" indent="-457200">
              <a:buClrTx/>
              <a:buSzPct val="100000"/>
              <a:buFont typeface="Courier New" charset="0"/>
              <a:buChar char="o"/>
            </a:pPr>
            <a:r>
              <a:rPr lang="en-US" dirty="0">
                <a:solidFill>
                  <a:schemeClr val="tx1"/>
                </a:solidFill>
              </a:rPr>
              <a:t>"/USER/datasets for exercise"</a:t>
            </a:r>
          </a:p>
          <a:p>
            <a:pPr marL="914400" lvl="1" indent="-457200">
              <a:buClrTx/>
              <a:buSzPct val="100000"/>
              <a:buFont typeface="+mj-lt"/>
              <a:buAutoNum type="arabicPeriod"/>
            </a:pPr>
            <a:r>
              <a:rPr lang="en-US" dirty="0" err="1">
                <a:solidFill>
                  <a:schemeClr val="tx1"/>
                </a:solidFill>
              </a:rPr>
              <a:t>Trouvez</a:t>
            </a:r>
            <a:r>
              <a:rPr lang="en-US" dirty="0">
                <a:solidFill>
                  <a:schemeClr val="tx1"/>
                </a:solidFill>
              </a:rPr>
              <a:t> le </a:t>
            </a:r>
            <a:r>
              <a:rPr lang="en-US" dirty="0" err="1">
                <a:solidFill>
                  <a:schemeClr val="tx1"/>
                </a:solidFill>
              </a:rPr>
              <a:t>fichier</a:t>
            </a:r>
            <a:r>
              <a:rPr lang="en-US" dirty="0">
                <a:solidFill>
                  <a:schemeClr val="tx1"/>
                </a:solidFill>
              </a:rPr>
              <a:t> "*.csv" : “LPAS pour </a:t>
            </a:r>
            <a:r>
              <a:rPr lang="en-US" dirty="0" err="1">
                <a:solidFill>
                  <a:schemeClr val="tx1"/>
                </a:solidFill>
              </a:rPr>
              <a:t>l'exercice</a:t>
            </a:r>
            <a:r>
              <a:rPr lang="en-US" dirty="0">
                <a:solidFill>
                  <a:schemeClr val="tx1"/>
                </a:solidFill>
              </a:rPr>
              <a:t>", et </a:t>
            </a:r>
            <a:r>
              <a:rPr lang="en-US" dirty="0" err="1">
                <a:solidFill>
                  <a:schemeClr val="tx1"/>
                </a:solidFill>
              </a:rPr>
              <a:t>l'importer</a:t>
            </a:r>
            <a:r>
              <a:rPr lang="en-US" dirty="0">
                <a:solidFill>
                  <a:schemeClr val="tx1"/>
                </a:solidFill>
              </a:rPr>
              <a:t> dans STATA à </a:t>
            </a:r>
            <a:r>
              <a:rPr lang="en-US" dirty="0" err="1">
                <a:solidFill>
                  <a:schemeClr val="tx1"/>
                </a:solidFill>
              </a:rPr>
              <a:t>l'aide</a:t>
            </a:r>
            <a:r>
              <a:rPr lang="en-US" dirty="0">
                <a:solidFill>
                  <a:schemeClr val="tx1"/>
                </a:solidFill>
              </a:rPr>
              <a:t> du menu</a:t>
            </a:r>
          </a:p>
          <a:p>
            <a:pPr marL="914400" lvl="1" indent="-457200">
              <a:buClrTx/>
              <a:buSzPct val="100000"/>
              <a:buFont typeface="+mj-lt"/>
              <a:buAutoNum type="arabicPeriod"/>
            </a:pPr>
            <a:r>
              <a:rPr lang="en-US" dirty="0" err="1">
                <a:solidFill>
                  <a:schemeClr val="tx1"/>
                </a:solidFill>
              </a:rPr>
              <a:t>Trouvez</a:t>
            </a:r>
            <a:r>
              <a:rPr lang="en-US" dirty="0">
                <a:solidFill>
                  <a:schemeClr val="tx1"/>
                </a:solidFill>
              </a:rPr>
              <a:t> le </a:t>
            </a:r>
            <a:r>
              <a:rPr lang="en-US" dirty="0" err="1">
                <a:solidFill>
                  <a:schemeClr val="tx1"/>
                </a:solidFill>
              </a:rPr>
              <a:t>fichier</a:t>
            </a:r>
            <a:r>
              <a:rPr lang="en-US" dirty="0">
                <a:solidFill>
                  <a:schemeClr val="tx1"/>
                </a:solidFill>
              </a:rPr>
              <a:t> "*.csv" : “LPAS pour </a:t>
            </a:r>
            <a:r>
              <a:rPr lang="en-US" dirty="0" err="1">
                <a:solidFill>
                  <a:schemeClr val="tx1"/>
                </a:solidFill>
              </a:rPr>
              <a:t>l'exercice</a:t>
            </a:r>
            <a:r>
              <a:rPr lang="en-US" dirty="0">
                <a:solidFill>
                  <a:schemeClr val="tx1"/>
                </a:solidFill>
              </a:rPr>
              <a:t>", et </a:t>
            </a:r>
            <a:r>
              <a:rPr lang="en-US" dirty="0" err="1">
                <a:solidFill>
                  <a:schemeClr val="tx1"/>
                </a:solidFill>
              </a:rPr>
              <a:t>l'importer</a:t>
            </a:r>
            <a:r>
              <a:rPr lang="en-US" dirty="0">
                <a:solidFill>
                  <a:schemeClr val="tx1"/>
                </a:solidFill>
              </a:rPr>
              <a:t> dans STATA à </a:t>
            </a:r>
            <a:r>
              <a:rPr lang="en-US" dirty="0" err="1">
                <a:solidFill>
                  <a:schemeClr val="tx1"/>
                </a:solidFill>
              </a:rPr>
              <a:t>l'aide</a:t>
            </a:r>
            <a:r>
              <a:rPr lang="en-US" dirty="0">
                <a:solidFill>
                  <a:schemeClr val="tx1"/>
                </a:solidFill>
              </a:rPr>
              <a:t> de la </a:t>
            </a:r>
            <a:r>
              <a:rPr lang="en-US" dirty="0" err="1">
                <a:solidFill>
                  <a:schemeClr val="tx1"/>
                </a:solidFill>
              </a:rPr>
              <a:t>commande</a:t>
            </a:r>
            <a:r>
              <a:rPr lang="en-US" dirty="0">
                <a:solidFill>
                  <a:schemeClr val="tx1"/>
                </a:solidFill>
              </a:rPr>
              <a:t> </a:t>
            </a:r>
            <a:r>
              <a:rPr lang="en-US" b="1" i="1" dirty="0">
                <a:solidFill>
                  <a:srgbClr val="FF0000"/>
                </a:solidFill>
              </a:rPr>
              <a:t>import</a:t>
            </a:r>
            <a:r>
              <a:rPr lang="en-US" dirty="0">
                <a:solidFill>
                  <a:schemeClr val="tx1"/>
                </a:solidFill>
              </a:rPr>
              <a:t> et </a:t>
            </a:r>
            <a:r>
              <a:rPr lang="en-US" b="1" i="1" dirty="0" err="1">
                <a:solidFill>
                  <a:srgbClr val="FF0000"/>
                </a:solidFill>
              </a:rPr>
              <a:t>insheet</a:t>
            </a:r>
            <a:endParaRPr lang="en-US" b="1" i="1" dirty="0">
              <a:solidFill>
                <a:srgbClr val="FF0000"/>
              </a:solidFill>
            </a:endParaRPr>
          </a:p>
          <a:p>
            <a:pPr marL="914400" lvl="1" indent="-457200">
              <a:buClrTx/>
              <a:buSzPct val="100000"/>
              <a:buFont typeface="+mj-lt"/>
              <a:buAutoNum type="arabicPeriod"/>
            </a:pPr>
            <a:r>
              <a:rPr lang="en-US" dirty="0" err="1">
                <a:solidFill>
                  <a:schemeClr val="tx1"/>
                </a:solidFill>
              </a:rPr>
              <a:t>Trouvez</a:t>
            </a:r>
            <a:r>
              <a:rPr lang="en-US" dirty="0">
                <a:solidFill>
                  <a:schemeClr val="tx1"/>
                </a:solidFill>
              </a:rPr>
              <a:t> le </a:t>
            </a:r>
            <a:r>
              <a:rPr lang="en-US" dirty="0" err="1">
                <a:solidFill>
                  <a:schemeClr val="tx1"/>
                </a:solidFill>
              </a:rPr>
              <a:t>fichier</a:t>
            </a:r>
            <a:r>
              <a:rPr lang="en-US" dirty="0">
                <a:solidFill>
                  <a:schemeClr val="tx1"/>
                </a:solidFill>
              </a:rPr>
              <a:t> excel : " LPAS data for exercise", et </a:t>
            </a:r>
            <a:r>
              <a:rPr lang="en-US" dirty="0" err="1">
                <a:solidFill>
                  <a:schemeClr val="tx1"/>
                </a:solidFill>
              </a:rPr>
              <a:t>l'importer</a:t>
            </a:r>
            <a:r>
              <a:rPr lang="en-US" dirty="0">
                <a:solidFill>
                  <a:schemeClr val="tx1"/>
                </a:solidFill>
              </a:rPr>
              <a:t> dans STATA à </a:t>
            </a:r>
            <a:r>
              <a:rPr lang="en-US" dirty="0" err="1">
                <a:solidFill>
                  <a:schemeClr val="tx1"/>
                </a:solidFill>
              </a:rPr>
              <a:t>l'aide</a:t>
            </a:r>
            <a:r>
              <a:rPr lang="en-US" dirty="0">
                <a:solidFill>
                  <a:schemeClr val="tx1"/>
                </a:solidFill>
              </a:rPr>
              <a:t> du menu</a:t>
            </a:r>
          </a:p>
          <a:p>
            <a:pPr marL="914400" lvl="1" indent="-457200">
              <a:buClrTx/>
              <a:buSzPct val="100000"/>
              <a:buFont typeface="+mj-lt"/>
              <a:buAutoNum type="arabicPeriod"/>
            </a:pPr>
            <a:r>
              <a:rPr lang="en-US" dirty="0" err="1">
                <a:solidFill>
                  <a:schemeClr val="tx1"/>
                </a:solidFill>
              </a:rPr>
              <a:t>Trouvez</a:t>
            </a:r>
            <a:r>
              <a:rPr lang="en-US" dirty="0">
                <a:solidFill>
                  <a:schemeClr val="tx1"/>
                </a:solidFill>
              </a:rPr>
              <a:t> le </a:t>
            </a:r>
            <a:r>
              <a:rPr lang="en-US" dirty="0" err="1">
                <a:solidFill>
                  <a:schemeClr val="tx1"/>
                </a:solidFill>
              </a:rPr>
              <a:t>fichier</a:t>
            </a:r>
            <a:r>
              <a:rPr lang="en-US" dirty="0">
                <a:solidFill>
                  <a:schemeClr val="tx1"/>
                </a:solidFill>
              </a:rPr>
              <a:t> excel : “LPAS data for exercise", et </a:t>
            </a:r>
            <a:r>
              <a:rPr lang="en-US" dirty="0" err="1">
                <a:solidFill>
                  <a:schemeClr val="tx1"/>
                </a:solidFill>
              </a:rPr>
              <a:t>l'importer</a:t>
            </a:r>
            <a:r>
              <a:rPr lang="en-US" dirty="0">
                <a:solidFill>
                  <a:schemeClr val="tx1"/>
                </a:solidFill>
              </a:rPr>
              <a:t> dans STATA à </a:t>
            </a:r>
            <a:r>
              <a:rPr lang="en-US" dirty="0" err="1">
                <a:solidFill>
                  <a:schemeClr val="tx1"/>
                </a:solidFill>
              </a:rPr>
              <a:t>l'aide</a:t>
            </a:r>
            <a:r>
              <a:rPr lang="en-US" dirty="0">
                <a:solidFill>
                  <a:schemeClr val="tx1"/>
                </a:solidFill>
              </a:rPr>
              <a:t> de la </a:t>
            </a:r>
            <a:r>
              <a:rPr lang="en-US" dirty="0" err="1">
                <a:solidFill>
                  <a:schemeClr val="tx1"/>
                </a:solidFill>
              </a:rPr>
              <a:t>commande</a:t>
            </a:r>
            <a:r>
              <a:rPr lang="en-US" b="1" i="1" dirty="0">
                <a:solidFill>
                  <a:srgbClr val="FF0000"/>
                </a:solidFill>
              </a:rPr>
              <a:t> import </a:t>
            </a:r>
          </a:p>
          <a:p>
            <a:pPr marL="914400" lvl="1" indent="-457200">
              <a:buClrTx/>
              <a:buSzPct val="100000"/>
              <a:buFont typeface="+mj-lt"/>
              <a:buAutoNum type="arabicPeriod"/>
            </a:pPr>
            <a:r>
              <a:rPr lang="en-US" dirty="0" err="1">
                <a:solidFill>
                  <a:schemeClr val="tx1"/>
                </a:solidFill>
              </a:rPr>
              <a:t>Enregistrer</a:t>
            </a:r>
            <a:r>
              <a:rPr lang="en-US" dirty="0">
                <a:solidFill>
                  <a:schemeClr val="tx1"/>
                </a:solidFill>
              </a:rPr>
              <a:t> le </a:t>
            </a:r>
            <a:r>
              <a:rPr lang="en-US" dirty="0" err="1">
                <a:solidFill>
                  <a:schemeClr val="tx1"/>
                </a:solidFill>
              </a:rPr>
              <a:t>fichier</a:t>
            </a:r>
            <a:r>
              <a:rPr lang="en-US" dirty="0">
                <a:solidFill>
                  <a:schemeClr val="tx1"/>
                </a:solidFill>
              </a:rPr>
              <a:t> sous la </a:t>
            </a:r>
            <a:r>
              <a:rPr lang="en-US" dirty="0" err="1">
                <a:solidFill>
                  <a:schemeClr val="tx1"/>
                </a:solidFill>
              </a:rPr>
              <a:t>forme</a:t>
            </a:r>
            <a:r>
              <a:rPr lang="en-US" dirty="0">
                <a:solidFill>
                  <a:schemeClr val="tx1"/>
                </a:solidFill>
              </a:rPr>
              <a:t> d'un ensemble de données au format Stata (dans </a:t>
            </a:r>
            <a:r>
              <a:rPr lang="en-US" dirty="0" err="1">
                <a:solidFill>
                  <a:schemeClr val="tx1"/>
                </a:solidFill>
              </a:rPr>
              <a:t>votre</a:t>
            </a:r>
            <a:r>
              <a:rPr lang="en-US" dirty="0">
                <a:solidFill>
                  <a:schemeClr val="tx1"/>
                </a:solidFill>
              </a:rPr>
              <a:t> </a:t>
            </a:r>
            <a:r>
              <a:rPr lang="en-US" dirty="0" err="1">
                <a:solidFill>
                  <a:schemeClr val="tx1"/>
                </a:solidFill>
              </a:rPr>
              <a:t>répertoire</a:t>
            </a:r>
            <a:r>
              <a:rPr lang="en-US" dirty="0">
                <a:solidFill>
                  <a:schemeClr val="tx1"/>
                </a:solidFill>
              </a:rPr>
              <a:t> de travail) sous “LPAS data for </a:t>
            </a:r>
            <a:r>
              <a:rPr lang="en-US" dirty="0" err="1">
                <a:solidFill>
                  <a:schemeClr val="tx1"/>
                </a:solidFill>
              </a:rPr>
              <a:t>exercise_excel.dta</a:t>
            </a:r>
            <a:r>
              <a:rPr lang="en-US" dirty="0">
                <a:solidFill>
                  <a:schemeClr val="tx1"/>
                </a:solidFill>
              </a:rPr>
              <a:t>".</a:t>
            </a:r>
          </a:p>
          <a:p>
            <a:pPr marL="914400" lvl="1" indent="-457200">
              <a:buClrTx/>
              <a:buSzPct val="100000"/>
              <a:buFont typeface="+mj-lt"/>
              <a:buAutoNum type="arabicPeriod"/>
            </a:pPr>
            <a:r>
              <a:rPr lang="en-US" dirty="0" err="1">
                <a:solidFill>
                  <a:schemeClr val="tx1"/>
                </a:solidFill>
              </a:rPr>
              <a:t>Conservez</a:t>
            </a:r>
            <a:r>
              <a:rPr lang="en-US" dirty="0">
                <a:solidFill>
                  <a:schemeClr val="tx1"/>
                </a:solidFill>
              </a:rPr>
              <a:t> </a:t>
            </a:r>
            <a:r>
              <a:rPr lang="en-US" dirty="0" err="1">
                <a:solidFill>
                  <a:schemeClr val="tx1"/>
                </a:solidFill>
              </a:rPr>
              <a:t>toutes</a:t>
            </a:r>
            <a:r>
              <a:rPr lang="en-US" dirty="0">
                <a:solidFill>
                  <a:schemeClr val="tx1"/>
                </a:solidFill>
              </a:rPr>
              <a:t> les </a:t>
            </a:r>
            <a:r>
              <a:rPr lang="en-US" dirty="0" err="1">
                <a:solidFill>
                  <a:schemeClr val="tx1"/>
                </a:solidFill>
              </a:rPr>
              <a:t>commandes</a:t>
            </a:r>
            <a:r>
              <a:rPr lang="en-US" dirty="0">
                <a:solidFill>
                  <a:schemeClr val="tx1"/>
                </a:solidFill>
              </a:rPr>
              <a:t> dans </a:t>
            </a:r>
            <a:r>
              <a:rPr lang="en-US" dirty="0" err="1">
                <a:solidFill>
                  <a:schemeClr val="tx1"/>
                </a:solidFill>
              </a:rPr>
              <a:t>votre</a:t>
            </a:r>
            <a:r>
              <a:rPr lang="en-US" dirty="0">
                <a:solidFill>
                  <a:schemeClr val="tx1"/>
                </a:solidFill>
              </a:rPr>
              <a:t> </a:t>
            </a:r>
            <a:r>
              <a:rPr lang="en-US" dirty="0" err="1">
                <a:solidFill>
                  <a:schemeClr val="tx1"/>
                </a:solidFill>
              </a:rPr>
              <a:t>fichier</a:t>
            </a:r>
            <a:r>
              <a:rPr lang="en-US" dirty="0">
                <a:solidFill>
                  <a:schemeClr val="tx1"/>
                </a:solidFill>
              </a:rPr>
              <a:t> do-file (“LPAS data for exercise_date_your-initials.do") et </a:t>
            </a:r>
            <a:r>
              <a:rPr lang="en-US" dirty="0" err="1">
                <a:solidFill>
                  <a:schemeClr val="tx1"/>
                </a:solidFill>
              </a:rPr>
              <a:t>pensez</a:t>
            </a:r>
            <a:r>
              <a:rPr lang="en-US" dirty="0">
                <a:solidFill>
                  <a:schemeClr val="tx1"/>
                </a:solidFill>
              </a:rPr>
              <a:t> à prendre des notes.</a:t>
            </a:r>
          </a:p>
        </p:txBody>
      </p:sp>
    </p:spTree>
    <p:extLst>
      <p:ext uri="{BB962C8B-B14F-4D97-AF65-F5344CB8AC3E}">
        <p14:creationId xmlns:p14="http://schemas.microsoft.com/office/powerpoint/2010/main" val="77136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exploration, inspection et description des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33752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838935" y="596644"/>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2" y="1670139"/>
            <a:ext cx="10031507" cy="4585871"/>
          </a:xfrm>
          <a:prstGeom prst="rect">
            <a:avLst/>
          </a:prstGeom>
          <a:noFill/>
        </p:spPr>
        <p:txBody>
          <a:bodyPr wrap="square" rtlCol="0">
            <a:spAutoFit/>
          </a:bodyPr>
          <a:lstStyle/>
          <a:p>
            <a:pPr marL="285750" lvl="0" indent="-285750" fontAlgn="base">
              <a:buFont typeface="Wingdings" charset="2"/>
              <a:buChar char="ü"/>
            </a:pPr>
            <a:r>
              <a:rPr lang="en-US" sz="1600" b="1" i="1" dirty="0">
                <a:solidFill>
                  <a:srgbClr val="C00000"/>
                </a:solidFill>
              </a:rPr>
              <a:t>describe  </a:t>
            </a:r>
          </a:p>
          <a:p>
            <a:pPr marL="742950" lvl="1" indent="-285750" fontAlgn="base">
              <a:buFont typeface="Courier New" charset="0"/>
              <a:buChar char="o"/>
            </a:pPr>
            <a:r>
              <a:rPr lang="en-US" sz="1600" dirty="0" err="1"/>
              <a:t>montre</a:t>
            </a:r>
            <a:r>
              <a:rPr lang="en-US" sz="1600" dirty="0"/>
              <a:t> la description </a:t>
            </a:r>
            <a:r>
              <a:rPr lang="en-US" sz="1600" dirty="0" err="1"/>
              <a:t>générale</a:t>
            </a:r>
            <a:r>
              <a:rPr lang="en-US" sz="1600" dirty="0"/>
              <a:t> de </a:t>
            </a:r>
            <a:r>
              <a:rPr lang="en-US" sz="1600" dirty="0" err="1"/>
              <a:t>l'ensemble</a:t>
            </a:r>
            <a:r>
              <a:rPr lang="en-US" sz="1600" dirty="0"/>
              <a:t> de </a:t>
            </a:r>
            <a:r>
              <a:rPr lang="en-US" sz="1600" dirty="0" err="1"/>
              <a:t>données</a:t>
            </a:r>
            <a:r>
              <a:rPr lang="en-US" sz="1600" dirty="0"/>
              <a:t> et le format de </a:t>
            </a:r>
            <a:r>
              <a:rPr lang="en-US" sz="1600" dirty="0" err="1"/>
              <a:t>chaque</a:t>
            </a:r>
            <a:r>
              <a:rPr lang="en-US" sz="1600" dirty="0"/>
              <a:t> variable</a:t>
            </a:r>
          </a:p>
          <a:p>
            <a:pPr marL="1200150" lvl="2" indent="-285750" fontAlgn="base">
              <a:buFont typeface="Wingdings" charset="2"/>
              <a:buChar char="q"/>
            </a:pPr>
            <a:r>
              <a:rPr lang="en-US" sz="1600" dirty="0"/>
              <a:t># </a:t>
            </a:r>
            <a:r>
              <a:rPr lang="en-US" sz="1600" dirty="0" err="1"/>
              <a:t>Nombre</a:t>
            </a:r>
            <a:r>
              <a:rPr lang="en-US" sz="1600" dirty="0"/>
              <a:t> </a:t>
            </a:r>
            <a:r>
              <a:rPr lang="en-US" sz="1600" dirty="0" err="1"/>
              <a:t>d'observations</a:t>
            </a:r>
            <a:endParaRPr lang="en-US" sz="1600" dirty="0"/>
          </a:p>
          <a:p>
            <a:pPr marL="1200150" lvl="2" indent="-285750" fontAlgn="base">
              <a:buFont typeface="Wingdings" charset="2"/>
              <a:buChar char="q"/>
            </a:pPr>
            <a:r>
              <a:rPr lang="en-US" sz="1600" dirty="0"/>
              <a:t># </a:t>
            </a:r>
            <a:r>
              <a:rPr lang="en-US" sz="1600" dirty="0" err="1"/>
              <a:t>Nombre</a:t>
            </a:r>
            <a:r>
              <a:rPr lang="en-US" sz="1600" dirty="0"/>
              <a:t> de variables</a:t>
            </a:r>
          </a:p>
          <a:p>
            <a:pPr marL="1200150" lvl="2" indent="-285750" fontAlgn="base">
              <a:buFont typeface="Wingdings" charset="2"/>
              <a:buChar char="q"/>
            </a:pPr>
            <a:r>
              <a:rPr lang="en-US" sz="1600" dirty="0" err="1"/>
              <a:t>Utilisation</a:t>
            </a:r>
            <a:r>
              <a:rPr lang="en-US" sz="1600" dirty="0"/>
              <a:t> de la </a:t>
            </a:r>
            <a:r>
              <a:rPr lang="en-US" sz="1600" dirty="0" err="1"/>
              <a:t>mémoire</a:t>
            </a:r>
            <a:endParaRPr lang="en-US" sz="1600" dirty="0"/>
          </a:p>
          <a:p>
            <a:pPr marL="285750" indent="-285750" fontAlgn="base">
              <a:buFont typeface="Wingdings" charset="2"/>
              <a:buChar char="ü"/>
            </a:pPr>
            <a:r>
              <a:rPr lang="en-US" sz="1600" b="1" i="1" dirty="0">
                <a:solidFill>
                  <a:srgbClr val="C00000"/>
                </a:solidFill>
              </a:rPr>
              <a:t>describe, simple</a:t>
            </a:r>
            <a:r>
              <a:rPr lang="en-US" sz="1600" dirty="0"/>
              <a:t> – </a:t>
            </a:r>
            <a:r>
              <a:rPr lang="en-US" sz="1600" dirty="0" err="1"/>
              <a:t>donne</a:t>
            </a:r>
            <a:r>
              <a:rPr lang="en-US" sz="1600" dirty="0"/>
              <a:t> </a:t>
            </a:r>
            <a:r>
              <a:rPr lang="en-US" sz="1600" dirty="0" err="1"/>
              <a:t>une</a:t>
            </a:r>
            <a:r>
              <a:rPr lang="en-US" sz="1600" dirty="0"/>
              <a:t> </a:t>
            </a:r>
            <a:r>
              <a:rPr lang="en-US" sz="1600" dirty="0" err="1"/>
              <a:t>liste</a:t>
            </a:r>
            <a:r>
              <a:rPr lang="en-US" sz="1600" dirty="0"/>
              <a:t> </a:t>
            </a:r>
            <a:r>
              <a:rPr lang="en-US" sz="1600" dirty="0" err="1"/>
              <a:t>compacte</a:t>
            </a:r>
            <a:r>
              <a:rPr lang="en-US" sz="1600" dirty="0"/>
              <a:t> de variables</a:t>
            </a:r>
            <a:r>
              <a:rPr lang="en-US" dirty="0"/>
              <a:t> </a:t>
            </a:r>
          </a:p>
          <a:p>
            <a:pPr marL="285750" indent="-285750" fontAlgn="base">
              <a:buFont typeface="Wingdings" charset="2"/>
              <a:buChar char="ü"/>
            </a:pPr>
            <a:endParaRPr lang="en-US" sz="1600" b="1" i="1" dirty="0">
              <a:solidFill>
                <a:srgbClr val="C00000"/>
              </a:solidFill>
            </a:endParaRPr>
          </a:p>
          <a:p>
            <a:pPr marL="285750" indent="-285750" fontAlgn="base">
              <a:buFont typeface="Wingdings" charset="2"/>
              <a:buChar char="ü"/>
            </a:pPr>
            <a:r>
              <a:rPr lang="en-US" sz="1600" b="1" i="1" dirty="0">
                <a:solidFill>
                  <a:srgbClr val="C00000"/>
                </a:solidFill>
              </a:rPr>
              <a:t>codebook</a:t>
            </a:r>
          </a:p>
          <a:p>
            <a:pPr marL="742950" lvl="1" indent="-285750" fontAlgn="base">
              <a:buFont typeface="Courier New" charset="0"/>
              <a:buChar char="o"/>
            </a:pPr>
            <a:r>
              <a:rPr lang="en-US" sz="1600" dirty="0" err="1"/>
              <a:t>Affiche</a:t>
            </a:r>
            <a:r>
              <a:rPr lang="en-US" sz="1600" dirty="0"/>
              <a:t> plus de </a:t>
            </a:r>
            <a:r>
              <a:rPr lang="en-US" sz="1600" dirty="0" err="1"/>
              <a:t>détails</a:t>
            </a:r>
            <a:r>
              <a:rPr lang="en-US" sz="1600" dirty="0"/>
              <a:t> sur </a:t>
            </a:r>
            <a:r>
              <a:rPr lang="en-US" sz="1600" dirty="0" err="1"/>
              <a:t>chaque</a:t>
            </a:r>
            <a:r>
              <a:rPr lang="en-US" sz="1600" dirty="0"/>
              <a:t> variable</a:t>
            </a:r>
          </a:p>
          <a:p>
            <a:pPr marL="1200150" lvl="2" indent="-285750" fontAlgn="base">
              <a:buFont typeface="Wingdings" charset="2"/>
              <a:buChar char="q"/>
            </a:pPr>
            <a:r>
              <a:rPr lang="en-US" sz="1600" dirty="0"/>
              <a:t>Type de </a:t>
            </a:r>
            <a:r>
              <a:rPr lang="en-US" sz="1600" dirty="0" err="1"/>
              <a:t>données</a:t>
            </a:r>
            <a:r>
              <a:rPr lang="en-US" sz="1600" dirty="0"/>
              <a:t> et </a:t>
            </a:r>
            <a:r>
              <a:rPr lang="en-US" sz="1600" dirty="0" err="1"/>
              <a:t>étiquette</a:t>
            </a:r>
            <a:r>
              <a:rPr lang="en-US" sz="1600" dirty="0"/>
              <a:t> </a:t>
            </a:r>
          </a:p>
          <a:p>
            <a:pPr marL="1200150" lvl="2" indent="-285750" fontAlgn="base">
              <a:buFont typeface="Wingdings" charset="2"/>
              <a:buChar char="q"/>
            </a:pPr>
            <a:r>
              <a:rPr lang="en-US" sz="1600" dirty="0"/>
              <a:t># de </a:t>
            </a:r>
            <a:r>
              <a:rPr lang="en-US" sz="1600" dirty="0" err="1"/>
              <a:t>valeur</a:t>
            </a:r>
            <a:r>
              <a:rPr lang="en-US" sz="1600" dirty="0"/>
              <a:t> </a:t>
            </a:r>
            <a:r>
              <a:rPr lang="en-US" sz="1600" dirty="0" err="1"/>
              <a:t>manquante</a:t>
            </a:r>
            <a:endParaRPr lang="en-US" sz="1600" dirty="0"/>
          </a:p>
          <a:p>
            <a:pPr marL="1200150" lvl="2" indent="-285750" fontAlgn="base">
              <a:buFont typeface="Wingdings" charset="2"/>
              <a:buChar char="q"/>
            </a:pPr>
            <a:r>
              <a:rPr lang="en-US" sz="1600" dirty="0" err="1"/>
              <a:t>Quelques</a:t>
            </a:r>
            <a:r>
              <a:rPr lang="en-US" sz="1600" dirty="0"/>
              <a:t> </a:t>
            </a:r>
            <a:r>
              <a:rPr lang="en-US" sz="1600" dirty="0" err="1"/>
              <a:t>statistiques</a:t>
            </a:r>
            <a:r>
              <a:rPr lang="en-US" sz="1600" dirty="0"/>
              <a:t> </a:t>
            </a:r>
            <a:r>
              <a:rPr lang="en-US" sz="1600" dirty="0" err="1"/>
              <a:t>descriptives</a:t>
            </a:r>
            <a:r>
              <a:rPr lang="en-US" sz="1600" dirty="0"/>
              <a:t> de base (</a:t>
            </a:r>
            <a:r>
              <a:rPr lang="en-US" sz="1600" dirty="0" err="1"/>
              <a:t>moyenne</a:t>
            </a:r>
            <a:r>
              <a:rPr lang="en-US" sz="1600" dirty="0"/>
              <a:t>, </a:t>
            </a:r>
            <a:r>
              <a:rPr lang="en-US" sz="1600" dirty="0" err="1"/>
              <a:t>écart</a:t>
            </a:r>
            <a:r>
              <a:rPr lang="en-US" sz="1600" dirty="0"/>
              <a:t>-type, </a:t>
            </a:r>
            <a:r>
              <a:rPr lang="en-US" sz="1600" dirty="0" err="1"/>
              <a:t>intervalle</a:t>
            </a:r>
            <a:r>
              <a:rPr lang="en-US" sz="1600" dirty="0"/>
              <a:t>)</a:t>
            </a:r>
            <a:r>
              <a:rPr lang="en-US" dirty="0"/>
              <a:t> </a:t>
            </a:r>
          </a:p>
          <a:p>
            <a:pPr marL="285750" lvl="0" indent="-285750" fontAlgn="base">
              <a:buFont typeface="Wingdings" charset="2"/>
              <a:buChar char="ü"/>
            </a:pPr>
            <a:endParaRPr lang="en-US" sz="1600" b="1" i="1" dirty="0">
              <a:solidFill>
                <a:srgbClr val="C00000"/>
              </a:solidFill>
            </a:endParaRPr>
          </a:p>
          <a:p>
            <a:pPr marL="285750" lvl="0" indent="-285750" fontAlgn="base">
              <a:buFont typeface="Wingdings" charset="2"/>
              <a:buChar char="ü"/>
            </a:pPr>
            <a:r>
              <a:rPr lang="en-US" sz="1600" b="1" i="1" dirty="0">
                <a:solidFill>
                  <a:srgbClr val="C00000"/>
                </a:solidFill>
              </a:rPr>
              <a:t>summarize </a:t>
            </a:r>
            <a:r>
              <a:rPr lang="fr-FR" sz="1600" b="1" i="1" dirty="0">
                <a:solidFill>
                  <a:srgbClr val="C00000"/>
                </a:solidFill>
              </a:rPr>
              <a:t>(or) </a:t>
            </a:r>
            <a:r>
              <a:rPr lang="en-US" sz="1600" b="1" i="1" dirty="0">
                <a:solidFill>
                  <a:srgbClr val="C00000"/>
                </a:solidFill>
              </a:rPr>
              <a:t>sum</a:t>
            </a:r>
          </a:p>
          <a:p>
            <a:pPr marL="742950" lvl="1" indent="-285750" fontAlgn="base">
              <a:buFont typeface="Courier New" charset="0"/>
              <a:buChar char="o"/>
            </a:pPr>
            <a:r>
              <a:rPr lang="en-US" sz="1600" dirty="0" err="1"/>
              <a:t>Calcule</a:t>
            </a:r>
            <a:r>
              <a:rPr lang="en-US" sz="1600" dirty="0"/>
              <a:t> et </a:t>
            </a:r>
            <a:r>
              <a:rPr lang="en-US" sz="1600" dirty="0" err="1"/>
              <a:t>affiche</a:t>
            </a:r>
            <a:r>
              <a:rPr lang="en-US" sz="1600" dirty="0"/>
              <a:t> des </a:t>
            </a:r>
            <a:r>
              <a:rPr lang="en-US" sz="1600" dirty="0" err="1"/>
              <a:t>statistiques</a:t>
            </a:r>
            <a:r>
              <a:rPr lang="en-US" sz="1600" dirty="0"/>
              <a:t> </a:t>
            </a:r>
            <a:r>
              <a:rPr lang="en-US" sz="1600" dirty="0" err="1"/>
              <a:t>descriptives</a:t>
            </a:r>
            <a:r>
              <a:rPr lang="en-US" sz="1600" dirty="0"/>
              <a:t> </a:t>
            </a:r>
            <a:r>
              <a:rPr lang="en-US" sz="1600" dirty="0" err="1"/>
              <a:t>sommaires</a:t>
            </a:r>
            <a:r>
              <a:rPr lang="en-US" sz="1600" dirty="0"/>
              <a:t> </a:t>
            </a:r>
          </a:p>
          <a:p>
            <a:pPr marL="1200150" lvl="2" indent="-285750" fontAlgn="base">
              <a:buFont typeface="Wingdings" charset="2"/>
              <a:buChar char="q"/>
            </a:pPr>
            <a:r>
              <a:rPr lang="en-US" sz="1600" dirty="0"/>
              <a:t># </a:t>
            </a:r>
            <a:r>
              <a:rPr lang="en-US" sz="1600" dirty="0" err="1"/>
              <a:t>Nombre</a:t>
            </a:r>
            <a:r>
              <a:rPr lang="en-US" sz="1600" dirty="0"/>
              <a:t> </a:t>
            </a:r>
            <a:r>
              <a:rPr lang="en-US" sz="1600" dirty="0" err="1"/>
              <a:t>d'observations</a:t>
            </a:r>
            <a:r>
              <a:rPr lang="en-US" sz="1600" dirty="0"/>
              <a:t> non </a:t>
            </a:r>
            <a:r>
              <a:rPr lang="en-US" sz="1600" dirty="0" err="1"/>
              <a:t>manquantes</a:t>
            </a:r>
            <a:r>
              <a:rPr lang="en-US" sz="1600" dirty="0"/>
              <a:t> et </a:t>
            </a:r>
            <a:r>
              <a:rPr lang="en-US" sz="1600" dirty="0" err="1"/>
              <a:t>moyenne</a:t>
            </a:r>
            <a:r>
              <a:rPr lang="en-US" sz="1600" dirty="0"/>
              <a:t>, </a:t>
            </a:r>
            <a:r>
              <a:rPr lang="en-US" sz="1600" dirty="0" err="1"/>
              <a:t>sd</a:t>
            </a:r>
            <a:r>
              <a:rPr lang="en-US" sz="1600" dirty="0"/>
              <a:t>, min et max des </a:t>
            </a:r>
            <a:r>
              <a:rPr lang="en-US" sz="1600" dirty="0" err="1"/>
              <a:t>valeurs</a:t>
            </a:r>
            <a:endParaRPr lang="en-US" sz="1600" dirty="0"/>
          </a:p>
          <a:p>
            <a:pPr marL="742950" lvl="1" indent="-285750" fontAlgn="base">
              <a:buFont typeface="Courier New" charset="0"/>
              <a:buChar char="o"/>
            </a:pPr>
            <a:r>
              <a:rPr lang="en-US" sz="1600" b="1" i="1" dirty="0">
                <a:solidFill>
                  <a:srgbClr val="C00000"/>
                </a:solidFill>
              </a:rPr>
              <a:t>Sum VAR1, detail </a:t>
            </a:r>
            <a:r>
              <a:rPr lang="en-US" sz="1600" dirty="0"/>
              <a:t>– </a:t>
            </a:r>
            <a:r>
              <a:rPr lang="en-US" sz="1600" dirty="0" err="1"/>
              <a:t>affiche</a:t>
            </a:r>
            <a:r>
              <a:rPr lang="en-US" sz="1600" dirty="0"/>
              <a:t> des </a:t>
            </a:r>
            <a:r>
              <a:rPr lang="en-US" sz="1600" dirty="0" err="1"/>
              <a:t>statistiques</a:t>
            </a:r>
            <a:r>
              <a:rPr lang="en-US" sz="1600" dirty="0"/>
              <a:t> </a:t>
            </a:r>
            <a:r>
              <a:rPr lang="en-US" sz="1600" dirty="0" err="1"/>
              <a:t>supplémentaires</a:t>
            </a:r>
            <a:r>
              <a:rPr lang="en-US" sz="1600" dirty="0"/>
              <a:t> (distribution)</a:t>
            </a:r>
          </a:p>
          <a:p>
            <a:pPr marL="742950" lvl="1" indent="-285750" fontAlgn="base">
              <a:buFont typeface="Courier New" charset="0"/>
              <a:buChar char="o"/>
            </a:pPr>
            <a:r>
              <a:rPr lang="en-US" sz="1600" b="1" i="1" dirty="0">
                <a:solidFill>
                  <a:srgbClr val="C00000"/>
                </a:solidFill>
              </a:rPr>
              <a:t>sum VAR1 VAR2 VAR3 </a:t>
            </a:r>
          </a:p>
        </p:txBody>
      </p:sp>
    </p:spTree>
    <p:extLst>
      <p:ext uri="{BB962C8B-B14F-4D97-AF65-F5344CB8AC3E}">
        <p14:creationId xmlns:p14="http://schemas.microsoft.com/office/powerpoint/2010/main" val="16628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exploration, inspection et description des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541049"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734508" y="590956"/>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2" y="1898739"/>
            <a:ext cx="10031507" cy="3693319"/>
          </a:xfrm>
          <a:prstGeom prst="rect">
            <a:avLst/>
          </a:prstGeom>
          <a:noFill/>
        </p:spPr>
        <p:txBody>
          <a:bodyPr wrap="square" rtlCol="0">
            <a:spAutoFit/>
          </a:bodyPr>
          <a:lstStyle/>
          <a:p>
            <a:pPr marL="285750" indent="-285750" fontAlgn="base">
              <a:buFont typeface="Wingdings" charset="2"/>
              <a:buChar char="ü"/>
            </a:pPr>
            <a:r>
              <a:rPr lang="en-US" b="1" i="1" dirty="0">
                <a:solidFill>
                  <a:srgbClr val="C00000"/>
                </a:solidFill>
              </a:rPr>
              <a:t> list </a:t>
            </a:r>
          </a:p>
          <a:p>
            <a:pPr marL="742950" lvl="1" indent="-285750">
              <a:buFont typeface="Courier New" charset="0"/>
              <a:buChar char="o"/>
            </a:pPr>
            <a:r>
              <a:rPr lang="en-US" dirty="0" err="1"/>
              <a:t>il</a:t>
            </a:r>
            <a:r>
              <a:rPr lang="en-US" dirty="0"/>
              <a:t> </a:t>
            </a:r>
            <a:r>
              <a:rPr lang="en-US" dirty="0" err="1"/>
              <a:t>suffit</a:t>
            </a:r>
            <a:r>
              <a:rPr lang="en-US" dirty="0"/>
              <a:t> </a:t>
            </a:r>
            <a:r>
              <a:rPr lang="en-US" dirty="0" err="1"/>
              <a:t>d'énumérer</a:t>
            </a:r>
            <a:r>
              <a:rPr lang="en-US" dirty="0"/>
              <a:t> </a:t>
            </a:r>
            <a:r>
              <a:rPr lang="en-US" dirty="0" err="1"/>
              <a:t>toutes</a:t>
            </a:r>
            <a:r>
              <a:rPr lang="en-US" dirty="0"/>
              <a:t> les observations de </a:t>
            </a:r>
            <a:r>
              <a:rPr lang="en-US" dirty="0" err="1"/>
              <a:t>toutes</a:t>
            </a:r>
            <a:r>
              <a:rPr lang="en-US" dirty="0"/>
              <a:t> les variables</a:t>
            </a:r>
          </a:p>
          <a:p>
            <a:pPr marL="742950" lvl="1" indent="-285750">
              <a:buFont typeface="Courier New" charset="0"/>
              <a:buChar char="o"/>
            </a:pPr>
            <a:r>
              <a:rPr lang="en-US" b="1" i="1" dirty="0">
                <a:solidFill>
                  <a:srgbClr val="C00000"/>
                </a:solidFill>
              </a:rPr>
              <a:t>list VAR1 </a:t>
            </a:r>
          </a:p>
          <a:p>
            <a:pPr marL="742950" lvl="1" indent="-285750">
              <a:buFont typeface="Courier New" charset="0"/>
              <a:buChar char="o"/>
            </a:pPr>
            <a:endParaRPr lang="en-US" b="1" i="1" dirty="0">
              <a:solidFill>
                <a:srgbClr val="C00000"/>
              </a:solidFill>
            </a:endParaRPr>
          </a:p>
          <a:p>
            <a:pPr marL="285750" lvl="0" indent="-285750" fontAlgn="base">
              <a:buFont typeface="Wingdings" charset="2"/>
              <a:buChar char="ü"/>
            </a:pPr>
            <a:r>
              <a:rPr lang="en-US" b="1" i="1" dirty="0">
                <a:solidFill>
                  <a:srgbClr val="C00000"/>
                </a:solidFill>
              </a:rPr>
              <a:t>browse </a:t>
            </a:r>
            <a:r>
              <a:rPr lang="en-US" altLang="zh-CN" b="1" i="1" dirty="0">
                <a:solidFill>
                  <a:srgbClr val="C00000"/>
                </a:solidFill>
              </a:rPr>
              <a:t>(</a:t>
            </a:r>
            <a:r>
              <a:rPr lang="en-US" altLang="zh-CN" b="1" i="1" dirty="0" err="1">
                <a:solidFill>
                  <a:srgbClr val="C00000"/>
                </a:solidFill>
              </a:rPr>
              <a:t>br</a:t>
            </a:r>
            <a:r>
              <a:rPr lang="en-US" altLang="zh-CN" b="1" i="1" dirty="0">
                <a:solidFill>
                  <a:srgbClr val="C00000"/>
                </a:solidFill>
              </a:rPr>
              <a:t>)</a:t>
            </a:r>
            <a:endParaRPr lang="en-US" b="1" i="1" dirty="0">
              <a:solidFill>
                <a:srgbClr val="C00000"/>
              </a:solidFill>
            </a:endParaRPr>
          </a:p>
          <a:p>
            <a:pPr marL="742950" lvl="1" indent="-285750" fontAlgn="base">
              <a:buFont typeface="Courier New" charset="0"/>
              <a:buChar char="o"/>
            </a:pPr>
            <a:r>
              <a:rPr lang="en-US" dirty="0" err="1"/>
              <a:t>ouvre</a:t>
            </a:r>
            <a:r>
              <a:rPr lang="en-US" dirty="0"/>
              <a:t> la </a:t>
            </a:r>
            <a:r>
              <a:rPr lang="en-US" dirty="0" err="1"/>
              <a:t>fenêtre</a:t>
            </a:r>
            <a:r>
              <a:rPr lang="en-US" dirty="0"/>
              <a:t> de </a:t>
            </a:r>
            <a:r>
              <a:rPr lang="en-US" dirty="0" err="1"/>
              <a:t>l'éditeur</a:t>
            </a:r>
            <a:r>
              <a:rPr lang="en-US" dirty="0"/>
              <a:t> de </a:t>
            </a:r>
            <a:r>
              <a:rPr lang="en-US" dirty="0" err="1"/>
              <a:t>données</a:t>
            </a:r>
            <a:r>
              <a:rPr lang="en-US" dirty="0"/>
              <a:t> </a:t>
            </a:r>
          </a:p>
          <a:p>
            <a:pPr marL="742950" lvl="1" indent="-285750" fontAlgn="base">
              <a:buFont typeface="Courier New" charset="0"/>
              <a:buChar char="o"/>
            </a:pPr>
            <a:r>
              <a:rPr lang="en-US" b="1" i="1" dirty="0">
                <a:solidFill>
                  <a:srgbClr val="C00000"/>
                </a:solidFill>
              </a:rPr>
              <a:t>Browse</a:t>
            </a:r>
            <a:r>
              <a:rPr lang="zh-CN" altLang="en-US" b="1" i="1" dirty="0">
                <a:solidFill>
                  <a:srgbClr val="C00000"/>
                </a:solidFill>
              </a:rPr>
              <a:t> </a:t>
            </a:r>
            <a:r>
              <a:rPr lang="en-US" altLang="zh-CN" b="1" i="1" dirty="0">
                <a:solidFill>
                  <a:srgbClr val="C00000"/>
                </a:solidFill>
              </a:rPr>
              <a:t>(</a:t>
            </a:r>
            <a:r>
              <a:rPr lang="en-US" altLang="zh-CN" b="1" i="1" dirty="0" err="1">
                <a:solidFill>
                  <a:srgbClr val="C00000"/>
                </a:solidFill>
              </a:rPr>
              <a:t>br</a:t>
            </a:r>
            <a:r>
              <a:rPr lang="en-US" altLang="zh-CN" b="1" i="1" dirty="0">
                <a:solidFill>
                  <a:srgbClr val="C00000"/>
                </a:solidFill>
              </a:rPr>
              <a:t>)</a:t>
            </a:r>
            <a:r>
              <a:rPr lang="en-US" b="1" i="1" dirty="0">
                <a:solidFill>
                  <a:srgbClr val="C00000"/>
                </a:solidFill>
              </a:rPr>
              <a:t> VAR1 </a:t>
            </a:r>
            <a:endParaRPr lang="en-US" dirty="0"/>
          </a:p>
          <a:p>
            <a:pPr marL="1200150" lvl="2" indent="-285750" fontAlgn="base">
              <a:buFont typeface="Wingdings" charset="2"/>
              <a:buChar char="q"/>
            </a:pPr>
            <a:r>
              <a:rPr lang="en-US" dirty="0" err="1"/>
              <a:t>n'affiche</a:t>
            </a:r>
            <a:r>
              <a:rPr lang="en-US" dirty="0"/>
              <a:t> la variable VAR1 que </a:t>
            </a:r>
            <a:r>
              <a:rPr lang="en-US" dirty="0" err="1"/>
              <a:t>dans</a:t>
            </a:r>
            <a:r>
              <a:rPr lang="en-US" dirty="0"/>
              <a:t> la </a:t>
            </a:r>
            <a:r>
              <a:rPr lang="en-US" dirty="0" err="1"/>
              <a:t>fenêtre</a:t>
            </a:r>
            <a:r>
              <a:rPr lang="en-US" dirty="0"/>
              <a:t> de </a:t>
            </a:r>
            <a:r>
              <a:rPr lang="en-US" dirty="0" err="1"/>
              <a:t>l'éditeur</a:t>
            </a:r>
            <a:r>
              <a:rPr lang="en-US" dirty="0"/>
              <a:t> de </a:t>
            </a:r>
            <a:r>
              <a:rPr lang="en-US" dirty="0" err="1"/>
              <a:t>données</a:t>
            </a:r>
            <a:endParaRPr lang="en-US" dirty="0"/>
          </a:p>
          <a:p>
            <a:pPr marL="1200150" lvl="2" indent="-285750" fontAlgn="base">
              <a:buFont typeface="Wingdings" charset="2"/>
              <a:buChar char="q"/>
            </a:pPr>
            <a:endParaRPr lang="en-US" dirty="0"/>
          </a:p>
          <a:p>
            <a:pPr marL="285750" indent="-285750" fontAlgn="base">
              <a:buFont typeface="Wingdings" charset="2"/>
              <a:buChar char="ü"/>
            </a:pPr>
            <a:r>
              <a:rPr lang="en-US" b="1" i="1" dirty="0">
                <a:solidFill>
                  <a:srgbClr val="C00000"/>
                </a:solidFill>
              </a:rPr>
              <a:t>count  </a:t>
            </a:r>
          </a:p>
          <a:p>
            <a:pPr marL="742950" lvl="1" indent="-285750" fontAlgn="base">
              <a:buFont typeface="Courier New" charset="0"/>
              <a:buChar char="o"/>
            </a:pPr>
            <a:r>
              <a:rPr lang="en-US" dirty="0" err="1"/>
              <a:t>affiche</a:t>
            </a:r>
            <a:r>
              <a:rPr lang="en-US" dirty="0"/>
              <a:t> le </a:t>
            </a:r>
            <a:r>
              <a:rPr lang="en-US" dirty="0" err="1"/>
              <a:t>nombre</a:t>
            </a:r>
            <a:r>
              <a:rPr lang="en-US" dirty="0"/>
              <a:t> </a:t>
            </a:r>
            <a:r>
              <a:rPr lang="en-US" dirty="0" err="1"/>
              <a:t>d'observations</a:t>
            </a:r>
            <a:r>
              <a:rPr lang="en-US" dirty="0"/>
              <a:t> </a:t>
            </a:r>
            <a:r>
              <a:rPr lang="en-US" dirty="0" err="1"/>
              <a:t>dans</a:t>
            </a:r>
            <a:r>
              <a:rPr lang="en-US" dirty="0"/>
              <a:t> </a:t>
            </a:r>
            <a:r>
              <a:rPr lang="en-US" dirty="0" err="1"/>
              <a:t>l'ensemble</a:t>
            </a:r>
            <a:r>
              <a:rPr lang="en-US" dirty="0"/>
              <a:t> de </a:t>
            </a:r>
            <a:r>
              <a:rPr lang="en-US" dirty="0" err="1"/>
              <a:t>données</a:t>
            </a:r>
            <a:endParaRPr lang="en-US" dirty="0"/>
          </a:p>
          <a:p>
            <a:pPr marL="742950" lvl="1" indent="-285750" fontAlgn="base">
              <a:buFont typeface="Courier New" charset="0"/>
              <a:buChar char="o"/>
            </a:pPr>
            <a:r>
              <a:rPr lang="en-US" b="1" i="1" dirty="0">
                <a:solidFill>
                  <a:srgbClr val="C00000"/>
                </a:solidFill>
              </a:rPr>
              <a:t>count if [VAR1 condition]</a:t>
            </a:r>
            <a:r>
              <a:rPr lang="zh-CN" altLang="en-US" dirty="0"/>
              <a:t> </a:t>
            </a:r>
            <a:endParaRPr lang="en-US" altLang="zh-CN" dirty="0"/>
          </a:p>
          <a:p>
            <a:pPr marL="1200150" lvl="2" indent="-285750" fontAlgn="base">
              <a:buFont typeface="Wingdings" charset="2"/>
              <a:buChar char="q"/>
            </a:pPr>
            <a:r>
              <a:rPr lang="en-US" altLang="zh-CN" dirty="0" err="1"/>
              <a:t>affiche</a:t>
            </a:r>
            <a:r>
              <a:rPr lang="en-US" altLang="zh-CN" dirty="0"/>
              <a:t> le </a:t>
            </a:r>
            <a:r>
              <a:rPr lang="en-US" altLang="zh-CN" dirty="0" err="1"/>
              <a:t>nombre</a:t>
            </a:r>
            <a:r>
              <a:rPr lang="en-US" altLang="zh-CN" dirty="0"/>
              <a:t> </a:t>
            </a:r>
            <a:r>
              <a:rPr lang="en-US" altLang="zh-CN" dirty="0" err="1"/>
              <a:t>d'observations</a:t>
            </a:r>
            <a:r>
              <a:rPr lang="en-US" altLang="zh-CN" dirty="0"/>
              <a:t> qui </a:t>
            </a:r>
            <a:r>
              <a:rPr lang="en-US" altLang="zh-CN" dirty="0" err="1"/>
              <a:t>satisfont</a:t>
            </a:r>
            <a:r>
              <a:rPr lang="en-US" altLang="zh-CN" dirty="0"/>
              <a:t> </a:t>
            </a:r>
            <a:r>
              <a:rPr lang="en-US" altLang="zh-CN" dirty="0" err="1"/>
              <a:t>à</a:t>
            </a:r>
            <a:r>
              <a:rPr lang="en-US" altLang="zh-CN" dirty="0"/>
              <a:t> la condition </a:t>
            </a:r>
            <a:r>
              <a:rPr lang="en-US" altLang="zh-CN" dirty="0" err="1"/>
              <a:t>spécifiée</a:t>
            </a:r>
            <a:endParaRPr lang="en-US" dirty="0"/>
          </a:p>
        </p:txBody>
      </p:sp>
    </p:spTree>
    <p:extLst>
      <p:ext uri="{BB962C8B-B14F-4D97-AF65-F5344CB8AC3E}">
        <p14:creationId xmlns:p14="http://schemas.microsoft.com/office/powerpoint/2010/main" val="133794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5. </a:t>
            </a:r>
            <a:r>
              <a:rPr lang="fr-FR" sz="3200" dirty="0">
                <a:solidFill>
                  <a:srgbClr val="00B0F0"/>
                </a:solidFill>
              </a:rPr>
              <a:t>Trier les observations sous stata</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518160" y="985521"/>
            <a:ext cx="11196320" cy="5181600"/>
          </a:xfrm>
        </p:spPr>
        <p:txBody>
          <a:bodyPr>
            <a:normAutofit lnSpcReduction="10000"/>
          </a:bodyPr>
          <a:lstStyle/>
          <a:p>
            <a:pPr marL="0" indent="0">
              <a:lnSpc>
                <a:spcPct val="100000"/>
              </a:lnSpc>
              <a:buNone/>
            </a:pPr>
            <a:r>
              <a:rPr lang="fr-FR" sz="2400" dirty="0"/>
              <a:t>La commande sort (abrégée en </a:t>
            </a:r>
            <a:r>
              <a:rPr lang="fr-FR" sz="2400" dirty="0" err="1"/>
              <a:t>so</a:t>
            </a:r>
            <a:r>
              <a:rPr lang="fr-FR" sz="2400" dirty="0"/>
              <a:t>) classe les données par ordre croissant ou par ordre alphabétique (A-Z) lorsque qu’il s’agit des variables alphanumériques</a:t>
            </a:r>
          </a:p>
          <a:p>
            <a:pPr marL="0" indent="0">
              <a:lnSpc>
                <a:spcPct val="100000"/>
              </a:lnSpc>
              <a:buNone/>
            </a:pPr>
            <a:endParaRPr lang="fr-FR" sz="2400" dirty="0">
              <a:solidFill>
                <a:schemeClr val="accent2"/>
              </a:solidFill>
            </a:endParaRPr>
          </a:p>
          <a:p>
            <a:pPr marL="0" indent="0">
              <a:lnSpc>
                <a:spcPct val="100000"/>
              </a:lnSpc>
              <a:buNone/>
            </a:pPr>
            <a:r>
              <a:rPr lang="fr-FR" sz="2400" dirty="0">
                <a:solidFill>
                  <a:schemeClr val="accent2"/>
                </a:solidFill>
              </a:rPr>
              <a:t>sort sexe </a:t>
            </a:r>
            <a:r>
              <a:rPr lang="fr-FR" sz="2400" dirty="0" err="1">
                <a:solidFill>
                  <a:schemeClr val="accent2"/>
                </a:solidFill>
              </a:rPr>
              <a:t>age</a:t>
            </a:r>
            <a:r>
              <a:rPr lang="fr-FR" sz="2400" dirty="0"/>
              <a:t>. va classer les observations par sexe puis au sein de chaque sexe par âge. </a:t>
            </a:r>
          </a:p>
          <a:p>
            <a:pPr marL="0" indent="0">
              <a:lnSpc>
                <a:spcPct val="100000"/>
              </a:lnSpc>
              <a:buNone/>
            </a:pPr>
            <a:r>
              <a:rPr lang="fr-FR" sz="2400" dirty="0"/>
              <a:t>La commande </a:t>
            </a:r>
            <a:r>
              <a:rPr lang="fr-FR" sz="2400" dirty="0" err="1">
                <a:solidFill>
                  <a:schemeClr val="accent2"/>
                </a:solidFill>
              </a:rPr>
              <a:t>gsort</a:t>
            </a:r>
            <a:r>
              <a:rPr lang="fr-FR" sz="2400" dirty="0"/>
              <a:t> effectue des classements dans des ordres croissant ou décroissant. Un + ou un - vient donner le sens du classement au sein de chaque variable : </a:t>
            </a:r>
          </a:p>
          <a:p>
            <a:pPr marL="0" indent="0">
              <a:lnSpc>
                <a:spcPct val="100000"/>
              </a:lnSpc>
              <a:buNone/>
            </a:pPr>
            <a:r>
              <a:rPr lang="fr-FR" sz="2400" dirty="0" err="1">
                <a:solidFill>
                  <a:schemeClr val="accent2"/>
                </a:solidFill>
              </a:rPr>
              <a:t>gsort</a:t>
            </a:r>
            <a:r>
              <a:rPr lang="fr-FR" sz="2400" dirty="0">
                <a:solidFill>
                  <a:schemeClr val="accent2"/>
                </a:solidFill>
              </a:rPr>
              <a:t> sexe -</a:t>
            </a:r>
            <a:r>
              <a:rPr lang="fr-FR" sz="2400" dirty="0" err="1">
                <a:solidFill>
                  <a:schemeClr val="accent2"/>
                </a:solidFill>
              </a:rPr>
              <a:t>age</a:t>
            </a:r>
            <a:r>
              <a:rPr lang="fr-FR" sz="2400" dirty="0"/>
              <a:t>. Le processus </a:t>
            </a:r>
            <a:r>
              <a:rPr lang="fr-FR" sz="2400" dirty="0">
                <a:solidFill>
                  <a:schemeClr val="accent2"/>
                </a:solidFill>
              </a:rPr>
              <a:t>by</a:t>
            </a:r>
            <a:r>
              <a:rPr lang="fr-FR" sz="2400" dirty="0"/>
              <a:t> qui doit suivre obligatoirement un classement avec sort permet d'utiliser la plupart des commandes pour chaque valeur de la variable indiquée par </a:t>
            </a:r>
            <a:r>
              <a:rPr lang="fr-FR" sz="2400" dirty="0">
                <a:solidFill>
                  <a:schemeClr val="accent2"/>
                </a:solidFill>
              </a:rPr>
              <a:t>by</a:t>
            </a:r>
            <a:r>
              <a:rPr lang="fr-FR" sz="2400" dirty="0"/>
              <a:t>. </a:t>
            </a:r>
          </a:p>
          <a:p>
            <a:pPr marL="0" indent="0">
              <a:lnSpc>
                <a:spcPct val="100000"/>
              </a:lnSpc>
              <a:buNone/>
            </a:pPr>
            <a:r>
              <a:rPr lang="fr-FR" sz="2400" dirty="0"/>
              <a:t>Exemples : </a:t>
            </a:r>
            <a:r>
              <a:rPr lang="fr-FR" sz="2400" dirty="0">
                <a:solidFill>
                  <a:schemeClr val="accent2"/>
                </a:solidFill>
              </a:rPr>
              <a:t>sort sexe by sexe </a:t>
            </a:r>
            <a:r>
              <a:rPr lang="fr-FR" sz="2400" dirty="0"/>
              <a:t>:</a:t>
            </a:r>
            <a:r>
              <a:rPr lang="fr-FR" sz="2400" dirty="0">
                <a:solidFill>
                  <a:schemeClr val="accent2"/>
                </a:solidFill>
              </a:rPr>
              <a:t> ta </a:t>
            </a:r>
            <a:r>
              <a:rPr lang="fr-FR" sz="2400" dirty="0" err="1">
                <a:solidFill>
                  <a:schemeClr val="accent2"/>
                </a:solidFill>
              </a:rPr>
              <a:t>age</a:t>
            </a:r>
            <a:r>
              <a:rPr lang="fr-FR" sz="2400" dirty="0">
                <a:solidFill>
                  <a:schemeClr val="accent2"/>
                </a:solidFill>
              </a:rPr>
              <a:t> </a:t>
            </a:r>
            <a:r>
              <a:rPr lang="fr-FR" sz="2400" dirty="0"/>
              <a:t>(On obtient ainsi la distribution par âge d'abord pour les femmes, puis pour les hommes). </a:t>
            </a:r>
          </a:p>
          <a:p>
            <a:pPr marL="0" indent="0">
              <a:lnSpc>
                <a:spcPct val="100000"/>
              </a:lnSpc>
              <a:buNone/>
            </a:pPr>
            <a:r>
              <a:rPr lang="fr-FR" sz="2400" dirty="0" err="1">
                <a:solidFill>
                  <a:schemeClr val="accent2"/>
                </a:solidFill>
              </a:rPr>
              <a:t>order</a:t>
            </a:r>
            <a:r>
              <a:rPr lang="fr-FR" sz="2400" dirty="0"/>
              <a:t> et </a:t>
            </a:r>
            <a:r>
              <a:rPr lang="fr-FR" sz="2400" dirty="0" err="1">
                <a:solidFill>
                  <a:schemeClr val="accent2"/>
                </a:solidFill>
              </a:rPr>
              <a:t>aorder</a:t>
            </a:r>
            <a:r>
              <a:rPr lang="fr-FR" sz="2400" dirty="0"/>
              <a:t> servent également à ordonner les variables de la base. </a:t>
            </a:r>
            <a:r>
              <a:rPr lang="fr-FR" sz="2400" dirty="0" err="1">
                <a:solidFill>
                  <a:schemeClr val="accent2"/>
                </a:solidFill>
              </a:rPr>
              <a:t>aorder</a:t>
            </a:r>
            <a:r>
              <a:rPr lang="fr-FR" sz="2400" dirty="0"/>
              <a:t> sert à ordonner les variables de la base par ordre alphabétique.</a:t>
            </a:r>
          </a:p>
        </p:txBody>
      </p:sp>
    </p:spTree>
    <p:extLst>
      <p:ext uri="{BB962C8B-B14F-4D97-AF65-F5344CB8AC3E}">
        <p14:creationId xmlns:p14="http://schemas.microsoft.com/office/powerpoint/2010/main" val="277116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.exploration, inspection et description des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26894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778490" y="577325"/>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0" y="1660583"/>
            <a:ext cx="8728363" cy="4708981"/>
          </a:xfrm>
          <a:prstGeom prst="rect">
            <a:avLst/>
          </a:prstGeom>
          <a:noFill/>
        </p:spPr>
        <p:txBody>
          <a:bodyPr wrap="square" rtlCol="0">
            <a:spAutoFit/>
          </a:bodyPr>
          <a:lstStyle/>
          <a:p>
            <a:pPr marL="285750" lvl="0" indent="-285750" fontAlgn="base">
              <a:buFont typeface="Wingdings" charset="2"/>
              <a:buChar char="ü"/>
            </a:pPr>
            <a:r>
              <a:rPr lang="en-US" sz="2000" b="1" i="1" dirty="0">
                <a:solidFill>
                  <a:srgbClr val="C00000"/>
                </a:solidFill>
              </a:rPr>
              <a:t>tabulate</a:t>
            </a:r>
            <a:r>
              <a:rPr lang="fr-FR" sz="2000" b="1" i="1" dirty="0">
                <a:solidFill>
                  <a:srgbClr val="C00000"/>
                </a:solidFill>
              </a:rPr>
              <a:t> </a:t>
            </a:r>
            <a:r>
              <a:rPr lang="en-US" altLang="zh-CN" sz="2000" b="1" i="1" dirty="0"/>
              <a:t>---</a:t>
            </a:r>
            <a:r>
              <a:rPr lang="en-US" sz="2000" b="1" dirty="0"/>
              <a:t>Donne le </a:t>
            </a:r>
            <a:r>
              <a:rPr lang="en-US" sz="2000" b="1" dirty="0" err="1"/>
              <a:t>nombre</a:t>
            </a:r>
            <a:r>
              <a:rPr lang="en-US" sz="2000" b="1" dirty="0"/>
              <a:t> de </a:t>
            </a:r>
            <a:r>
              <a:rPr lang="en-US" sz="2000" b="1" dirty="0" err="1"/>
              <a:t>fois</a:t>
            </a:r>
            <a:r>
              <a:rPr lang="en-US" sz="2000" b="1" dirty="0"/>
              <a:t> que </a:t>
            </a:r>
            <a:r>
              <a:rPr lang="en-US" sz="2000" b="1" dirty="0" err="1"/>
              <a:t>chaque</a:t>
            </a:r>
            <a:r>
              <a:rPr lang="en-US" sz="2000" b="1" dirty="0"/>
              <a:t> </a:t>
            </a:r>
            <a:r>
              <a:rPr lang="en-US" sz="2000" b="1" dirty="0" err="1"/>
              <a:t>valeur</a:t>
            </a:r>
            <a:r>
              <a:rPr lang="en-US" sz="2000" b="1" dirty="0"/>
              <a:t> </a:t>
            </a:r>
            <a:r>
              <a:rPr lang="en-US" sz="2000" b="1" dirty="0" err="1"/>
              <a:t>apparaît</a:t>
            </a:r>
            <a:r>
              <a:rPr lang="en-US" sz="2000" b="1" dirty="0"/>
              <a:t> </a:t>
            </a:r>
            <a:r>
              <a:rPr lang="en-US" sz="2000" b="1" dirty="0" err="1"/>
              <a:t>dans</a:t>
            </a:r>
            <a:r>
              <a:rPr lang="en-US" sz="2000" b="1" dirty="0"/>
              <a:t> les </a:t>
            </a:r>
            <a:r>
              <a:rPr lang="en-US" sz="2000" b="1" dirty="0" err="1"/>
              <a:t>données</a:t>
            </a:r>
            <a:r>
              <a:rPr lang="en-US" sz="2000" b="1" dirty="0"/>
              <a:t> pour la </a:t>
            </a:r>
            <a:r>
              <a:rPr lang="en-US" sz="2000" b="1" dirty="0" err="1"/>
              <a:t>ou</a:t>
            </a:r>
            <a:r>
              <a:rPr lang="en-US" sz="2000" b="1" dirty="0"/>
              <a:t> les variables.</a:t>
            </a:r>
          </a:p>
          <a:p>
            <a:pPr marL="800100" lvl="1" indent="-342900" fontAlgn="base">
              <a:buFont typeface="Courier New" charset="0"/>
              <a:buChar char="o"/>
            </a:pPr>
            <a:r>
              <a:rPr lang="en-US" sz="2000" dirty="0"/>
              <a:t>1 variable </a:t>
            </a:r>
            <a:r>
              <a:rPr lang="en-US" sz="2000" dirty="0" err="1"/>
              <a:t>spécifiée</a:t>
            </a:r>
            <a:r>
              <a:rPr lang="en-US" sz="2000" dirty="0"/>
              <a:t>: </a:t>
            </a:r>
            <a:r>
              <a:rPr lang="en-US" sz="2000" b="1" i="1" dirty="0">
                <a:solidFill>
                  <a:srgbClr val="C00000"/>
                </a:solidFill>
              </a:rPr>
              <a:t>tab VAR1</a:t>
            </a:r>
          </a:p>
          <a:p>
            <a:pPr marL="1200150" lvl="2" indent="-285750" fontAlgn="base">
              <a:buFont typeface="Wingdings" charset="2"/>
              <a:buChar char="q"/>
            </a:pPr>
            <a:r>
              <a:rPr lang="en-US" sz="2000" dirty="0"/>
              <a:t>Donne </a:t>
            </a:r>
            <a:r>
              <a:rPr lang="en-US" sz="2000" dirty="0" err="1"/>
              <a:t>également</a:t>
            </a:r>
            <a:r>
              <a:rPr lang="en-US" sz="2000" dirty="0"/>
              <a:t> le % </a:t>
            </a:r>
            <a:r>
              <a:rPr lang="en-US" sz="2000" dirty="0" err="1"/>
              <a:t>d'observations</a:t>
            </a:r>
            <a:r>
              <a:rPr lang="en-US" sz="2000" dirty="0"/>
              <a:t> qui </a:t>
            </a:r>
            <a:r>
              <a:rPr lang="en-US" sz="2000" dirty="0" err="1"/>
              <a:t>prennent</a:t>
            </a:r>
            <a:r>
              <a:rPr lang="en-US" sz="2000" dirty="0"/>
              <a:t> </a:t>
            </a:r>
            <a:r>
              <a:rPr lang="en-US" sz="2000" dirty="0" err="1"/>
              <a:t>cette</a:t>
            </a:r>
            <a:r>
              <a:rPr lang="en-US" sz="2000" dirty="0"/>
              <a:t> </a:t>
            </a:r>
            <a:r>
              <a:rPr lang="en-US" sz="2000" dirty="0" err="1"/>
              <a:t>valeur</a:t>
            </a:r>
            <a:r>
              <a:rPr lang="en-US" sz="2000" dirty="0"/>
              <a:t>  </a:t>
            </a:r>
          </a:p>
          <a:p>
            <a:pPr marL="1200150" lvl="2" indent="-285750" fontAlgn="base">
              <a:buFont typeface="Wingdings" charset="2"/>
              <a:buChar char="q"/>
            </a:pPr>
            <a:r>
              <a:rPr lang="en-US" sz="2000" dirty="0"/>
              <a:t>p. ex: </a:t>
            </a:r>
            <a:r>
              <a:rPr lang="en-US" sz="2000" b="1" i="1" dirty="0">
                <a:solidFill>
                  <a:srgbClr val="C00000"/>
                </a:solidFill>
              </a:rPr>
              <a:t>tab IUD </a:t>
            </a:r>
            <a:r>
              <a:rPr lang="en-US" sz="2000" dirty="0"/>
              <a:t>- % </a:t>
            </a:r>
            <a:r>
              <a:rPr lang="en-US" sz="2000" dirty="0" err="1"/>
              <a:t>d'observations</a:t>
            </a:r>
            <a:r>
              <a:rPr lang="en-US" sz="2000" dirty="0"/>
              <a:t> </a:t>
            </a:r>
            <a:r>
              <a:rPr lang="en-US" sz="2000" dirty="0" err="1"/>
              <a:t>courantes</a:t>
            </a:r>
            <a:r>
              <a:rPr lang="en-US" sz="2000" dirty="0"/>
              <a:t> avec </a:t>
            </a:r>
            <a:r>
              <a:rPr lang="en-US" sz="2000" dirty="0" err="1"/>
              <a:t>ou</a:t>
            </a:r>
            <a:r>
              <a:rPr lang="en-US" sz="2000" dirty="0"/>
              <a:t> sans DIU</a:t>
            </a:r>
          </a:p>
          <a:p>
            <a:pPr marL="1200150" lvl="2" indent="-285750" fontAlgn="base">
              <a:buFont typeface="Wingdings" charset="2"/>
              <a:buChar char="q"/>
            </a:pPr>
            <a:endParaRPr lang="en-US" sz="2000" dirty="0"/>
          </a:p>
          <a:p>
            <a:pPr marL="742950" lvl="1" indent="-285750" fontAlgn="base">
              <a:buFont typeface="Courier New" charset="0"/>
              <a:buChar char="o"/>
            </a:pPr>
            <a:r>
              <a:rPr lang="en-US" sz="2000" b="1" i="1" dirty="0">
                <a:solidFill>
                  <a:srgbClr val="C00000"/>
                </a:solidFill>
              </a:rPr>
              <a:t>table</a:t>
            </a:r>
            <a:r>
              <a:rPr lang="en-US" sz="2000" dirty="0"/>
              <a:t> - </a:t>
            </a:r>
            <a:r>
              <a:rPr lang="en-US" sz="2000" dirty="0" err="1"/>
              <a:t>produit</a:t>
            </a:r>
            <a:r>
              <a:rPr lang="en-US" sz="2000" dirty="0"/>
              <a:t> des </a:t>
            </a:r>
            <a:r>
              <a:rPr lang="en-US" sz="2000" dirty="0" err="1"/>
              <a:t>fréquences</a:t>
            </a:r>
            <a:r>
              <a:rPr lang="en-US" sz="2000" dirty="0"/>
              <a:t> et des </a:t>
            </a:r>
            <a:r>
              <a:rPr lang="en-US" sz="2000" dirty="0" err="1"/>
              <a:t>statistiques</a:t>
            </a:r>
            <a:r>
              <a:rPr lang="en-US" sz="2000" dirty="0"/>
              <a:t> </a:t>
            </a:r>
            <a:r>
              <a:rPr lang="en-US" sz="2000" dirty="0" err="1"/>
              <a:t>descriptives</a:t>
            </a:r>
            <a:r>
              <a:rPr lang="en-US" sz="2000" dirty="0"/>
              <a:t> par </a:t>
            </a:r>
            <a:r>
              <a:rPr lang="en-US" sz="2000" dirty="0" err="1"/>
              <a:t>catégorie</a:t>
            </a:r>
            <a:endParaRPr lang="en-US" sz="2000" dirty="0"/>
          </a:p>
          <a:p>
            <a:pPr marL="1200150" lvl="2" indent="-285750" fontAlgn="base">
              <a:buFont typeface="Wingdings" charset="2"/>
              <a:buChar char="q"/>
            </a:pPr>
            <a:r>
              <a:rPr lang="en-US" sz="2000" b="1" i="1" dirty="0">
                <a:solidFill>
                  <a:srgbClr val="C00000"/>
                </a:solidFill>
              </a:rPr>
              <a:t>table IUD, contents(</a:t>
            </a:r>
            <a:r>
              <a:rPr lang="en-US" sz="2000" b="1" i="1" dirty="0" err="1">
                <a:solidFill>
                  <a:srgbClr val="C00000"/>
                </a:solidFill>
              </a:rPr>
              <a:t>freq</a:t>
            </a:r>
            <a:r>
              <a:rPr lang="en-US" sz="2000" b="1" i="1" dirty="0">
                <a:solidFill>
                  <a:srgbClr val="C00000"/>
                </a:solidFill>
              </a:rPr>
              <a:t> mean </a:t>
            </a:r>
            <a:r>
              <a:rPr lang="en-US" sz="2000" b="1" i="1" dirty="0" err="1">
                <a:solidFill>
                  <a:srgbClr val="C00000"/>
                </a:solidFill>
              </a:rPr>
              <a:t>FQ_age</a:t>
            </a:r>
            <a:r>
              <a:rPr lang="en-US" sz="2000" b="1" i="1" dirty="0">
                <a:solidFill>
                  <a:srgbClr val="C00000"/>
                </a:solidFill>
              </a:rPr>
              <a:t>) </a:t>
            </a:r>
          </a:p>
          <a:p>
            <a:pPr marL="1200150" lvl="2" indent="-285750" fontAlgn="base">
              <a:buFont typeface="Wingdings" charset="2"/>
              <a:buChar char="q"/>
            </a:pPr>
            <a:endParaRPr lang="en-US" sz="2000" dirty="0"/>
          </a:p>
          <a:p>
            <a:pPr marL="742950" lvl="1" indent="-285750" fontAlgn="base">
              <a:buFont typeface="Courier New" charset="0"/>
              <a:buChar char="o"/>
            </a:pPr>
            <a:r>
              <a:rPr lang="en-US" sz="2000" dirty="0"/>
              <a:t>2 variables </a:t>
            </a:r>
            <a:r>
              <a:rPr lang="en-US" sz="2000" dirty="0" err="1"/>
              <a:t>spécifiée</a:t>
            </a:r>
            <a:r>
              <a:rPr lang="en-US" sz="2000" dirty="0"/>
              <a:t> (tableaux </a:t>
            </a:r>
            <a:r>
              <a:rPr lang="en-US" sz="2000" dirty="0" err="1"/>
              <a:t>croisés</a:t>
            </a:r>
            <a:r>
              <a:rPr lang="en-US" sz="2000" dirty="0"/>
              <a:t>): </a:t>
            </a:r>
            <a:r>
              <a:rPr lang="en-US" sz="2000" b="1" i="1" dirty="0">
                <a:solidFill>
                  <a:srgbClr val="C00000"/>
                </a:solidFill>
              </a:rPr>
              <a:t>tab VAR1 VAR2 </a:t>
            </a:r>
          </a:p>
          <a:p>
            <a:pPr marL="1200150" lvl="2" indent="-285750" fontAlgn="base">
              <a:buFont typeface="Wingdings" charset="2"/>
              <a:buChar char="q"/>
            </a:pPr>
            <a:r>
              <a:rPr lang="en-US" sz="2000" dirty="0"/>
              <a:t>p. ex: </a:t>
            </a:r>
            <a:r>
              <a:rPr lang="en-US" sz="2000" b="1" i="1" dirty="0">
                <a:solidFill>
                  <a:srgbClr val="C00000"/>
                </a:solidFill>
              </a:rPr>
              <a:t>tab IUD </a:t>
            </a:r>
            <a:r>
              <a:rPr lang="en-US" sz="2000" b="1" i="1" dirty="0" err="1">
                <a:solidFill>
                  <a:srgbClr val="C00000"/>
                </a:solidFill>
              </a:rPr>
              <a:t>ur</a:t>
            </a:r>
            <a:endParaRPr lang="en-US" sz="2000" b="1" i="1" dirty="0">
              <a:solidFill>
                <a:srgbClr val="C00000"/>
              </a:solidFill>
            </a:endParaRPr>
          </a:p>
          <a:p>
            <a:pPr marL="1657350" lvl="3" indent="-285750" fontAlgn="base">
              <a:buFont typeface="Wingdings" charset="2"/>
              <a:buChar char="v"/>
            </a:pPr>
            <a:r>
              <a:rPr lang="en-US" sz="2000" dirty="0" err="1"/>
              <a:t>Ligne</a:t>
            </a:r>
            <a:r>
              <a:rPr lang="en-US" sz="2000" dirty="0"/>
              <a:t> – var1</a:t>
            </a:r>
          </a:p>
          <a:p>
            <a:pPr marL="1657350" lvl="3" indent="-285750" fontAlgn="base">
              <a:buFont typeface="Wingdings" charset="2"/>
              <a:buChar char="v"/>
            </a:pPr>
            <a:r>
              <a:rPr lang="en-US" sz="2000" dirty="0" err="1"/>
              <a:t>Colonne</a:t>
            </a:r>
            <a:r>
              <a:rPr lang="en-US" sz="2000" dirty="0"/>
              <a:t> – var2</a:t>
            </a:r>
          </a:p>
          <a:p>
            <a:endParaRPr lang="en-US" sz="2000" dirty="0"/>
          </a:p>
        </p:txBody>
      </p:sp>
      <p:pic>
        <p:nvPicPr>
          <p:cNvPr id="9" name="image4.png"/>
          <p:cNvPicPr/>
          <p:nvPr/>
        </p:nvPicPr>
        <p:blipFill>
          <a:blip r:embed="rId3"/>
          <a:srcRect/>
          <a:stretch>
            <a:fillRect/>
          </a:stretch>
        </p:blipFill>
        <p:spPr>
          <a:xfrm>
            <a:off x="8481273" y="1742256"/>
            <a:ext cx="3690561" cy="1543708"/>
          </a:xfrm>
          <a:prstGeom prst="rect">
            <a:avLst/>
          </a:prstGeom>
          <a:ln/>
          <a:effectLst>
            <a:glow rad="63500">
              <a:schemeClr val="accent1">
                <a:satMod val="175000"/>
                <a:alpha val="40000"/>
              </a:schemeClr>
            </a:glow>
          </a:effectLst>
        </p:spPr>
      </p:pic>
      <p:pic>
        <p:nvPicPr>
          <p:cNvPr id="10" name="image1.png"/>
          <p:cNvPicPr/>
          <p:nvPr/>
        </p:nvPicPr>
        <p:blipFill>
          <a:blip r:embed="rId4"/>
          <a:srcRect/>
          <a:stretch>
            <a:fillRect/>
          </a:stretch>
        </p:blipFill>
        <p:spPr>
          <a:xfrm>
            <a:off x="8501439" y="3305263"/>
            <a:ext cx="3690561" cy="1602913"/>
          </a:xfrm>
          <a:prstGeom prst="rect">
            <a:avLst/>
          </a:prstGeom>
          <a:ln/>
          <a:effectLst>
            <a:glow rad="63500">
              <a:schemeClr val="accent1">
                <a:satMod val="175000"/>
                <a:alpha val="40000"/>
              </a:schemeClr>
            </a:glow>
          </a:effectLst>
        </p:spPr>
      </p:pic>
      <p:pic>
        <p:nvPicPr>
          <p:cNvPr id="5" name="Picture 4"/>
          <p:cNvPicPr>
            <a:picLocks noChangeAspect="1"/>
          </p:cNvPicPr>
          <p:nvPr/>
        </p:nvPicPr>
        <p:blipFill>
          <a:blip r:embed="rId5"/>
          <a:stretch>
            <a:fillRect/>
          </a:stretch>
        </p:blipFill>
        <p:spPr>
          <a:xfrm>
            <a:off x="8169547" y="4908176"/>
            <a:ext cx="4022453" cy="187642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1432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exploration, inspection et description des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72614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766612" y="586787"/>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0" y="1670139"/>
            <a:ext cx="11655552" cy="3693319"/>
          </a:xfrm>
          <a:prstGeom prst="rect">
            <a:avLst/>
          </a:prstGeom>
          <a:noFill/>
        </p:spPr>
        <p:txBody>
          <a:bodyPr wrap="square" rtlCol="0">
            <a:spAutoFit/>
          </a:bodyPr>
          <a:lstStyle/>
          <a:p>
            <a:pPr marL="285750" lvl="0" indent="-285750" fontAlgn="base">
              <a:buFont typeface="Wingdings" charset="2"/>
              <a:buChar char="ü"/>
            </a:pPr>
            <a:r>
              <a:rPr lang="en-US" b="1" i="1" dirty="0">
                <a:solidFill>
                  <a:srgbClr val="C00000"/>
                </a:solidFill>
              </a:rPr>
              <a:t>tabulate</a:t>
            </a:r>
            <a:r>
              <a:rPr lang="fr-FR" b="1" i="1" dirty="0">
                <a:solidFill>
                  <a:srgbClr val="C00000"/>
                </a:solidFill>
              </a:rPr>
              <a:t> </a:t>
            </a:r>
            <a:endParaRPr lang="en-US" b="1" i="1" dirty="0">
              <a:solidFill>
                <a:srgbClr val="C00000"/>
              </a:solidFill>
            </a:endParaRPr>
          </a:p>
          <a:p>
            <a:pPr marL="742950" lvl="1" indent="-285750" fontAlgn="base">
              <a:buFont typeface="Courier New" charset="0"/>
              <a:buChar char="o"/>
            </a:pPr>
            <a:r>
              <a:rPr lang="en-US" dirty="0" err="1"/>
              <a:t>Ajout</a:t>
            </a:r>
            <a:r>
              <a:rPr lang="en-US" dirty="0"/>
              <a:t> </a:t>
            </a:r>
            <a:r>
              <a:rPr lang="en-US" dirty="0" err="1"/>
              <a:t>d'options</a:t>
            </a:r>
            <a:r>
              <a:rPr lang="en-US" dirty="0"/>
              <a:t> </a:t>
            </a:r>
            <a:r>
              <a:rPr lang="en-US" dirty="0" err="1"/>
              <a:t>à</a:t>
            </a:r>
            <a:r>
              <a:rPr lang="en-US" dirty="0"/>
              <a:t> la </a:t>
            </a:r>
            <a:r>
              <a:rPr lang="en-US" dirty="0" err="1"/>
              <a:t>commande</a:t>
            </a:r>
            <a:r>
              <a:rPr lang="en-US" dirty="0"/>
              <a:t>: </a:t>
            </a:r>
          </a:p>
          <a:p>
            <a:pPr marL="1200150" lvl="2" indent="-285750" fontAlgn="base">
              <a:buFont typeface="Wingdings" charset="2"/>
              <a:buChar char="q"/>
            </a:pPr>
            <a:r>
              <a:rPr lang="en-US" dirty="0"/>
              <a:t>De </a:t>
            </a:r>
            <a:r>
              <a:rPr lang="en-US" dirty="0" err="1"/>
              <a:t>nombreuses</a:t>
            </a:r>
            <a:r>
              <a:rPr lang="en-US" dirty="0"/>
              <a:t> </a:t>
            </a:r>
            <a:r>
              <a:rPr lang="en-US" dirty="0" err="1"/>
              <a:t>commandes</a:t>
            </a:r>
            <a:r>
              <a:rPr lang="en-US" dirty="0"/>
              <a:t> Stata </a:t>
            </a:r>
            <a:r>
              <a:rPr lang="en-US" dirty="0" err="1"/>
              <a:t>prennent</a:t>
            </a:r>
            <a:r>
              <a:rPr lang="en-US" dirty="0"/>
              <a:t> </a:t>
            </a:r>
            <a:r>
              <a:rPr lang="en-US" dirty="0" err="1"/>
              <a:t>en</a:t>
            </a:r>
            <a:r>
              <a:rPr lang="en-US" dirty="0"/>
              <a:t> charge des options </a:t>
            </a:r>
            <a:r>
              <a:rPr lang="en-US" dirty="0" err="1"/>
              <a:t>spécifiques</a:t>
            </a:r>
            <a:r>
              <a:rPr lang="en-US" dirty="0"/>
              <a:t> </a:t>
            </a:r>
            <a:r>
              <a:rPr lang="en-US" dirty="0" err="1"/>
              <a:t>à</a:t>
            </a:r>
            <a:r>
              <a:rPr lang="en-US" dirty="0"/>
              <a:t> un début</a:t>
            </a:r>
          </a:p>
          <a:p>
            <a:pPr marL="1200150" lvl="2" indent="-285750" fontAlgn="base">
              <a:buFont typeface="Wingdings" charset="2"/>
              <a:buChar char="q"/>
            </a:pPr>
            <a:r>
              <a:rPr lang="en-US" dirty="0" err="1"/>
              <a:t>Recherche</a:t>
            </a:r>
            <a:r>
              <a:rPr lang="en-US" dirty="0"/>
              <a:t> </a:t>
            </a:r>
            <a:r>
              <a:rPr lang="en-US" dirty="0" err="1"/>
              <a:t>dans</a:t>
            </a:r>
            <a:r>
              <a:rPr lang="en-US" dirty="0"/>
              <a:t> la </a:t>
            </a:r>
            <a:r>
              <a:rPr lang="en-US" dirty="0" err="1"/>
              <a:t>visionneuse</a:t>
            </a:r>
            <a:r>
              <a:rPr lang="en-US" dirty="0"/>
              <a:t> - </a:t>
            </a:r>
            <a:r>
              <a:rPr lang="en-US" dirty="0" err="1"/>
              <a:t>détails</a:t>
            </a:r>
            <a:r>
              <a:rPr lang="en-US" dirty="0"/>
              <a:t> des options pour </a:t>
            </a:r>
            <a:r>
              <a:rPr lang="en-US" dirty="0" err="1"/>
              <a:t>chaque</a:t>
            </a:r>
            <a:r>
              <a:rPr lang="en-US" dirty="0"/>
              <a:t> </a:t>
            </a:r>
            <a:r>
              <a:rPr lang="en-US" dirty="0" err="1"/>
              <a:t>commande</a:t>
            </a:r>
            <a:r>
              <a:rPr lang="en-US" dirty="0"/>
              <a:t> </a:t>
            </a:r>
            <a:r>
              <a:rPr lang="en-US" dirty="0" err="1"/>
              <a:t>dans</a:t>
            </a:r>
            <a:r>
              <a:rPr lang="en-US" dirty="0"/>
              <a:t> le </a:t>
            </a:r>
            <a:r>
              <a:rPr lang="en-US" dirty="0" err="1"/>
              <a:t>manuel</a:t>
            </a:r>
            <a:endParaRPr lang="en-US" dirty="0"/>
          </a:p>
          <a:p>
            <a:pPr marL="1200150" lvl="2" indent="-285750" fontAlgn="base">
              <a:buFont typeface="Wingdings" charset="2"/>
              <a:buChar char="q"/>
            </a:pPr>
            <a:r>
              <a:rPr lang="en-US" dirty="0" err="1"/>
              <a:t>Indiqué</a:t>
            </a:r>
            <a:r>
              <a:rPr lang="en-US" dirty="0"/>
              <a:t> par </a:t>
            </a:r>
            <a:r>
              <a:rPr lang="en-US" dirty="0" err="1"/>
              <a:t>l'ajout</a:t>
            </a:r>
            <a:r>
              <a:rPr lang="en-US" dirty="0"/>
              <a:t> de la virgule (, ) après </a:t>
            </a:r>
            <a:r>
              <a:rPr lang="en-US" dirty="0" err="1"/>
              <a:t>une</a:t>
            </a:r>
            <a:r>
              <a:rPr lang="en-US" dirty="0"/>
              <a:t> </a:t>
            </a:r>
            <a:r>
              <a:rPr lang="en-US" dirty="0" err="1"/>
              <a:t>commande</a:t>
            </a:r>
            <a:r>
              <a:rPr lang="en-US" dirty="0"/>
              <a:t> et </a:t>
            </a:r>
            <a:r>
              <a:rPr lang="en-US" dirty="0" err="1"/>
              <a:t>suivi</a:t>
            </a:r>
            <a:r>
              <a:rPr lang="en-US" dirty="0"/>
              <a:t> des options</a:t>
            </a:r>
          </a:p>
          <a:p>
            <a:pPr marL="1200150" lvl="2" indent="-285750" fontAlgn="base">
              <a:buFont typeface="Wingdings" charset="2"/>
              <a:buChar char="q"/>
            </a:pPr>
            <a:r>
              <a:rPr lang="en-US" b="1" i="1" dirty="0">
                <a:solidFill>
                  <a:srgbClr val="C00000"/>
                </a:solidFill>
              </a:rPr>
              <a:t>tab IUD </a:t>
            </a:r>
            <a:r>
              <a:rPr lang="en-US" b="1" i="1" dirty="0" err="1">
                <a:solidFill>
                  <a:srgbClr val="C00000"/>
                </a:solidFill>
              </a:rPr>
              <a:t>ur</a:t>
            </a:r>
            <a:r>
              <a:rPr lang="en-US" b="1" i="1" dirty="0">
                <a:solidFill>
                  <a:srgbClr val="C00000"/>
                </a:solidFill>
              </a:rPr>
              <a:t>, cell </a:t>
            </a:r>
            <a:r>
              <a:rPr lang="en-US" dirty="0"/>
              <a:t>- % </a:t>
            </a:r>
            <a:r>
              <a:rPr lang="en-US" dirty="0" err="1"/>
              <a:t>d‘obs</a:t>
            </a:r>
            <a:r>
              <a:rPr lang="en-US" dirty="0"/>
              <a:t> avec </a:t>
            </a:r>
            <a:r>
              <a:rPr lang="en-US" dirty="0" err="1"/>
              <a:t>chaque</a:t>
            </a:r>
            <a:r>
              <a:rPr lang="en-US" dirty="0"/>
              <a:t> </a:t>
            </a:r>
            <a:r>
              <a:rPr lang="en-US" dirty="0" err="1"/>
              <a:t>combinaison</a:t>
            </a:r>
            <a:r>
              <a:rPr lang="en-US" dirty="0"/>
              <a:t> de </a:t>
            </a:r>
            <a:r>
              <a:rPr lang="en-US" dirty="0" err="1"/>
              <a:t>valeurs</a:t>
            </a:r>
            <a:r>
              <a:rPr lang="en-US" dirty="0"/>
              <a:t> de</a:t>
            </a:r>
            <a:r>
              <a:rPr lang="zh-CN" altLang="en-US" dirty="0"/>
              <a:t> </a:t>
            </a:r>
            <a:r>
              <a:rPr lang="en-US" dirty="0"/>
              <a:t>VAR1 &amp; VAR2</a:t>
            </a:r>
          </a:p>
          <a:p>
            <a:pPr marL="1200150" lvl="2" indent="-285750" fontAlgn="base">
              <a:buFont typeface="Wingdings" charset="2"/>
              <a:buChar char="q"/>
            </a:pPr>
            <a:r>
              <a:rPr lang="en-US" b="1" i="1" dirty="0">
                <a:solidFill>
                  <a:srgbClr val="C00000"/>
                </a:solidFill>
              </a:rPr>
              <a:t>tab IUD </a:t>
            </a:r>
            <a:r>
              <a:rPr lang="en-US" b="1" i="1" dirty="0" err="1">
                <a:solidFill>
                  <a:srgbClr val="C00000"/>
                </a:solidFill>
              </a:rPr>
              <a:t>ur</a:t>
            </a:r>
            <a:r>
              <a:rPr lang="en-US" b="1" i="1" dirty="0">
                <a:solidFill>
                  <a:srgbClr val="C00000"/>
                </a:solidFill>
              </a:rPr>
              <a:t>, col  </a:t>
            </a:r>
            <a:r>
              <a:rPr lang="en-US" dirty="0"/>
              <a:t>- % </a:t>
            </a:r>
            <a:r>
              <a:rPr lang="en-US" dirty="0" err="1"/>
              <a:t>d'obs</a:t>
            </a:r>
            <a:r>
              <a:rPr lang="en-US" dirty="0"/>
              <a:t> avec </a:t>
            </a:r>
            <a:r>
              <a:rPr lang="en-US" dirty="0" err="1"/>
              <a:t>chaque</a:t>
            </a:r>
            <a:r>
              <a:rPr lang="en-US" dirty="0"/>
              <a:t> </a:t>
            </a:r>
            <a:r>
              <a:rPr lang="en-US" dirty="0" err="1"/>
              <a:t>valeur</a:t>
            </a:r>
            <a:r>
              <a:rPr lang="en-US" dirty="0"/>
              <a:t> VAR1 pour </a:t>
            </a:r>
            <a:r>
              <a:rPr lang="en-US" dirty="0" err="1"/>
              <a:t>chaque</a:t>
            </a:r>
            <a:r>
              <a:rPr lang="en-US" dirty="0"/>
              <a:t> </a:t>
            </a:r>
            <a:r>
              <a:rPr lang="en-US" dirty="0" err="1"/>
              <a:t>colonne</a:t>
            </a:r>
            <a:r>
              <a:rPr lang="en-US" dirty="0"/>
              <a:t> VAR2 </a:t>
            </a:r>
            <a:r>
              <a:rPr lang="en-US" dirty="0" err="1"/>
              <a:t>séparément</a:t>
            </a:r>
            <a:endParaRPr lang="en-US" dirty="0"/>
          </a:p>
          <a:p>
            <a:pPr marL="1200150" lvl="2" indent="-285750" fontAlgn="base">
              <a:buFont typeface="Wingdings" charset="2"/>
              <a:buChar char="q"/>
            </a:pPr>
            <a:r>
              <a:rPr lang="en-US" b="1" i="1" dirty="0">
                <a:solidFill>
                  <a:srgbClr val="C00000"/>
                </a:solidFill>
              </a:rPr>
              <a:t>tab IUD </a:t>
            </a:r>
            <a:r>
              <a:rPr lang="en-US" b="1" i="1" dirty="0" err="1">
                <a:solidFill>
                  <a:srgbClr val="C00000"/>
                </a:solidFill>
              </a:rPr>
              <a:t>ur</a:t>
            </a:r>
            <a:r>
              <a:rPr lang="en-US" b="1" i="1" dirty="0">
                <a:solidFill>
                  <a:srgbClr val="C00000"/>
                </a:solidFill>
              </a:rPr>
              <a:t>, row </a:t>
            </a:r>
            <a:r>
              <a:rPr lang="en-US" dirty="0"/>
              <a:t>- % </a:t>
            </a:r>
            <a:r>
              <a:rPr lang="en-US" dirty="0" err="1"/>
              <a:t>d'obs</a:t>
            </a:r>
            <a:r>
              <a:rPr lang="en-US" dirty="0"/>
              <a:t> avec </a:t>
            </a:r>
            <a:r>
              <a:rPr lang="en-US" dirty="0" err="1"/>
              <a:t>chaque</a:t>
            </a:r>
            <a:r>
              <a:rPr lang="en-US" dirty="0"/>
              <a:t> </a:t>
            </a:r>
            <a:r>
              <a:rPr lang="en-US" dirty="0" err="1"/>
              <a:t>valeur</a:t>
            </a:r>
            <a:r>
              <a:rPr lang="en-US" dirty="0"/>
              <a:t> VAR2 pour </a:t>
            </a:r>
            <a:r>
              <a:rPr lang="en-US" dirty="0" err="1"/>
              <a:t>chaque</a:t>
            </a:r>
            <a:r>
              <a:rPr lang="en-US" dirty="0"/>
              <a:t> </a:t>
            </a:r>
            <a:r>
              <a:rPr lang="en-US" dirty="0" err="1"/>
              <a:t>ligne</a:t>
            </a:r>
            <a:r>
              <a:rPr lang="en-US" dirty="0"/>
              <a:t> VAR1 </a:t>
            </a:r>
            <a:r>
              <a:rPr lang="en-US" dirty="0" err="1"/>
              <a:t>séparément</a:t>
            </a:r>
            <a:endParaRPr lang="en-US" dirty="0"/>
          </a:p>
          <a:p>
            <a:pPr marL="1200150" lvl="2" indent="-285750" fontAlgn="base">
              <a:buFont typeface="Wingdings" charset="2"/>
              <a:buChar char="q"/>
            </a:pPr>
            <a:endParaRPr lang="en-US" dirty="0"/>
          </a:p>
          <a:p>
            <a:pPr marL="285750" indent="-285750" fontAlgn="base">
              <a:buFont typeface="Wingdings" charset="2"/>
              <a:buChar char="ü"/>
            </a:pPr>
            <a:r>
              <a:rPr lang="en-US" b="1" i="1" dirty="0">
                <a:solidFill>
                  <a:srgbClr val="C00000"/>
                </a:solidFill>
              </a:rPr>
              <a:t>tab vs. sum </a:t>
            </a:r>
            <a:r>
              <a:rPr lang="en-US" b="1" dirty="0"/>
              <a:t>– </a:t>
            </a:r>
            <a:r>
              <a:rPr lang="en-US" b="1" dirty="0" err="1"/>
              <a:t>ligne</a:t>
            </a:r>
            <a:r>
              <a:rPr lang="en-US" b="1" dirty="0"/>
              <a:t> </a:t>
            </a:r>
            <a:r>
              <a:rPr lang="en-US" b="1" dirty="0" err="1"/>
              <a:t>directrice</a:t>
            </a:r>
            <a:r>
              <a:rPr lang="en-US" b="1" dirty="0"/>
              <a:t> </a:t>
            </a:r>
            <a:r>
              <a:rPr lang="en-US" b="1" dirty="0" err="1"/>
              <a:t>générale</a:t>
            </a:r>
            <a:endParaRPr lang="en-US" b="1" dirty="0"/>
          </a:p>
          <a:p>
            <a:pPr marL="742950" lvl="1" indent="-285750" fontAlgn="base">
              <a:buFont typeface="Courier New" charset="0"/>
              <a:buChar char="o"/>
            </a:pPr>
            <a:r>
              <a:rPr lang="en-US" b="1" i="1" dirty="0">
                <a:solidFill>
                  <a:srgbClr val="C00000"/>
                </a:solidFill>
              </a:rPr>
              <a:t>tab </a:t>
            </a:r>
            <a:r>
              <a:rPr lang="en-US" dirty="0"/>
              <a:t>: variables de </a:t>
            </a:r>
            <a:r>
              <a:rPr lang="en-US" dirty="0" err="1"/>
              <a:t>catégorie</a:t>
            </a:r>
            <a:r>
              <a:rPr lang="en-US" dirty="0"/>
              <a:t> et variables qui </a:t>
            </a:r>
            <a:r>
              <a:rPr lang="en-US" dirty="0" err="1"/>
              <a:t>prennent</a:t>
            </a:r>
            <a:r>
              <a:rPr lang="en-US" dirty="0"/>
              <a:t> </a:t>
            </a:r>
            <a:r>
              <a:rPr lang="en-US" dirty="0" err="1"/>
              <a:t>peu</a:t>
            </a:r>
            <a:r>
              <a:rPr lang="en-US" dirty="0"/>
              <a:t> de </a:t>
            </a:r>
            <a:r>
              <a:rPr lang="en-US" dirty="0" err="1"/>
              <a:t>valeurs</a:t>
            </a:r>
            <a:r>
              <a:rPr lang="en-US" dirty="0"/>
              <a:t> (ex : DIU, </a:t>
            </a:r>
            <a:r>
              <a:rPr lang="en-US" dirty="0" err="1"/>
              <a:t>ur</a:t>
            </a:r>
            <a:r>
              <a:rPr lang="en-US" dirty="0"/>
              <a:t>)</a:t>
            </a:r>
          </a:p>
          <a:p>
            <a:pPr marL="742950" lvl="1" indent="-285750" fontAlgn="base">
              <a:buFont typeface="Courier New" charset="0"/>
              <a:buChar char="o"/>
            </a:pPr>
            <a:r>
              <a:rPr lang="en-US" b="1" i="1" dirty="0">
                <a:solidFill>
                  <a:srgbClr val="C00000"/>
                </a:solidFill>
              </a:rPr>
              <a:t>sum </a:t>
            </a:r>
            <a:r>
              <a:rPr lang="en-US" dirty="0"/>
              <a:t>: variables continues pour </a:t>
            </a:r>
            <a:r>
              <a:rPr lang="en-US" dirty="0" err="1"/>
              <a:t>lesquelles</a:t>
            </a:r>
            <a:r>
              <a:rPr lang="en-US" dirty="0"/>
              <a:t> la </a:t>
            </a:r>
            <a:r>
              <a:rPr lang="en-US" dirty="0" err="1"/>
              <a:t>moyenne</a:t>
            </a:r>
            <a:r>
              <a:rPr lang="en-US" dirty="0"/>
              <a:t>, </a:t>
            </a:r>
            <a:r>
              <a:rPr lang="en-US" dirty="0" err="1"/>
              <a:t>sd</a:t>
            </a:r>
            <a:r>
              <a:rPr lang="en-US" dirty="0"/>
              <a:t>, etc. </a:t>
            </a:r>
            <a:r>
              <a:rPr lang="en-US" dirty="0" err="1"/>
              <a:t>ont</a:t>
            </a:r>
            <a:r>
              <a:rPr lang="en-US" dirty="0"/>
              <a:t> un </a:t>
            </a:r>
            <a:r>
              <a:rPr lang="en-US" dirty="0" err="1"/>
              <a:t>sens</a:t>
            </a:r>
            <a:r>
              <a:rPr lang="en-US" dirty="0"/>
              <a:t> (p. ex. </a:t>
            </a:r>
            <a:r>
              <a:rPr lang="en-US" dirty="0" err="1"/>
              <a:t>FQ_age</a:t>
            </a:r>
            <a:r>
              <a:rPr lang="en-US" dirty="0"/>
              <a:t>)</a:t>
            </a:r>
          </a:p>
          <a:p>
            <a:pPr marL="742950" lvl="1" indent="-285750" fontAlgn="base">
              <a:buFont typeface="Courier New" charset="0"/>
              <a:buChar char="o"/>
            </a:pPr>
            <a:r>
              <a:rPr lang="en-US" dirty="0" err="1"/>
              <a:t>certaines</a:t>
            </a:r>
            <a:r>
              <a:rPr lang="en-US" dirty="0"/>
              <a:t> variables </a:t>
            </a:r>
            <a:r>
              <a:rPr lang="en-US" dirty="0" err="1"/>
              <a:t>peuvent</a:t>
            </a:r>
            <a:r>
              <a:rPr lang="en-US" dirty="0"/>
              <a:t> </a:t>
            </a:r>
            <a:r>
              <a:rPr lang="en-US" dirty="0" err="1"/>
              <a:t>être</a:t>
            </a:r>
            <a:r>
              <a:rPr lang="en-US" dirty="0"/>
              <a:t> </a:t>
            </a:r>
            <a:r>
              <a:rPr lang="en-US" dirty="0" err="1"/>
              <a:t>tabulées</a:t>
            </a:r>
            <a:r>
              <a:rPr lang="en-US" dirty="0"/>
              <a:t> </a:t>
            </a:r>
            <a:r>
              <a:rPr lang="en-US" dirty="0" err="1"/>
              <a:t>ou</a:t>
            </a:r>
            <a:r>
              <a:rPr lang="en-US" dirty="0"/>
              <a:t> </a:t>
            </a:r>
            <a:r>
              <a:rPr lang="en-US" dirty="0" err="1"/>
              <a:t>résumées</a:t>
            </a:r>
            <a:r>
              <a:rPr lang="en-US" dirty="0"/>
              <a:t> (p. ex. </a:t>
            </a:r>
            <a:r>
              <a:rPr lang="en-US" dirty="0" err="1"/>
              <a:t>FQ_age</a:t>
            </a:r>
            <a:r>
              <a:rPr lang="en-US" dirty="0"/>
              <a:t>)</a:t>
            </a:r>
          </a:p>
        </p:txBody>
      </p:sp>
      <p:pic>
        <p:nvPicPr>
          <p:cNvPr id="11" name="image11.png">
            <a:extLst>
              <a:ext uri="{FF2B5EF4-FFF2-40B4-BE49-F238E27FC236}">
                <a16:creationId xmlns:a16="http://schemas.microsoft.com/office/drawing/2014/main" id="{B5234C45-CC94-892A-9652-960E31161694}"/>
              </a:ext>
            </a:extLst>
          </p:cNvPr>
          <p:cNvPicPr/>
          <p:nvPr/>
        </p:nvPicPr>
        <p:blipFill>
          <a:blip r:embed="rId3"/>
          <a:srcRect/>
          <a:stretch>
            <a:fillRect/>
          </a:stretch>
        </p:blipFill>
        <p:spPr>
          <a:xfrm>
            <a:off x="478336" y="5298142"/>
            <a:ext cx="2717753" cy="1494066"/>
          </a:xfrm>
          <a:prstGeom prst="rect">
            <a:avLst/>
          </a:prstGeom>
          <a:ln/>
          <a:effectLst>
            <a:glow rad="101600">
              <a:schemeClr val="accent1">
                <a:satMod val="175000"/>
                <a:alpha val="40000"/>
              </a:schemeClr>
            </a:glow>
          </a:effectLst>
        </p:spPr>
      </p:pic>
      <p:pic>
        <p:nvPicPr>
          <p:cNvPr id="12" name="image9.png">
            <a:extLst>
              <a:ext uri="{FF2B5EF4-FFF2-40B4-BE49-F238E27FC236}">
                <a16:creationId xmlns:a16="http://schemas.microsoft.com/office/drawing/2014/main" id="{C212032F-BC3D-3C79-C607-0B581D147F14}"/>
              </a:ext>
            </a:extLst>
          </p:cNvPr>
          <p:cNvPicPr/>
          <p:nvPr/>
        </p:nvPicPr>
        <p:blipFill>
          <a:blip r:embed="rId4"/>
          <a:srcRect/>
          <a:stretch>
            <a:fillRect/>
          </a:stretch>
        </p:blipFill>
        <p:spPr>
          <a:xfrm>
            <a:off x="3896792" y="5290460"/>
            <a:ext cx="2663240" cy="1501748"/>
          </a:xfrm>
          <a:prstGeom prst="rect">
            <a:avLst/>
          </a:prstGeom>
          <a:ln/>
          <a:effectLst>
            <a:glow rad="101600">
              <a:schemeClr val="accent1">
                <a:satMod val="175000"/>
                <a:alpha val="40000"/>
              </a:schemeClr>
            </a:glow>
          </a:effectLst>
        </p:spPr>
      </p:pic>
      <p:pic>
        <p:nvPicPr>
          <p:cNvPr id="14" name="image18.png">
            <a:extLst>
              <a:ext uri="{FF2B5EF4-FFF2-40B4-BE49-F238E27FC236}">
                <a16:creationId xmlns:a16="http://schemas.microsoft.com/office/drawing/2014/main" id="{3F3F9962-0856-CE2D-365A-536585B2593E}"/>
              </a:ext>
            </a:extLst>
          </p:cNvPr>
          <p:cNvPicPr/>
          <p:nvPr/>
        </p:nvPicPr>
        <p:blipFill>
          <a:blip r:embed="rId5"/>
          <a:srcRect/>
          <a:stretch>
            <a:fillRect/>
          </a:stretch>
        </p:blipFill>
        <p:spPr>
          <a:xfrm>
            <a:off x="7536991" y="5290459"/>
            <a:ext cx="2717753" cy="1501748"/>
          </a:xfrm>
          <a:prstGeom prst="rect">
            <a:avLst/>
          </a:prstGeom>
          <a:ln/>
          <a:effectLst>
            <a:glow rad="101600">
              <a:schemeClr val="accent1">
                <a:satMod val="175000"/>
                <a:alpha val="40000"/>
              </a:schemeClr>
            </a:glow>
          </a:effectLst>
        </p:spPr>
      </p:pic>
    </p:spTree>
    <p:extLst>
      <p:ext uri="{BB962C8B-B14F-4D97-AF65-F5344CB8AC3E}">
        <p14:creationId xmlns:p14="http://schemas.microsoft.com/office/powerpoint/2010/main" val="17974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blinds(horizontal)">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animEffect transition="in" filter="blinds(horizontal)">
                                      <p:cBhvr>
                                        <p:cTn id="17" dur="500"/>
                                        <p:tgtEl>
                                          <p:spTgt spid="7">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animEffect transition="in" filter="blinds(horizontal)">
                                      <p:cBhvr>
                                        <p:cTn id="22" dur="500"/>
                                        <p:tgtEl>
                                          <p:spTgt spid="7">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animEffect transition="in" filter="blinds(horizontal)">
                                      <p:cBhvr>
                                        <p:cTn id="27" dur="500"/>
                                        <p:tgtEl>
                                          <p:spTgt spid="7">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12" end="12"/>
                                            </p:txEl>
                                          </p:spTgt>
                                        </p:tgtEl>
                                        <p:attrNameLst>
                                          <p:attrName>style.visibility</p:attrName>
                                        </p:attrNameLst>
                                      </p:cBhvr>
                                      <p:to>
                                        <p:strVal val="visible"/>
                                      </p:to>
                                    </p:set>
                                    <p:animEffect transition="in" filter="blinds(horizontal)">
                                      <p:cBhvr>
                                        <p:cTn id="32" dur="500"/>
                                        <p:tgtEl>
                                          <p:spTgt spid="7">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heckerboard(across)">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nodeType="clickEffect">
                                  <p:stCondLst>
                                    <p:cond delay="0"/>
                                  </p:stCondLst>
                                  <p:childTnLst>
                                    <p:animEffect transition="out" filter="checkerboard(across)">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checkerboard(across)">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nodeType="clickEffect">
                                  <p:stCondLst>
                                    <p:cond delay="0"/>
                                  </p:stCondLst>
                                  <p:childTnLst>
                                    <p:animEffect transition="out" filter="checkerboard(across)">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checkerboard(across)">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xit" presetSubtype="10" fill="hold" nodeType="clickEffect">
                                  <p:stCondLst>
                                    <p:cond delay="0"/>
                                  </p:stCondLst>
                                  <p:childTnLst>
                                    <p:animEffect transition="out" filter="checkerboard(across)">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formats variables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48611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789472" y="586787"/>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185769" y="1612723"/>
            <a:ext cx="11133665" cy="4893647"/>
          </a:xfrm>
          <a:prstGeom prst="rect">
            <a:avLst/>
          </a:prstGeom>
          <a:noFill/>
        </p:spPr>
        <p:txBody>
          <a:bodyPr wrap="square" rtlCol="0">
            <a:spAutoFit/>
          </a:bodyPr>
          <a:lstStyle/>
          <a:p>
            <a:pPr marL="285750" indent="-28575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Toutes</a:t>
            </a:r>
            <a:r>
              <a:rPr lang="en-US" sz="2000" b="1" dirty="0">
                <a:solidFill>
                  <a:schemeClr val="accent1"/>
                </a:solidFill>
                <a:latin typeface="Segoe UI" panose="020B0502040204020203" pitchFamily="34" charset="0"/>
                <a:ea typeface="Calibri" charset="0"/>
                <a:cs typeface="Calibri" charset="0"/>
              </a:rPr>
              <a:t> les variables </a:t>
            </a:r>
            <a:r>
              <a:rPr lang="en-US" sz="2000" b="1" dirty="0" err="1">
                <a:solidFill>
                  <a:schemeClr val="accent1"/>
                </a:solidFill>
                <a:latin typeface="Segoe UI" panose="020B0502040204020203" pitchFamily="34" charset="0"/>
                <a:ea typeface="Calibri" charset="0"/>
                <a:cs typeface="Calibri" charset="0"/>
              </a:rPr>
              <a:t>sont</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formatées</a:t>
            </a:r>
            <a:r>
              <a:rPr lang="en-US" sz="2000" b="1" dirty="0">
                <a:solidFill>
                  <a:schemeClr val="accent1"/>
                </a:solidFill>
                <a:latin typeface="Segoe UI" panose="020B0502040204020203" pitchFamily="34" charset="0"/>
                <a:ea typeface="Calibri" charset="0"/>
                <a:cs typeface="Calibri" charset="0"/>
              </a:rPr>
              <a:t> sous </a:t>
            </a:r>
            <a:r>
              <a:rPr lang="en-US" sz="2000" b="1" dirty="0" err="1">
                <a:solidFill>
                  <a:schemeClr val="accent1"/>
                </a:solidFill>
                <a:latin typeface="Segoe UI" panose="020B0502040204020203" pitchFamily="34" charset="0"/>
                <a:ea typeface="Calibri" charset="0"/>
                <a:cs typeface="Calibri" charset="0"/>
              </a:rPr>
              <a:t>forme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numérique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ou</a:t>
            </a:r>
            <a:r>
              <a:rPr lang="en-US" sz="2000" b="1" dirty="0">
                <a:solidFill>
                  <a:schemeClr val="accent1"/>
                </a:solidFill>
                <a:latin typeface="Segoe UI" panose="020B0502040204020203" pitchFamily="34" charset="0"/>
                <a:ea typeface="Calibri" charset="0"/>
                <a:cs typeface="Calibri" charset="0"/>
              </a:rPr>
              <a:t> sous </a:t>
            </a:r>
            <a:r>
              <a:rPr lang="en-US" sz="2000" b="1" dirty="0" err="1">
                <a:solidFill>
                  <a:schemeClr val="accent1"/>
                </a:solidFill>
                <a:latin typeface="Segoe UI" panose="020B0502040204020203" pitchFamily="34" charset="0"/>
                <a:ea typeface="Calibri" charset="0"/>
                <a:cs typeface="Calibri" charset="0"/>
              </a:rPr>
              <a:t>forme</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chaîne</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caractères</a:t>
            </a:r>
            <a:endParaRPr lang="en-US" sz="2000" b="1" dirty="0">
              <a:solidFill>
                <a:schemeClr val="accent1"/>
              </a:solidFill>
              <a:latin typeface="Segoe UI" panose="020B0502040204020203" pitchFamily="34" charset="0"/>
              <a:ea typeface="Calibri" charset="0"/>
              <a:cs typeface="Calibri" charset="0"/>
            </a:endParaRPr>
          </a:p>
          <a:p>
            <a:pPr marL="285750" indent="-28575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Numérique</a:t>
            </a:r>
            <a:r>
              <a:rPr lang="en-US" sz="2000" b="1" dirty="0">
                <a:solidFill>
                  <a:schemeClr val="accent1"/>
                </a:solidFill>
                <a:latin typeface="Segoe UI" panose="020B0502040204020203" pitchFamily="34" charset="0"/>
                <a:ea typeface="Calibri" charset="0"/>
                <a:cs typeface="Calibri" charset="0"/>
              </a:rPr>
              <a:t> -- " </a:t>
            </a:r>
            <a:r>
              <a:rPr lang="en-US" sz="2000" b="1" dirty="0" err="1">
                <a:solidFill>
                  <a:schemeClr val="accent1"/>
                </a:solidFill>
                <a:latin typeface="Segoe UI" panose="020B0502040204020203" pitchFamily="34" charset="0"/>
                <a:ea typeface="Calibri" charset="0"/>
                <a:cs typeface="Calibri" charset="0"/>
              </a:rPr>
              <a:t>réel</a:t>
            </a:r>
            <a:r>
              <a:rPr lang="en-US" sz="2000" b="1" dirty="0">
                <a:solidFill>
                  <a:schemeClr val="accent1"/>
                </a:solidFill>
                <a:latin typeface="Segoe UI" panose="020B0502040204020203" pitchFamily="34" charset="0"/>
                <a:ea typeface="Calibri" charset="0"/>
                <a:cs typeface="Calibri" charset="0"/>
              </a:rPr>
              <a:t> " ; </a:t>
            </a:r>
            <a:r>
              <a:rPr lang="en-US" sz="2000" b="1" dirty="0" err="1">
                <a:solidFill>
                  <a:schemeClr val="accent1"/>
                </a:solidFill>
                <a:latin typeface="Segoe UI" panose="020B0502040204020203" pitchFamily="34" charset="0"/>
                <a:ea typeface="Calibri" charset="0"/>
                <a:cs typeface="Calibri" charset="0"/>
              </a:rPr>
              <a:t>entier</a:t>
            </a:r>
            <a:endParaRPr lang="en-US" sz="2000" b="1" dirty="0">
              <a:solidFill>
                <a:schemeClr val="accent1"/>
              </a:solidFill>
              <a:latin typeface="Segoe UI" panose="020B0502040204020203" pitchFamily="34" charset="0"/>
              <a:ea typeface="Calibri" charset="0"/>
              <a:cs typeface="Calibri" charset="0"/>
            </a:endParaRPr>
          </a:p>
          <a:p>
            <a:pPr marL="742950" lvl="1" indent="-285750" fontAlgn="base">
              <a:buFont typeface="Courier New" charset="0"/>
              <a:buChar char="o"/>
            </a:pPr>
            <a:r>
              <a:rPr lang="en-US" dirty="0"/>
              <a:t>Stata se lit </a:t>
            </a:r>
            <a:r>
              <a:rPr lang="en-US" dirty="0" err="1"/>
              <a:t>comme</a:t>
            </a:r>
            <a:r>
              <a:rPr lang="en-US" dirty="0"/>
              <a:t> un </a:t>
            </a:r>
            <a:r>
              <a:rPr lang="en-US" dirty="0" err="1"/>
              <a:t>nombre</a:t>
            </a:r>
            <a:endParaRPr lang="en-US" dirty="0"/>
          </a:p>
          <a:p>
            <a:pPr marL="742950" lvl="1" indent="-285750" fontAlgn="base">
              <a:buFont typeface="Courier New" charset="0"/>
              <a:buChar char="o"/>
            </a:pPr>
            <a:r>
              <a:rPr lang="en-US" dirty="0"/>
              <a:t>La </a:t>
            </a:r>
            <a:r>
              <a:rPr lang="en-US" dirty="0" err="1"/>
              <a:t>valeur</a:t>
            </a:r>
            <a:r>
              <a:rPr lang="en-US" dirty="0"/>
              <a:t> </a:t>
            </a:r>
            <a:r>
              <a:rPr lang="en-US" dirty="0" err="1"/>
              <a:t>manquante</a:t>
            </a:r>
            <a:r>
              <a:rPr lang="en-US" dirty="0"/>
              <a:t> </a:t>
            </a:r>
            <a:r>
              <a:rPr lang="en-US" dirty="0" err="1"/>
              <a:t>indique</a:t>
            </a:r>
            <a:r>
              <a:rPr lang="en-US" dirty="0"/>
              <a:t> des points (.)</a:t>
            </a:r>
          </a:p>
          <a:p>
            <a:pPr marL="742950" lvl="1" indent="-285750" fontAlgn="base">
              <a:buFont typeface="Courier New" charset="0"/>
              <a:buChar char="o"/>
            </a:pPr>
            <a:r>
              <a:rPr lang="en-US" dirty="0" err="1"/>
              <a:t>Différents</a:t>
            </a:r>
            <a:r>
              <a:rPr lang="en-US" dirty="0"/>
              <a:t> types </a:t>
            </a:r>
            <a:r>
              <a:rPr lang="en-US" dirty="0" err="1"/>
              <a:t>numériques</a:t>
            </a:r>
            <a:r>
              <a:rPr lang="en-US" dirty="0"/>
              <a:t> </a:t>
            </a:r>
          </a:p>
          <a:p>
            <a:pPr marL="1200150" lvl="2" indent="-285750" fontAlgn="base">
              <a:buFont typeface="Wingdings" charset="2"/>
              <a:buChar char="q"/>
            </a:pPr>
            <a:r>
              <a:rPr lang="en-US" sz="1600" dirty="0"/>
              <a:t>Octet</a:t>
            </a:r>
          </a:p>
          <a:p>
            <a:pPr marL="1200150" lvl="2" indent="-285750" fontAlgn="base">
              <a:buFont typeface="Wingdings" charset="2"/>
              <a:buChar char="q"/>
            </a:pPr>
            <a:r>
              <a:rPr lang="en-US" sz="1600" dirty="0" err="1"/>
              <a:t>Int</a:t>
            </a:r>
            <a:endParaRPr lang="en-US" sz="1600" dirty="0"/>
          </a:p>
          <a:p>
            <a:pPr marL="1200150" lvl="2" indent="-285750" fontAlgn="base">
              <a:buFont typeface="Wingdings" charset="2"/>
              <a:buChar char="q"/>
            </a:pPr>
            <a:r>
              <a:rPr lang="en-US" sz="1600" dirty="0"/>
              <a:t>Long</a:t>
            </a:r>
          </a:p>
          <a:p>
            <a:pPr marL="1200150" lvl="2" indent="-285750" fontAlgn="base">
              <a:buFont typeface="Wingdings" charset="2"/>
              <a:buChar char="q"/>
            </a:pPr>
            <a:r>
              <a:rPr lang="en-US" sz="1600" dirty="0" err="1"/>
              <a:t>Flotter</a:t>
            </a:r>
            <a:endParaRPr lang="en-US" sz="1600" dirty="0"/>
          </a:p>
          <a:p>
            <a:pPr marL="1200150" lvl="2" indent="-285750" fontAlgn="base">
              <a:buFont typeface="Wingdings" charset="2"/>
              <a:buChar char="q"/>
            </a:pPr>
            <a:r>
              <a:rPr lang="en-US" sz="1600" dirty="0"/>
              <a:t>double (</a:t>
            </a:r>
            <a:r>
              <a:rPr lang="en-US" sz="1600" dirty="0" err="1"/>
              <a:t>différents</a:t>
            </a:r>
            <a:r>
              <a:rPr lang="en-US" sz="1600" dirty="0"/>
              <a:t> </a:t>
            </a:r>
            <a:r>
              <a:rPr lang="en-US" sz="1600" dirty="0" err="1"/>
              <a:t>nombres</a:t>
            </a:r>
            <a:r>
              <a:rPr lang="en-US" sz="1600" dirty="0"/>
              <a:t> de </a:t>
            </a:r>
            <a:r>
              <a:rPr lang="en-US" sz="1600" dirty="0" err="1"/>
              <a:t>décimales</a:t>
            </a:r>
            <a:r>
              <a:rPr lang="en-US" sz="1600" dirty="0"/>
              <a:t> </a:t>
            </a:r>
            <a:r>
              <a:rPr lang="en-US" sz="1600" dirty="0" err="1"/>
              <a:t>mémorisés</a:t>
            </a:r>
            <a:r>
              <a:rPr lang="en-US" sz="1600" dirty="0"/>
              <a:t>)</a:t>
            </a:r>
          </a:p>
          <a:p>
            <a:pPr marL="285750" lvl="1" indent="-28575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Chaîne</a:t>
            </a:r>
            <a:r>
              <a:rPr lang="en-US" sz="2000" b="1" dirty="0">
                <a:solidFill>
                  <a:schemeClr val="accent1"/>
                </a:solidFill>
                <a:latin typeface="Segoe UI" panose="020B0502040204020203" pitchFamily="34" charset="0"/>
                <a:ea typeface="Calibri" charset="0"/>
                <a:cs typeface="Calibri" charset="0"/>
              </a:rPr>
              <a:t>—</a:t>
            </a:r>
            <a:r>
              <a:rPr lang="en-US" sz="2000" b="1" dirty="0" err="1">
                <a:solidFill>
                  <a:schemeClr val="accent1"/>
                </a:solidFill>
                <a:latin typeface="Segoe UI" panose="020B0502040204020203" pitchFamily="34" charset="0"/>
                <a:ea typeface="Calibri" charset="0"/>
                <a:cs typeface="Calibri" charset="0"/>
              </a:rPr>
              <a:t>alphanumérique</a:t>
            </a:r>
            <a:endParaRPr lang="en-US" sz="2000" b="1" dirty="0">
              <a:solidFill>
                <a:schemeClr val="accent1"/>
              </a:solidFill>
              <a:latin typeface="Segoe UI" panose="020B0502040204020203" pitchFamily="34" charset="0"/>
              <a:ea typeface="Calibri" charset="0"/>
              <a:cs typeface="Calibri" charset="0"/>
            </a:endParaRPr>
          </a:p>
          <a:p>
            <a:pPr marL="742950" lvl="2" indent="-285750" fontAlgn="base">
              <a:buFont typeface="Courier New" charset="0"/>
              <a:buChar char="o"/>
            </a:pPr>
            <a:r>
              <a:rPr lang="en-US" dirty="0"/>
              <a:t>Stata se lit </a:t>
            </a:r>
            <a:r>
              <a:rPr lang="en-US" dirty="0" err="1"/>
              <a:t>comme</a:t>
            </a:r>
            <a:r>
              <a:rPr lang="en-US" dirty="0"/>
              <a:t> un </a:t>
            </a:r>
            <a:r>
              <a:rPr lang="en-US" dirty="0" err="1"/>
              <a:t>texte</a:t>
            </a:r>
            <a:endParaRPr lang="en-US" dirty="0"/>
          </a:p>
          <a:p>
            <a:pPr marL="742950" lvl="2" indent="-285750" fontAlgn="base">
              <a:buFont typeface="Courier New" charset="0"/>
              <a:buChar char="o"/>
            </a:pPr>
            <a:r>
              <a:rPr lang="en-US" dirty="0" err="1"/>
              <a:t>Valeur</a:t>
            </a:r>
            <a:r>
              <a:rPr lang="en-US" dirty="0"/>
              <a:t> </a:t>
            </a:r>
            <a:r>
              <a:rPr lang="en-US" dirty="0" err="1"/>
              <a:t>manquante</a:t>
            </a:r>
            <a:r>
              <a:rPr lang="en-US" dirty="0"/>
              <a:t> </a:t>
            </a:r>
            <a:r>
              <a:rPr lang="en-US" dirty="0" err="1"/>
              <a:t>dénotée</a:t>
            </a:r>
            <a:r>
              <a:rPr lang="en-US" dirty="0"/>
              <a:t> par des </a:t>
            </a:r>
            <a:r>
              <a:rPr lang="en-US" dirty="0" err="1"/>
              <a:t>blancs</a:t>
            </a:r>
            <a:endParaRPr lang="en-US" dirty="0"/>
          </a:p>
          <a:p>
            <a:pPr marL="742950" lvl="2" indent="-285750" fontAlgn="base">
              <a:buFont typeface="Courier New" charset="0"/>
              <a:buChar char="o"/>
            </a:pPr>
            <a:r>
              <a:rPr lang="en-US" dirty="0"/>
              <a:t>Les types de </a:t>
            </a:r>
            <a:r>
              <a:rPr lang="en-US" dirty="0" err="1"/>
              <a:t>chaînes</a:t>
            </a:r>
            <a:r>
              <a:rPr lang="en-US" dirty="0"/>
              <a:t> </a:t>
            </a:r>
            <a:r>
              <a:rPr lang="en-US" dirty="0" err="1"/>
              <a:t>sont</a:t>
            </a:r>
            <a:r>
              <a:rPr lang="en-US" dirty="0"/>
              <a:t> str1, str2, str3, etc... (</a:t>
            </a:r>
            <a:r>
              <a:rPr lang="en-US" dirty="0" err="1"/>
              <a:t>indique</a:t>
            </a:r>
            <a:r>
              <a:rPr lang="en-US" dirty="0"/>
              <a:t> le </a:t>
            </a:r>
            <a:r>
              <a:rPr lang="en-US" dirty="0" err="1"/>
              <a:t>nombre</a:t>
            </a:r>
            <a:r>
              <a:rPr lang="en-US" dirty="0"/>
              <a:t> de points </a:t>
            </a:r>
            <a:r>
              <a:rPr lang="en-US" dirty="0" err="1"/>
              <a:t>disponibles</a:t>
            </a:r>
            <a:r>
              <a:rPr lang="en-US" dirty="0"/>
              <a:t> pour la </a:t>
            </a:r>
            <a:r>
              <a:rPr lang="en-US" dirty="0" err="1"/>
              <a:t>valeur</a:t>
            </a:r>
            <a:r>
              <a:rPr lang="en-US" dirty="0"/>
              <a:t> </a:t>
            </a:r>
            <a:r>
              <a:rPr lang="en-US" dirty="0" err="1"/>
              <a:t>d'une</a:t>
            </a:r>
            <a:r>
              <a:rPr lang="en-US" dirty="0"/>
              <a:t> variable)</a:t>
            </a:r>
          </a:p>
          <a:p>
            <a:pPr marL="285750" lvl="1" indent="-285750" fontAlgn="base">
              <a:buFont typeface="Wingdings" charset="2"/>
              <a:buChar char="ü"/>
            </a:pPr>
            <a:r>
              <a:rPr lang="en-US" dirty="0"/>
              <a:t>Par </a:t>
            </a:r>
            <a:r>
              <a:rPr lang="en-US" dirty="0" err="1"/>
              <a:t>exemple</a:t>
            </a:r>
            <a:r>
              <a:rPr lang="en-US" dirty="0"/>
              <a:t> : str5 - </a:t>
            </a:r>
            <a:r>
              <a:rPr lang="en-US" dirty="0" err="1"/>
              <a:t>peut</a:t>
            </a:r>
            <a:r>
              <a:rPr lang="en-US" dirty="0"/>
              <a:t> </a:t>
            </a:r>
            <a:r>
              <a:rPr lang="en-US" dirty="0" err="1"/>
              <a:t>contenir</a:t>
            </a:r>
            <a:r>
              <a:rPr lang="en-US" dirty="0"/>
              <a:t> le mot "male", </a:t>
            </a:r>
            <a:r>
              <a:rPr lang="en-US" dirty="0" err="1"/>
              <a:t>mais</a:t>
            </a:r>
            <a:r>
              <a:rPr lang="en-US" dirty="0"/>
              <a:t> ne </a:t>
            </a:r>
            <a:r>
              <a:rPr lang="en-US" dirty="0" err="1"/>
              <a:t>peut</a:t>
            </a:r>
            <a:r>
              <a:rPr lang="en-US" dirty="0"/>
              <a:t> pas </a:t>
            </a:r>
            <a:r>
              <a:rPr lang="en-US" dirty="0" err="1"/>
              <a:t>contenir</a:t>
            </a:r>
            <a:r>
              <a:rPr lang="en-US" dirty="0"/>
              <a:t> le mot "female".</a:t>
            </a:r>
          </a:p>
          <a:p>
            <a:pPr marL="742950" lvl="2" indent="-285750" fontAlgn="base">
              <a:buFont typeface="Wingdings" charset="2"/>
              <a:buChar char="q"/>
            </a:pPr>
            <a:r>
              <a:rPr lang="en-US" dirty="0" err="1"/>
              <a:t>stL</a:t>
            </a:r>
            <a:r>
              <a:rPr lang="en-US" dirty="0"/>
              <a:t> - </a:t>
            </a:r>
            <a:r>
              <a:rPr lang="en-US" dirty="0" err="1"/>
              <a:t>peut</a:t>
            </a:r>
            <a:r>
              <a:rPr lang="en-US" dirty="0"/>
              <a:t> </a:t>
            </a:r>
            <a:r>
              <a:rPr lang="en-US" dirty="0" err="1"/>
              <a:t>contenir</a:t>
            </a:r>
            <a:r>
              <a:rPr lang="en-US" dirty="0"/>
              <a:t> </a:t>
            </a:r>
            <a:r>
              <a:rPr lang="en-US" dirty="0" err="1"/>
              <a:t>jusqu'à</a:t>
            </a:r>
            <a:r>
              <a:rPr lang="en-US" dirty="0"/>
              <a:t> 2.0b </a:t>
            </a:r>
            <a:r>
              <a:rPr lang="en-US" dirty="0" err="1"/>
              <a:t>caractères</a:t>
            </a:r>
            <a:r>
              <a:rPr lang="en-US" dirty="0"/>
              <a:t> de </a:t>
            </a:r>
            <a:r>
              <a:rPr lang="en-US" dirty="0" err="1"/>
              <a:t>longueur</a:t>
            </a:r>
            <a:r>
              <a:rPr lang="en-US" dirty="0"/>
              <a:t> </a:t>
            </a:r>
            <a:r>
              <a:rPr lang="en-US" dirty="0" err="1"/>
              <a:t>arbitraire</a:t>
            </a:r>
            <a:endParaRPr lang="en-US" dirty="0"/>
          </a:p>
        </p:txBody>
      </p:sp>
      <p:pic>
        <p:nvPicPr>
          <p:cNvPr id="8" name="Picture 7" descr="A screenshot of a cell phone&#10;&#10;Description automatically generated">
            <a:extLst>
              <a:ext uri="{FF2B5EF4-FFF2-40B4-BE49-F238E27FC236}">
                <a16:creationId xmlns:a16="http://schemas.microsoft.com/office/drawing/2014/main" id="{67DB3ECE-B3C6-4049-BACE-82626FD2DB70}"/>
              </a:ext>
            </a:extLst>
          </p:cNvPr>
          <p:cNvPicPr>
            <a:picLocks noChangeAspect="1"/>
          </p:cNvPicPr>
          <p:nvPr/>
        </p:nvPicPr>
        <p:blipFill>
          <a:blip r:embed="rId3"/>
          <a:stretch>
            <a:fillRect/>
          </a:stretch>
        </p:blipFill>
        <p:spPr>
          <a:xfrm>
            <a:off x="5527964" y="2009695"/>
            <a:ext cx="6370015" cy="1966560"/>
          </a:xfrm>
          <a:prstGeom prst="rect">
            <a:avLst/>
          </a:prstGeom>
          <a:effectLst>
            <a:glow rad="101600">
              <a:schemeClr val="accent1">
                <a:satMod val="175000"/>
                <a:alpha val="40000"/>
              </a:schemeClr>
            </a:glow>
          </a:effectLst>
        </p:spPr>
      </p:pic>
      <p:pic>
        <p:nvPicPr>
          <p:cNvPr id="9" name="Picture 8" descr="A screenshot of a cell phone&#10;&#10;Description automatically generated">
            <a:extLst>
              <a:ext uri="{FF2B5EF4-FFF2-40B4-BE49-F238E27FC236}">
                <a16:creationId xmlns:a16="http://schemas.microsoft.com/office/drawing/2014/main" id="{A1F72DA1-A2EF-9B4A-8494-140C298E7B31}"/>
              </a:ext>
            </a:extLst>
          </p:cNvPr>
          <p:cNvPicPr>
            <a:picLocks noChangeAspect="1"/>
          </p:cNvPicPr>
          <p:nvPr/>
        </p:nvPicPr>
        <p:blipFill>
          <a:blip r:embed="rId4"/>
          <a:stretch>
            <a:fillRect/>
          </a:stretch>
        </p:blipFill>
        <p:spPr>
          <a:xfrm>
            <a:off x="8403157" y="4116962"/>
            <a:ext cx="3494822" cy="1926764"/>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53776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formats variables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42896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678467" y="584218"/>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0" y="2003050"/>
            <a:ext cx="10031507" cy="2985433"/>
          </a:xfrm>
          <a:prstGeom prst="rect">
            <a:avLst/>
          </a:prstGeom>
          <a:noFill/>
        </p:spPr>
        <p:txBody>
          <a:bodyPr wrap="square" rtlCol="0">
            <a:spAutoFit/>
          </a:bodyPr>
          <a:lstStyle/>
          <a:p>
            <a:pPr marL="285750" lvl="1" indent="-285750" fontAlgn="base">
              <a:buFont typeface="Wingdings" charset="2"/>
              <a:buChar char="ü"/>
            </a:pPr>
            <a:r>
              <a:rPr lang="en-US" sz="2000" b="1" dirty="0">
                <a:solidFill>
                  <a:schemeClr val="accent1"/>
                </a:solidFill>
                <a:latin typeface="Segoe UI" panose="020B0502040204020203" pitchFamily="34" charset="0"/>
                <a:ea typeface="Calibri" charset="0"/>
                <a:cs typeface="Calibri" charset="0"/>
              </a:rPr>
              <a:t>code </a:t>
            </a:r>
            <a:r>
              <a:rPr lang="en-US" sz="2000" b="1" dirty="0" err="1">
                <a:solidFill>
                  <a:schemeClr val="accent1"/>
                </a:solidFill>
                <a:latin typeface="Segoe UI" panose="020B0502040204020203" pitchFamily="34" charset="0"/>
                <a:ea typeface="Calibri" charset="0"/>
                <a:cs typeface="Calibri" charset="0"/>
              </a:rPr>
              <a:t>couleur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dans</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l'ensemble</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données</a:t>
            </a:r>
            <a:r>
              <a:rPr lang="en-US" sz="2000" b="1" dirty="0">
                <a:solidFill>
                  <a:schemeClr val="accent1"/>
                </a:solidFill>
                <a:latin typeface="Segoe UI" panose="020B0502040204020203" pitchFamily="34" charset="0"/>
                <a:ea typeface="Calibri" charset="0"/>
                <a:cs typeface="Calibri" charset="0"/>
              </a:rPr>
              <a:t> </a:t>
            </a:r>
          </a:p>
          <a:p>
            <a:pPr marL="742950" lvl="2" indent="-285750" fontAlgn="base">
              <a:buFont typeface="Wingdings" charset="2"/>
              <a:buChar char="q"/>
            </a:pPr>
            <a:r>
              <a:rPr lang="en-US" dirty="0"/>
              <a:t>noir - pour </a:t>
            </a:r>
            <a:r>
              <a:rPr lang="en-US" dirty="0" err="1"/>
              <a:t>numérique</a:t>
            </a:r>
            <a:endParaRPr lang="en-US" dirty="0"/>
          </a:p>
          <a:p>
            <a:pPr marL="742950" lvl="2" indent="-285750" fontAlgn="base">
              <a:buFont typeface="Wingdings" charset="2"/>
              <a:buChar char="q"/>
            </a:pPr>
            <a:r>
              <a:rPr lang="en-US" dirty="0"/>
              <a:t>rouge - pour </a:t>
            </a:r>
            <a:r>
              <a:rPr lang="en-US" dirty="0" err="1"/>
              <a:t>texte</a:t>
            </a:r>
            <a:r>
              <a:rPr lang="en-US" dirty="0"/>
              <a:t> </a:t>
            </a:r>
            <a:r>
              <a:rPr lang="en-US" dirty="0" err="1"/>
              <a:t>ou</a:t>
            </a:r>
            <a:r>
              <a:rPr lang="en-US" dirty="0"/>
              <a:t> </a:t>
            </a:r>
            <a:r>
              <a:rPr lang="en-US" dirty="0" err="1"/>
              <a:t>chaîne</a:t>
            </a:r>
            <a:r>
              <a:rPr lang="en-US" dirty="0"/>
              <a:t> de </a:t>
            </a:r>
            <a:r>
              <a:rPr lang="en-US" dirty="0" err="1"/>
              <a:t>caractères</a:t>
            </a:r>
            <a:endParaRPr lang="en-US" dirty="0"/>
          </a:p>
          <a:p>
            <a:pPr marL="742950" lvl="2" indent="-285750" fontAlgn="base">
              <a:buFont typeface="Wingdings" charset="2"/>
              <a:buChar char="q"/>
            </a:pPr>
            <a:r>
              <a:rPr lang="en-US" dirty="0"/>
              <a:t>bleu - pour les variables </a:t>
            </a:r>
            <a:r>
              <a:rPr lang="en-US" dirty="0" err="1"/>
              <a:t>étiquetées</a:t>
            </a:r>
            <a:endParaRPr lang="en-US" dirty="0"/>
          </a:p>
          <a:p>
            <a:pPr marL="285750" lvl="1" indent="-28575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Fenêtre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Propriétés</a:t>
            </a:r>
            <a:r>
              <a:rPr lang="en-US" sz="2000" b="1" dirty="0">
                <a:solidFill>
                  <a:schemeClr val="accent1"/>
                </a:solidFill>
                <a:latin typeface="Segoe UI" panose="020B0502040204020203" pitchFamily="34" charset="0"/>
                <a:ea typeface="Calibri" charset="0"/>
                <a:cs typeface="Calibri" charset="0"/>
              </a:rPr>
              <a:t> - </a:t>
            </a:r>
            <a:r>
              <a:rPr lang="en-US" sz="2000" b="1" dirty="0" err="1">
                <a:solidFill>
                  <a:schemeClr val="accent1"/>
                </a:solidFill>
                <a:latin typeface="Segoe UI" panose="020B0502040204020203" pitchFamily="34" charset="0"/>
                <a:ea typeface="Calibri" charset="0"/>
                <a:cs typeface="Calibri" charset="0"/>
              </a:rPr>
              <a:t>Colonne</a:t>
            </a:r>
            <a:r>
              <a:rPr lang="en-US" sz="2000" b="1" dirty="0">
                <a:solidFill>
                  <a:schemeClr val="accent1"/>
                </a:solidFill>
                <a:latin typeface="Segoe UI" panose="020B0502040204020203" pitchFamily="34" charset="0"/>
                <a:ea typeface="Calibri" charset="0"/>
                <a:cs typeface="Calibri" charset="0"/>
              </a:rPr>
              <a:t> "Type</a:t>
            </a:r>
          </a:p>
          <a:p>
            <a:pPr marL="285750" lvl="1" indent="-285750" fontAlgn="base">
              <a:buFont typeface="Wingdings" charset="2"/>
              <a:buChar char="ü"/>
            </a:pPr>
            <a:endParaRPr lang="en-US" sz="2000" b="1" dirty="0">
              <a:solidFill>
                <a:schemeClr val="accent1"/>
              </a:solidFill>
              <a:latin typeface="Segoe UI" panose="020B0502040204020203" pitchFamily="34" charset="0"/>
              <a:ea typeface="Calibri" charset="0"/>
              <a:cs typeface="Calibri" charset="0"/>
            </a:endParaRPr>
          </a:p>
          <a:p>
            <a:pPr marL="285750" lvl="1" indent="-285750" fontAlgn="base">
              <a:buFont typeface="Wingdings" charset="2"/>
              <a:buChar char="ü"/>
            </a:pPr>
            <a:r>
              <a:rPr lang="en-US" b="1" i="1" dirty="0">
                <a:solidFill>
                  <a:srgbClr val="C00000"/>
                </a:solidFill>
              </a:rPr>
              <a:t>describe var1 </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indique</a:t>
            </a:r>
            <a:r>
              <a:rPr lang="en-US" sz="2000" b="1" dirty="0">
                <a:solidFill>
                  <a:schemeClr val="accent1"/>
                </a:solidFill>
                <a:latin typeface="Segoe UI" panose="020B0502040204020203" pitchFamily="34" charset="0"/>
                <a:ea typeface="Calibri" charset="0"/>
                <a:cs typeface="Calibri" charset="0"/>
              </a:rPr>
              <a:t> le type var1</a:t>
            </a:r>
          </a:p>
          <a:p>
            <a:pPr marL="742950" lvl="2" indent="-285750" fontAlgn="base">
              <a:buFont typeface="Wingdings" charset="2"/>
              <a:buChar char="q"/>
            </a:pPr>
            <a:r>
              <a:rPr lang="en-US" dirty="0"/>
              <a:t>la </a:t>
            </a:r>
            <a:r>
              <a:rPr lang="en-US" dirty="0" err="1"/>
              <a:t>colonne</a:t>
            </a:r>
            <a:r>
              <a:rPr lang="en-US" dirty="0"/>
              <a:t> "format </a:t>
            </a:r>
            <a:r>
              <a:rPr lang="en-US" dirty="0" err="1"/>
              <a:t>d'affichage</a:t>
            </a:r>
            <a:r>
              <a:rPr lang="en-US" dirty="0"/>
              <a:t>" de la sortie :</a:t>
            </a:r>
          </a:p>
          <a:p>
            <a:pPr marL="742950" lvl="2" indent="-285750" fontAlgn="base">
              <a:buFont typeface="Wingdings" charset="2"/>
              <a:buChar char="q"/>
            </a:pPr>
            <a:r>
              <a:rPr lang="en-US" dirty="0"/>
              <a:t> "s" pour string</a:t>
            </a:r>
          </a:p>
          <a:p>
            <a:pPr marL="742950" lvl="2" indent="-285750" fontAlgn="base">
              <a:buFont typeface="Wingdings" charset="2"/>
              <a:buChar char="q"/>
            </a:pPr>
            <a:r>
              <a:rPr lang="en-US" dirty="0"/>
              <a:t>"g" pour </a:t>
            </a:r>
            <a:r>
              <a:rPr lang="en-US" dirty="0" err="1"/>
              <a:t>numérique</a:t>
            </a:r>
            <a:r>
              <a:rPr lang="en-US" dirty="0"/>
              <a:t>.</a:t>
            </a:r>
          </a:p>
        </p:txBody>
      </p:sp>
      <p:pic>
        <p:nvPicPr>
          <p:cNvPr id="8" name="Picture 2">
            <a:extLst>
              <a:ext uri="{FF2B5EF4-FFF2-40B4-BE49-F238E27FC236}">
                <a16:creationId xmlns:a16="http://schemas.microsoft.com/office/drawing/2014/main" id="{F77421B9-5E3E-8A47-8F5E-A9978D0C3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803" y="2642066"/>
            <a:ext cx="6469083" cy="2346417"/>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47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Objectifs</a:t>
            </a:r>
            <a:r>
              <a:rPr lang="en-US" dirty="0"/>
              <a:t> </a:t>
            </a:r>
            <a:r>
              <a:rPr lang="en-US" dirty="0" err="1"/>
              <a:t>d'apprentissage</a:t>
            </a:r>
            <a:r>
              <a:rPr lang="en-US" dirty="0"/>
              <a:t> :</a:t>
            </a:r>
          </a:p>
        </p:txBody>
      </p:sp>
      <p:sp>
        <p:nvSpPr>
          <p:cNvPr id="7" name="Content Placeholder 6"/>
          <p:cNvSpPr>
            <a:spLocks noGrp="1"/>
          </p:cNvSpPr>
          <p:nvPr>
            <p:ph idx="1"/>
          </p:nvPr>
        </p:nvSpPr>
        <p:spPr>
          <a:xfrm>
            <a:off x="826579" y="1752600"/>
            <a:ext cx="10989279" cy="3808708"/>
          </a:xfrm>
        </p:spPr>
        <p:txBody>
          <a:bodyPr>
            <a:normAutofit fontScale="92500" lnSpcReduction="20000"/>
          </a:bodyPr>
          <a:lstStyle/>
          <a:p>
            <a:pPr>
              <a:buSzPct val="120000"/>
              <a:buFont typeface="Wingdings" charset="2"/>
              <a:buChar char="ü"/>
            </a:pPr>
            <a:r>
              <a:rPr lang="en-US" sz="2800" dirty="0">
                <a:solidFill>
                  <a:schemeClr val="tx1"/>
                </a:solidFill>
              </a:rPr>
              <a:t>Après </a:t>
            </a:r>
            <a:r>
              <a:rPr lang="en-US" sz="2800" dirty="0" err="1">
                <a:solidFill>
                  <a:schemeClr val="tx1"/>
                </a:solidFill>
              </a:rPr>
              <a:t>ce</a:t>
            </a:r>
            <a:r>
              <a:rPr lang="en-US" sz="2800" dirty="0">
                <a:solidFill>
                  <a:schemeClr val="tx1"/>
                </a:solidFill>
              </a:rPr>
              <a:t> </a:t>
            </a:r>
            <a:r>
              <a:rPr lang="en-US" sz="2800" dirty="0" err="1">
                <a:solidFill>
                  <a:schemeClr val="tx1"/>
                </a:solidFill>
              </a:rPr>
              <a:t>cours</a:t>
            </a:r>
            <a:r>
              <a:rPr lang="en-US" sz="2800" dirty="0">
                <a:solidFill>
                  <a:schemeClr val="tx1"/>
                </a:solidFill>
              </a:rPr>
              <a:t>, les </a:t>
            </a:r>
            <a:r>
              <a:rPr lang="en-US" sz="2800" dirty="0" err="1">
                <a:solidFill>
                  <a:schemeClr val="tx1"/>
                </a:solidFill>
              </a:rPr>
              <a:t>apprenants</a:t>
            </a:r>
            <a:r>
              <a:rPr lang="en-US" sz="2800" dirty="0">
                <a:solidFill>
                  <a:schemeClr val="tx1"/>
                </a:solidFill>
              </a:rPr>
              <a:t> </a:t>
            </a:r>
            <a:r>
              <a:rPr lang="en-US" sz="2800" dirty="0" err="1">
                <a:solidFill>
                  <a:schemeClr val="tx1"/>
                </a:solidFill>
              </a:rPr>
              <a:t>seront</a:t>
            </a:r>
            <a:r>
              <a:rPr lang="en-US" sz="2800" dirty="0">
                <a:solidFill>
                  <a:schemeClr val="tx1"/>
                </a:solidFill>
              </a:rPr>
              <a:t> </a:t>
            </a:r>
            <a:r>
              <a:rPr lang="en-US" sz="2800" dirty="0" err="1">
                <a:solidFill>
                  <a:schemeClr val="tx1"/>
                </a:solidFill>
              </a:rPr>
              <a:t>en</a:t>
            </a:r>
            <a:r>
              <a:rPr lang="en-US" sz="2800" dirty="0">
                <a:solidFill>
                  <a:schemeClr val="tx1"/>
                </a:solidFill>
              </a:rPr>
              <a:t> </a:t>
            </a:r>
            <a:r>
              <a:rPr lang="en-US" sz="2800" dirty="0" err="1">
                <a:solidFill>
                  <a:schemeClr val="tx1"/>
                </a:solidFill>
              </a:rPr>
              <a:t>mesure</a:t>
            </a:r>
            <a:r>
              <a:rPr lang="en-US" sz="2800" dirty="0">
                <a:solidFill>
                  <a:schemeClr val="tx1"/>
                </a:solidFill>
              </a:rPr>
              <a:t> de : </a:t>
            </a:r>
          </a:p>
          <a:p>
            <a:pPr marL="971550" lvl="2" indent="-514350">
              <a:buFont typeface="+mj-lt"/>
              <a:buAutoNum type="arabicPeriod"/>
            </a:pPr>
            <a:r>
              <a:rPr lang="en-US" sz="2500" dirty="0" err="1">
                <a:solidFill>
                  <a:schemeClr val="tx1"/>
                </a:solidFill>
              </a:rPr>
              <a:t>Exécuter</a:t>
            </a:r>
            <a:r>
              <a:rPr lang="en-US" sz="2500" dirty="0">
                <a:solidFill>
                  <a:schemeClr val="tx1"/>
                </a:solidFill>
              </a:rPr>
              <a:t> le </a:t>
            </a:r>
            <a:r>
              <a:rPr lang="en-US" sz="2500" dirty="0" err="1">
                <a:solidFill>
                  <a:schemeClr val="tx1"/>
                </a:solidFill>
              </a:rPr>
              <a:t>programme</a:t>
            </a:r>
            <a:r>
              <a:rPr lang="en-US" sz="2500" dirty="0">
                <a:solidFill>
                  <a:schemeClr val="tx1"/>
                </a:solidFill>
              </a:rPr>
              <a:t> Stata</a:t>
            </a:r>
          </a:p>
          <a:p>
            <a:pPr marL="971550" lvl="2" indent="-514350">
              <a:buFont typeface="+mj-lt"/>
              <a:buAutoNum type="arabicPeriod"/>
            </a:pPr>
            <a:r>
              <a:rPr lang="en-US" sz="2500" dirty="0" err="1">
                <a:solidFill>
                  <a:schemeClr val="tx1"/>
                </a:solidFill>
              </a:rPr>
              <a:t>Utiliser</a:t>
            </a:r>
            <a:r>
              <a:rPr lang="en-US" sz="2500" dirty="0">
                <a:solidFill>
                  <a:schemeClr val="tx1"/>
                </a:solidFill>
              </a:rPr>
              <a:t> les </a:t>
            </a:r>
            <a:r>
              <a:rPr lang="en-US" sz="2500" dirty="0" err="1">
                <a:solidFill>
                  <a:schemeClr val="tx1"/>
                </a:solidFill>
              </a:rPr>
              <a:t>fichiers</a:t>
            </a:r>
            <a:r>
              <a:rPr lang="en-US" sz="2500" dirty="0">
                <a:solidFill>
                  <a:schemeClr val="tx1"/>
                </a:solidFill>
              </a:rPr>
              <a:t> do-file et log-file</a:t>
            </a:r>
          </a:p>
          <a:p>
            <a:pPr marL="971550" lvl="2" indent="-514350">
              <a:buFont typeface="+mj-lt"/>
              <a:buAutoNum type="arabicPeriod"/>
            </a:pPr>
            <a:r>
              <a:rPr lang="en-US" sz="2500" dirty="0" err="1">
                <a:solidFill>
                  <a:schemeClr val="tx1"/>
                </a:solidFill>
              </a:rPr>
              <a:t>Explorez</a:t>
            </a:r>
            <a:r>
              <a:rPr lang="en-US" sz="2500" dirty="0">
                <a:solidFill>
                  <a:schemeClr val="tx1"/>
                </a:solidFill>
              </a:rPr>
              <a:t> un ensemble de </a:t>
            </a:r>
            <a:r>
              <a:rPr lang="en-US" sz="2500" dirty="0" err="1">
                <a:solidFill>
                  <a:schemeClr val="tx1"/>
                </a:solidFill>
              </a:rPr>
              <a:t>données</a:t>
            </a:r>
            <a:r>
              <a:rPr lang="en-US" sz="2500" dirty="0">
                <a:solidFill>
                  <a:schemeClr val="tx1"/>
                </a:solidFill>
              </a:rPr>
              <a:t> et </a:t>
            </a:r>
            <a:r>
              <a:rPr lang="en-US" sz="2500" dirty="0" err="1">
                <a:solidFill>
                  <a:schemeClr val="tx1"/>
                </a:solidFill>
              </a:rPr>
              <a:t>effectuez</a:t>
            </a:r>
            <a:r>
              <a:rPr lang="en-US" sz="2500" dirty="0">
                <a:solidFill>
                  <a:schemeClr val="tx1"/>
                </a:solidFill>
              </a:rPr>
              <a:t> </a:t>
            </a:r>
          </a:p>
          <a:p>
            <a:pPr marL="971550" lvl="2" indent="-514350">
              <a:buFont typeface="+mj-lt"/>
              <a:buAutoNum type="arabicPeriod"/>
            </a:pPr>
            <a:r>
              <a:rPr lang="en-US" sz="2500" dirty="0">
                <a:solidFill>
                  <a:schemeClr val="tx1"/>
                </a:solidFill>
              </a:rPr>
              <a:t>des analyses </a:t>
            </a:r>
            <a:r>
              <a:rPr lang="en-US" sz="2500" dirty="0" err="1">
                <a:solidFill>
                  <a:schemeClr val="tx1"/>
                </a:solidFill>
              </a:rPr>
              <a:t>statistiques</a:t>
            </a:r>
            <a:r>
              <a:rPr lang="en-US" sz="2500" dirty="0">
                <a:solidFill>
                  <a:schemeClr val="tx1"/>
                </a:solidFill>
              </a:rPr>
              <a:t> </a:t>
            </a:r>
            <a:r>
              <a:rPr lang="en-US" sz="2500" dirty="0" err="1">
                <a:solidFill>
                  <a:schemeClr val="tx1"/>
                </a:solidFill>
              </a:rPr>
              <a:t>descriptives</a:t>
            </a:r>
            <a:r>
              <a:rPr lang="en-US" sz="2500" dirty="0">
                <a:solidFill>
                  <a:schemeClr val="tx1"/>
                </a:solidFill>
              </a:rPr>
              <a:t> de base</a:t>
            </a:r>
          </a:p>
          <a:p>
            <a:pPr marL="971550" lvl="2" indent="-514350">
              <a:buFont typeface="+mj-lt"/>
              <a:buAutoNum type="arabicPeriod"/>
            </a:pPr>
            <a:r>
              <a:rPr lang="en-US" sz="2500" dirty="0" err="1">
                <a:solidFill>
                  <a:schemeClr val="tx1"/>
                </a:solidFill>
              </a:rPr>
              <a:t>Manipuler</a:t>
            </a:r>
            <a:r>
              <a:rPr lang="en-US" sz="2500" dirty="0">
                <a:solidFill>
                  <a:schemeClr val="tx1"/>
                </a:solidFill>
              </a:rPr>
              <a:t> un ensemble de </a:t>
            </a:r>
            <a:r>
              <a:rPr lang="en-US" sz="2500" dirty="0" err="1">
                <a:solidFill>
                  <a:schemeClr val="tx1"/>
                </a:solidFill>
              </a:rPr>
              <a:t>données</a:t>
            </a:r>
            <a:r>
              <a:rPr lang="en-US" sz="2500" dirty="0">
                <a:solidFill>
                  <a:schemeClr val="tx1"/>
                </a:solidFill>
              </a:rPr>
              <a:t> </a:t>
            </a:r>
            <a:r>
              <a:rPr lang="en-US" sz="2500" dirty="0" err="1">
                <a:solidFill>
                  <a:schemeClr val="tx1"/>
                </a:solidFill>
              </a:rPr>
              <a:t>en</a:t>
            </a:r>
            <a:r>
              <a:rPr lang="en-US" sz="2500" dirty="0">
                <a:solidFill>
                  <a:schemeClr val="tx1"/>
                </a:solidFill>
              </a:rPr>
              <a:t> </a:t>
            </a:r>
            <a:r>
              <a:rPr lang="en-US" sz="2500" dirty="0" err="1">
                <a:solidFill>
                  <a:schemeClr val="tx1"/>
                </a:solidFill>
              </a:rPr>
              <a:t>ajoutant</a:t>
            </a:r>
            <a:r>
              <a:rPr lang="en-US" sz="2500" dirty="0">
                <a:solidFill>
                  <a:schemeClr val="tx1"/>
                </a:solidFill>
              </a:rPr>
              <a:t> </a:t>
            </a:r>
          </a:p>
          <a:p>
            <a:pPr marL="971550" lvl="2" indent="-514350">
              <a:buFont typeface="+mj-lt"/>
              <a:buAutoNum type="arabicPeriod"/>
            </a:pPr>
            <a:r>
              <a:rPr lang="en-US" sz="2500" dirty="0" err="1">
                <a:solidFill>
                  <a:schemeClr val="tx1"/>
                </a:solidFill>
              </a:rPr>
              <a:t>ou</a:t>
            </a:r>
            <a:r>
              <a:rPr lang="en-US" sz="2500" dirty="0">
                <a:solidFill>
                  <a:schemeClr val="tx1"/>
                </a:solidFill>
              </a:rPr>
              <a:t> </a:t>
            </a:r>
            <a:r>
              <a:rPr lang="en-US" sz="2500" dirty="0" err="1">
                <a:solidFill>
                  <a:schemeClr val="tx1"/>
                </a:solidFill>
              </a:rPr>
              <a:t>supprimant</a:t>
            </a:r>
            <a:r>
              <a:rPr lang="en-US" sz="2500" dirty="0">
                <a:solidFill>
                  <a:schemeClr val="tx1"/>
                </a:solidFill>
              </a:rPr>
              <a:t> des variables</a:t>
            </a:r>
          </a:p>
          <a:p>
            <a:pPr marL="971550" lvl="2" indent="-514350">
              <a:buFont typeface="+mj-lt"/>
              <a:buAutoNum type="arabicPeriod"/>
            </a:pPr>
            <a:r>
              <a:rPr lang="en-US" sz="2500" dirty="0" err="1">
                <a:solidFill>
                  <a:schemeClr val="tx1"/>
                </a:solidFill>
              </a:rPr>
              <a:t>Configurer</a:t>
            </a:r>
            <a:r>
              <a:rPr lang="en-US" sz="2500" dirty="0">
                <a:solidFill>
                  <a:schemeClr val="tx1"/>
                </a:solidFill>
              </a:rPr>
              <a:t> des macros dans Stata</a:t>
            </a:r>
          </a:p>
          <a:p>
            <a:pPr marL="971550" lvl="2" indent="-514350">
              <a:buFont typeface="+mj-lt"/>
              <a:buAutoNum type="arabicPeriod"/>
            </a:pPr>
            <a:r>
              <a:rPr lang="en-US" sz="2500" dirty="0" err="1">
                <a:solidFill>
                  <a:schemeClr val="tx1"/>
                </a:solidFill>
              </a:rPr>
              <a:t>Autres</a:t>
            </a:r>
            <a:r>
              <a:rPr lang="en-US" sz="2500" dirty="0">
                <a:solidFill>
                  <a:schemeClr val="tx1"/>
                </a:solidFill>
              </a:rPr>
              <a:t> </a:t>
            </a:r>
            <a:r>
              <a:rPr lang="en-US" sz="2500" dirty="0" err="1">
                <a:solidFill>
                  <a:schemeClr val="tx1"/>
                </a:solidFill>
              </a:rPr>
              <a:t>commandes</a:t>
            </a:r>
            <a:endParaRPr lang="en-US" sz="2500" dirty="0">
              <a:solidFill>
                <a:schemeClr val="tx1"/>
              </a:solidFill>
            </a:endParaRPr>
          </a:p>
          <a:p>
            <a:pPr marL="971550" lvl="2" indent="-514350">
              <a:buFont typeface="+mj-lt"/>
              <a:buAutoNum type="arabicPeriod"/>
            </a:pPr>
            <a:r>
              <a:rPr lang="en-US" sz="2500" dirty="0"/>
              <a:t>Les </a:t>
            </a:r>
            <a:r>
              <a:rPr lang="en-US" sz="2500" dirty="0" err="1"/>
              <a:t>Boucles</a:t>
            </a:r>
            <a:r>
              <a:rPr lang="en-US" sz="2500" dirty="0"/>
              <a:t> </a:t>
            </a:r>
          </a:p>
          <a:p>
            <a:pPr marL="971550" lvl="2" indent="-514350">
              <a:buFont typeface="+mj-lt"/>
              <a:buAutoNum type="arabicPeriod"/>
            </a:pPr>
            <a:r>
              <a:rPr lang="en-US" sz="2500" dirty="0" err="1">
                <a:solidFill>
                  <a:schemeClr val="tx1"/>
                </a:solidFill>
              </a:rPr>
              <a:t>Pondération</a:t>
            </a:r>
            <a:r>
              <a:rPr lang="en-US" sz="2500" dirty="0">
                <a:solidFill>
                  <a:schemeClr val="tx1"/>
                </a:solidFill>
              </a:rPr>
              <a:t> </a:t>
            </a:r>
          </a:p>
        </p:txBody>
      </p:sp>
    </p:spTree>
    <p:extLst>
      <p:ext uri="{BB962C8B-B14F-4D97-AF65-F5344CB8AC3E}">
        <p14:creationId xmlns:p14="http://schemas.microsoft.com/office/powerpoint/2010/main" val="172132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3</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.la manipulation des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34895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844406" y="586787"/>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3" y="1687354"/>
            <a:ext cx="10541051" cy="4585871"/>
          </a:xfrm>
          <a:prstGeom prst="rect">
            <a:avLst/>
          </a:prstGeom>
          <a:noFill/>
        </p:spPr>
        <p:txBody>
          <a:bodyPr wrap="square" rtlCol="0">
            <a:spAutoFit/>
          </a:bodyPr>
          <a:lstStyle/>
          <a:p>
            <a:pPr marL="285750" lvl="0" indent="-285750" fontAlgn="base">
              <a:buFont typeface="Wingdings" charset="2"/>
              <a:buChar char="ü"/>
            </a:pPr>
            <a:r>
              <a:rPr lang="en-US" b="1" i="1" dirty="0">
                <a:solidFill>
                  <a:srgbClr val="C00000"/>
                </a:solidFill>
              </a:rPr>
              <a:t>generate (or) gen </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créer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une</a:t>
            </a:r>
            <a:r>
              <a:rPr lang="en-US" sz="2000" b="1" dirty="0">
                <a:solidFill>
                  <a:schemeClr val="accent1"/>
                </a:solidFill>
                <a:latin typeface="Segoe UI" panose="020B0502040204020203" pitchFamily="34" charset="0"/>
                <a:ea typeface="Calibri" charset="0"/>
                <a:cs typeface="Calibri" charset="0"/>
              </a:rPr>
              <a:t> nouvelle </a:t>
            </a:r>
            <a:r>
              <a:rPr lang="en-US" sz="2000" b="1" dirty="0" err="1">
                <a:solidFill>
                  <a:schemeClr val="accent1"/>
                </a:solidFill>
                <a:latin typeface="Segoe UI" panose="020B0502040204020203" pitchFamily="34" charset="0"/>
                <a:ea typeface="Calibri" charset="0"/>
                <a:cs typeface="Calibri" charset="0"/>
              </a:rPr>
              <a:t>variabilité</a:t>
            </a:r>
            <a:endParaRPr lang="en-US" sz="2000" b="1" dirty="0">
              <a:solidFill>
                <a:schemeClr val="accent1"/>
              </a:solidFill>
              <a:latin typeface="Segoe UI" panose="020B0502040204020203" pitchFamily="34" charset="0"/>
              <a:ea typeface="Calibri" charset="0"/>
              <a:cs typeface="Calibri" charset="0"/>
            </a:endParaRPr>
          </a:p>
          <a:p>
            <a:pPr marL="285750" lvl="0" indent="-285750" fontAlgn="base">
              <a:buFont typeface="Wingdings" charset="2"/>
              <a:buChar char="ü"/>
            </a:pPr>
            <a:r>
              <a:rPr lang="en-US" b="1" i="1" dirty="0">
                <a:solidFill>
                  <a:srgbClr val="C00000"/>
                </a:solidFill>
              </a:rPr>
              <a:t>gen </a:t>
            </a:r>
            <a:r>
              <a:rPr lang="en-US" b="1" i="1" dirty="0" err="1">
                <a:solidFill>
                  <a:srgbClr val="C00000"/>
                </a:solidFill>
              </a:rPr>
              <a:t>newvar</a:t>
            </a:r>
            <a:r>
              <a:rPr lang="en-US" b="1" i="1" dirty="0">
                <a:solidFill>
                  <a:srgbClr val="C00000"/>
                </a:solidFill>
              </a:rPr>
              <a:t> = </a:t>
            </a:r>
            <a:r>
              <a:rPr lang="en-US" b="1" i="1" dirty="0" err="1">
                <a:solidFill>
                  <a:srgbClr val="C00000"/>
                </a:solidFill>
              </a:rPr>
              <a:t>exp</a:t>
            </a:r>
            <a:endParaRPr lang="en-US" b="1" i="1" dirty="0">
              <a:solidFill>
                <a:srgbClr val="C00000"/>
              </a:solidFill>
            </a:endParaRPr>
          </a:p>
          <a:p>
            <a:pPr marL="1200150" lvl="2" indent="-285750">
              <a:buFont typeface="Wingdings" charset="2"/>
              <a:buChar char="q"/>
            </a:pPr>
            <a:r>
              <a:rPr lang="en-US" dirty="0" err="1"/>
              <a:t>exp</a:t>
            </a:r>
            <a:r>
              <a:rPr lang="en-US" dirty="0"/>
              <a:t> </a:t>
            </a:r>
            <a:r>
              <a:rPr lang="en-US" dirty="0" err="1"/>
              <a:t>peut</a:t>
            </a:r>
            <a:r>
              <a:rPr lang="en-US" dirty="0"/>
              <a:t> </a:t>
            </a:r>
            <a:r>
              <a:rPr lang="en-US" dirty="0" err="1"/>
              <a:t>contenir</a:t>
            </a:r>
            <a:r>
              <a:rPr lang="en-US" dirty="0"/>
              <a:t> des </a:t>
            </a:r>
            <a:r>
              <a:rPr lang="en-US" dirty="0" err="1"/>
              <a:t>fonctions</a:t>
            </a:r>
            <a:r>
              <a:rPr lang="en-US" dirty="0"/>
              <a:t> </a:t>
            </a:r>
            <a:r>
              <a:rPr lang="en-US" dirty="0" err="1"/>
              <a:t>ou</a:t>
            </a:r>
            <a:r>
              <a:rPr lang="en-US" dirty="0"/>
              <a:t> des </a:t>
            </a:r>
            <a:r>
              <a:rPr lang="en-US" dirty="0" err="1"/>
              <a:t>combinaisons</a:t>
            </a:r>
            <a:r>
              <a:rPr lang="en-US" dirty="0"/>
              <a:t> de variables </a:t>
            </a:r>
            <a:r>
              <a:rPr lang="en-US" dirty="0" err="1"/>
              <a:t>existantes</a:t>
            </a:r>
            <a:endParaRPr lang="en-US" dirty="0"/>
          </a:p>
          <a:p>
            <a:pPr marL="1657350" lvl="3" indent="-285750">
              <a:buFont typeface="Wingdings" charset="2"/>
              <a:buChar char="v"/>
            </a:pPr>
            <a:r>
              <a:rPr lang="en-US" b="1" i="1" dirty="0">
                <a:solidFill>
                  <a:srgbClr val="C00000"/>
                </a:solidFill>
              </a:rPr>
              <a:t>gen </a:t>
            </a:r>
            <a:r>
              <a:rPr lang="en-US" b="1" i="1" dirty="0" err="1">
                <a:solidFill>
                  <a:srgbClr val="C00000"/>
                </a:solidFill>
              </a:rPr>
              <a:t>twoster</a:t>
            </a:r>
            <a:r>
              <a:rPr lang="en-US" b="1" i="1" dirty="0">
                <a:solidFill>
                  <a:srgbClr val="C00000"/>
                </a:solidFill>
              </a:rPr>
              <a:t>=</a:t>
            </a:r>
            <a:r>
              <a:rPr lang="en-US" b="1" i="1" dirty="0" err="1">
                <a:solidFill>
                  <a:srgbClr val="C00000"/>
                </a:solidFill>
              </a:rPr>
              <a:t>femalester+malester</a:t>
            </a:r>
            <a:endParaRPr lang="en-US" b="1" i="1" dirty="0">
              <a:solidFill>
                <a:srgbClr val="C00000"/>
              </a:solidFill>
            </a:endParaRPr>
          </a:p>
          <a:p>
            <a:pPr marL="1657350" lvl="3" indent="-285750">
              <a:buFont typeface="Wingdings" charset="2"/>
              <a:buChar char="v"/>
            </a:pPr>
            <a:endParaRPr lang="en-US" dirty="0"/>
          </a:p>
          <a:p>
            <a:pPr marL="342900" lvl="0" indent="-342900">
              <a:buFont typeface="Wingdings" charset="2"/>
              <a:buChar char="ü"/>
            </a:pPr>
            <a:r>
              <a:rPr lang="en-US" b="1" i="1" dirty="0">
                <a:solidFill>
                  <a:srgbClr val="C00000"/>
                </a:solidFill>
              </a:rPr>
              <a:t>replace</a:t>
            </a:r>
            <a:r>
              <a:rPr lang="en-US" sz="2000" b="1" dirty="0">
                <a:solidFill>
                  <a:schemeClr val="accent1"/>
                </a:solidFill>
                <a:latin typeface="Segoe UI" panose="020B0502040204020203" pitchFamily="34" charset="0"/>
                <a:ea typeface="Calibri" charset="0"/>
                <a:cs typeface="Calibri" charset="0"/>
              </a:rPr>
              <a:t> - modifier le </a:t>
            </a:r>
            <a:r>
              <a:rPr lang="en-US" sz="2000" b="1" dirty="0" err="1">
                <a:solidFill>
                  <a:schemeClr val="accent1"/>
                </a:solidFill>
                <a:latin typeface="Segoe UI" panose="020B0502040204020203" pitchFamily="34" charset="0"/>
                <a:ea typeface="Calibri" charset="0"/>
                <a:cs typeface="Calibri" charset="0"/>
              </a:rPr>
              <a:t>contenu</a:t>
            </a:r>
            <a:r>
              <a:rPr lang="en-US" sz="2000" b="1" dirty="0">
                <a:solidFill>
                  <a:schemeClr val="accent1"/>
                </a:solidFill>
                <a:latin typeface="Segoe UI" panose="020B0502040204020203" pitchFamily="34" charset="0"/>
                <a:ea typeface="Calibri" charset="0"/>
                <a:cs typeface="Calibri" charset="0"/>
              </a:rPr>
              <a:t>/observations </a:t>
            </a:r>
            <a:r>
              <a:rPr lang="en-US" sz="2000" b="1" dirty="0" err="1">
                <a:solidFill>
                  <a:schemeClr val="accent1"/>
                </a:solidFill>
                <a:latin typeface="Segoe UI" panose="020B0502040204020203" pitchFamily="34" charset="0"/>
                <a:ea typeface="Calibri" charset="0"/>
                <a:cs typeface="Calibri" charset="0"/>
              </a:rPr>
              <a:t>d'une</a:t>
            </a:r>
            <a:r>
              <a:rPr lang="en-US" sz="2000" b="1" dirty="0">
                <a:solidFill>
                  <a:schemeClr val="accent1"/>
                </a:solidFill>
                <a:latin typeface="Segoe UI" panose="020B0502040204020203" pitchFamily="34" charset="0"/>
                <a:ea typeface="Calibri" charset="0"/>
                <a:cs typeface="Calibri" charset="0"/>
              </a:rPr>
              <a:t> variable </a:t>
            </a:r>
            <a:r>
              <a:rPr lang="en-US" sz="2000" b="1" dirty="0" err="1">
                <a:solidFill>
                  <a:schemeClr val="accent1"/>
                </a:solidFill>
                <a:latin typeface="Segoe UI" panose="020B0502040204020203" pitchFamily="34" charset="0"/>
                <a:ea typeface="Calibri" charset="0"/>
                <a:cs typeface="Calibri" charset="0"/>
              </a:rPr>
              <a:t>existante</a:t>
            </a:r>
            <a:r>
              <a:rPr lang="en-US" sz="2000" b="1" dirty="0">
                <a:solidFill>
                  <a:schemeClr val="accent1"/>
                </a:solidFill>
                <a:latin typeface="Segoe UI" panose="020B0502040204020203" pitchFamily="34" charset="0"/>
                <a:ea typeface="Calibri" charset="0"/>
                <a:cs typeface="Calibri" charset="0"/>
              </a:rPr>
              <a:t> </a:t>
            </a:r>
          </a:p>
          <a:p>
            <a:pPr marL="742950" lvl="1" indent="-285750">
              <a:buFont typeface="Courier New" charset="0"/>
              <a:buChar char="o"/>
            </a:pPr>
            <a:r>
              <a:rPr lang="en-US" b="1" i="1" dirty="0">
                <a:solidFill>
                  <a:srgbClr val="C00000"/>
                </a:solidFill>
              </a:rPr>
              <a:t>replace </a:t>
            </a:r>
            <a:r>
              <a:rPr lang="en-US" b="1" i="1" dirty="0" err="1">
                <a:solidFill>
                  <a:srgbClr val="C00000"/>
                </a:solidFill>
              </a:rPr>
              <a:t>oldvar</a:t>
            </a:r>
            <a:r>
              <a:rPr lang="en-US" b="1" i="1" dirty="0">
                <a:solidFill>
                  <a:srgbClr val="C00000"/>
                </a:solidFill>
              </a:rPr>
              <a:t>=exp1[if exp2]</a:t>
            </a:r>
          </a:p>
          <a:p>
            <a:pPr marL="742950" lvl="1" indent="-285750">
              <a:buFont typeface="Courier New" charset="0"/>
              <a:buChar char="o"/>
            </a:pPr>
            <a:r>
              <a:rPr lang="en-US" b="1" i="1" dirty="0">
                <a:solidFill>
                  <a:srgbClr val="C00000"/>
                </a:solidFill>
              </a:rPr>
              <a:t>if </a:t>
            </a:r>
            <a:r>
              <a:rPr lang="en-US" dirty="0"/>
              <a:t>– </a:t>
            </a:r>
            <a:r>
              <a:rPr lang="en-US" dirty="0" err="1"/>
              <a:t>permet</a:t>
            </a:r>
            <a:r>
              <a:rPr lang="en-US" dirty="0"/>
              <a:t> de </a:t>
            </a:r>
            <a:r>
              <a:rPr lang="en-US" dirty="0" err="1"/>
              <a:t>restreindre</a:t>
            </a:r>
            <a:r>
              <a:rPr lang="en-US" dirty="0"/>
              <a:t> la </a:t>
            </a:r>
            <a:r>
              <a:rPr lang="en-US" dirty="0" err="1"/>
              <a:t>commande</a:t>
            </a:r>
            <a:r>
              <a:rPr lang="en-US" dirty="0"/>
              <a:t> </a:t>
            </a:r>
            <a:r>
              <a:rPr lang="en-US" dirty="0" err="1"/>
              <a:t>à</a:t>
            </a:r>
            <a:r>
              <a:rPr lang="en-US" dirty="0"/>
              <a:t> un sous-ensemble </a:t>
            </a:r>
            <a:r>
              <a:rPr lang="en-US" dirty="0" err="1"/>
              <a:t>souhaité</a:t>
            </a:r>
            <a:r>
              <a:rPr lang="en-US" dirty="0"/>
              <a:t> </a:t>
            </a:r>
            <a:r>
              <a:rPr lang="en-US" dirty="0" err="1"/>
              <a:t>d'observations</a:t>
            </a:r>
            <a:endParaRPr lang="en-US" dirty="0"/>
          </a:p>
          <a:p>
            <a:pPr marL="742950" lvl="1" indent="-285750">
              <a:buFont typeface="Courier New" charset="0"/>
              <a:buChar char="o"/>
            </a:pPr>
            <a:r>
              <a:rPr lang="en-US" b="1" i="1" dirty="0">
                <a:solidFill>
                  <a:srgbClr val="C00000"/>
                </a:solidFill>
              </a:rPr>
              <a:t>replace </a:t>
            </a:r>
            <a:r>
              <a:rPr lang="en-US" b="1" i="1" dirty="0" err="1">
                <a:solidFill>
                  <a:srgbClr val="C00000"/>
                </a:solidFill>
              </a:rPr>
              <a:t>first_birth_month</a:t>
            </a:r>
            <a:r>
              <a:rPr lang="en-US" b="1" i="1" dirty="0">
                <a:solidFill>
                  <a:srgbClr val="C00000"/>
                </a:solidFill>
              </a:rPr>
              <a:t>=. if </a:t>
            </a:r>
            <a:r>
              <a:rPr lang="en-US" b="1" i="1" dirty="0" err="1">
                <a:solidFill>
                  <a:srgbClr val="C00000"/>
                </a:solidFill>
              </a:rPr>
              <a:t>first_birth_month</a:t>
            </a:r>
            <a:r>
              <a:rPr lang="en-US" b="1" i="1" dirty="0">
                <a:solidFill>
                  <a:srgbClr val="C00000"/>
                </a:solidFill>
              </a:rPr>
              <a:t>==999</a:t>
            </a:r>
          </a:p>
          <a:p>
            <a:pPr marL="1200150" lvl="2" indent="-285750">
              <a:buFont typeface="Wingdings" charset="2"/>
              <a:buChar char="q"/>
            </a:pPr>
            <a:r>
              <a:rPr lang="en-US" dirty="0"/>
              <a:t>double </a:t>
            </a:r>
            <a:r>
              <a:rPr lang="en-US" dirty="0" err="1"/>
              <a:t>signe</a:t>
            </a:r>
            <a:r>
              <a:rPr lang="en-US" dirty="0"/>
              <a:t> </a:t>
            </a:r>
            <a:r>
              <a:rPr lang="en-US" dirty="0" err="1"/>
              <a:t>égal</a:t>
            </a:r>
            <a:r>
              <a:rPr lang="en-US" dirty="0"/>
              <a:t> </a:t>
            </a:r>
            <a:r>
              <a:rPr lang="en-US" b="1" i="1" dirty="0">
                <a:solidFill>
                  <a:srgbClr val="C00000"/>
                </a:solidFill>
              </a:rPr>
              <a:t>==</a:t>
            </a:r>
            <a:r>
              <a:rPr lang="en-US" dirty="0"/>
              <a:t>  </a:t>
            </a:r>
            <a:r>
              <a:rPr lang="en-US" dirty="0" err="1"/>
              <a:t>utilisé</a:t>
            </a:r>
            <a:r>
              <a:rPr lang="en-US" dirty="0"/>
              <a:t> pour tester </a:t>
            </a:r>
            <a:r>
              <a:rPr lang="en-US" dirty="0" err="1"/>
              <a:t>l'égalité</a:t>
            </a:r>
            <a:endParaRPr lang="en-US" dirty="0"/>
          </a:p>
          <a:p>
            <a:pPr marL="1200150" lvl="2" indent="-285750">
              <a:buFont typeface="Wingdings" charset="2"/>
              <a:buChar char="q"/>
            </a:pPr>
            <a:r>
              <a:rPr lang="en-US" dirty="0" err="1"/>
              <a:t>signe</a:t>
            </a:r>
            <a:r>
              <a:rPr lang="en-US" dirty="0"/>
              <a:t> </a:t>
            </a:r>
            <a:r>
              <a:rPr lang="en-US" dirty="0" err="1"/>
              <a:t>égal</a:t>
            </a:r>
            <a:r>
              <a:rPr lang="en-US" dirty="0"/>
              <a:t> </a:t>
            </a:r>
            <a:r>
              <a:rPr lang="en-US" b="1" i="1" dirty="0">
                <a:solidFill>
                  <a:srgbClr val="C00000"/>
                </a:solidFill>
              </a:rPr>
              <a:t>= </a:t>
            </a:r>
            <a:r>
              <a:rPr lang="en-US" dirty="0"/>
              <a:t> </a:t>
            </a:r>
            <a:r>
              <a:rPr lang="en-US" dirty="0" err="1"/>
              <a:t>utilisé</a:t>
            </a:r>
            <a:r>
              <a:rPr lang="en-US" dirty="0"/>
              <a:t> pour </a:t>
            </a:r>
            <a:r>
              <a:rPr lang="en-US" dirty="0" err="1"/>
              <a:t>l'affectation</a:t>
            </a:r>
            <a:endParaRPr lang="en-US" dirty="0"/>
          </a:p>
          <a:p>
            <a:pPr marL="742950" lvl="1" indent="-285750" fontAlgn="base">
              <a:buFont typeface="Courier New" charset="0"/>
              <a:buChar char="o"/>
            </a:pPr>
            <a:r>
              <a:rPr lang="en-US" dirty="0"/>
              <a:t>Les </a:t>
            </a:r>
            <a:r>
              <a:rPr lang="en-US" dirty="0" err="1"/>
              <a:t>opérateurs</a:t>
            </a:r>
            <a:r>
              <a:rPr lang="en-US" dirty="0"/>
              <a:t> </a:t>
            </a:r>
            <a:r>
              <a:rPr lang="en-US" dirty="0" err="1"/>
              <a:t>logiques</a:t>
            </a:r>
            <a:r>
              <a:rPr lang="en-US" dirty="0"/>
              <a:t> </a:t>
            </a:r>
            <a:r>
              <a:rPr lang="en-US" dirty="0" err="1"/>
              <a:t>peuvent</a:t>
            </a:r>
            <a:r>
              <a:rPr lang="en-US" dirty="0"/>
              <a:t> </a:t>
            </a:r>
            <a:r>
              <a:rPr lang="en-US" dirty="0" err="1"/>
              <a:t>être</a:t>
            </a:r>
            <a:r>
              <a:rPr lang="en-US" dirty="0"/>
              <a:t> </a:t>
            </a:r>
            <a:r>
              <a:rPr lang="en-US" dirty="0" err="1"/>
              <a:t>utilisés</a:t>
            </a:r>
            <a:r>
              <a:rPr lang="en-US" dirty="0"/>
              <a:t> après if:</a:t>
            </a:r>
          </a:p>
          <a:p>
            <a:pPr marL="1200150" lvl="2" indent="-285750" fontAlgn="base">
              <a:buFont typeface="Wingdings" charset="2"/>
              <a:buChar char="q"/>
            </a:pPr>
            <a:r>
              <a:rPr lang="en-US" b="1" i="1" dirty="0">
                <a:solidFill>
                  <a:srgbClr val="C00000"/>
                </a:solidFill>
              </a:rPr>
              <a:t>&amp;</a:t>
            </a:r>
            <a:r>
              <a:rPr lang="en-US" dirty="0"/>
              <a:t> </a:t>
            </a:r>
            <a:r>
              <a:rPr lang="en-US" dirty="0" err="1"/>
              <a:t>représente</a:t>
            </a:r>
            <a:r>
              <a:rPr lang="en-US" dirty="0"/>
              <a:t> "et”</a:t>
            </a:r>
          </a:p>
          <a:p>
            <a:pPr marL="1200150" lvl="2" indent="-285750" fontAlgn="base">
              <a:buFont typeface="Wingdings" charset="2"/>
              <a:buChar char="q"/>
            </a:pPr>
            <a:r>
              <a:rPr lang="en-US" b="1" i="1" dirty="0">
                <a:solidFill>
                  <a:srgbClr val="C00000"/>
                </a:solidFill>
              </a:rPr>
              <a:t>| </a:t>
            </a:r>
            <a:r>
              <a:rPr lang="en-US" dirty="0" err="1"/>
              <a:t>représente</a:t>
            </a:r>
            <a:r>
              <a:rPr lang="en-US" dirty="0"/>
              <a:t> "</a:t>
            </a:r>
            <a:r>
              <a:rPr lang="en-US" dirty="0" err="1"/>
              <a:t>ou</a:t>
            </a:r>
            <a:r>
              <a:rPr lang="en-US" dirty="0"/>
              <a:t>”</a:t>
            </a:r>
          </a:p>
          <a:p>
            <a:pPr marL="1200150" lvl="2" indent="-285750" fontAlgn="base">
              <a:buFont typeface="Wingdings" charset="2"/>
              <a:buChar char="q"/>
            </a:pPr>
            <a:r>
              <a:rPr lang="en-US" b="1" i="1" dirty="0">
                <a:solidFill>
                  <a:srgbClr val="C00000"/>
                </a:solidFill>
              </a:rPr>
              <a:t>~ </a:t>
            </a:r>
            <a:r>
              <a:rPr lang="en-US" dirty="0"/>
              <a:t> </a:t>
            </a:r>
            <a:r>
              <a:rPr lang="en-US" dirty="0" err="1"/>
              <a:t>o</a:t>
            </a:r>
            <a:r>
              <a:rPr lang="en-US" altLang="zh-CN" dirty="0" err="1"/>
              <a:t>u</a:t>
            </a:r>
            <a:r>
              <a:rPr lang="en-US" dirty="0"/>
              <a:t> </a:t>
            </a:r>
            <a:r>
              <a:rPr lang="en-US" b="1" i="1" dirty="0">
                <a:solidFill>
                  <a:srgbClr val="C00000"/>
                </a:solidFill>
              </a:rPr>
              <a:t>! </a:t>
            </a:r>
            <a:r>
              <a:rPr lang="en-US" dirty="0" err="1"/>
              <a:t>représente</a:t>
            </a:r>
            <a:r>
              <a:rPr lang="en-US" dirty="0"/>
              <a:t> "</a:t>
            </a:r>
            <a:r>
              <a:rPr lang="en-US" dirty="0" err="1"/>
              <a:t>ou</a:t>
            </a:r>
            <a:r>
              <a:rPr lang="en-US" dirty="0"/>
              <a:t>” </a:t>
            </a:r>
          </a:p>
          <a:p>
            <a:pPr marL="1657350" lvl="3" indent="-285750" fontAlgn="base">
              <a:buFont typeface="Wingdings" charset="2"/>
              <a:buChar char="v"/>
            </a:pPr>
            <a:r>
              <a:rPr lang="pl-PL" dirty="0"/>
              <a:t>p. ex. </a:t>
            </a:r>
            <a:r>
              <a:rPr lang="en-US" b="1" i="1" dirty="0">
                <a:solidFill>
                  <a:srgbClr val="C00000"/>
                </a:solidFill>
              </a:rPr>
              <a:t>~=</a:t>
            </a:r>
            <a:r>
              <a:rPr lang="en-US" dirty="0"/>
              <a:t> "</a:t>
            </a:r>
            <a:r>
              <a:rPr lang="en-US" dirty="0" err="1"/>
              <a:t>n'est</a:t>
            </a:r>
            <a:r>
              <a:rPr lang="en-US" dirty="0"/>
              <a:t> pas </a:t>
            </a:r>
            <a:r>
              <a:rPr lang="en-US" dirty="0" err="1"/>
              <a:t>égal</a:t>
            </a:r>
            <a:r>
              <a:rPr lang="en-US" dirty="0"/>
              <a:t> </a:t>
            </a:r>
            <a:r>
              <a:rPr lang="en-US" dirty="0" err="1"/>
              <a:t>à</a:t>
            </a:r>
            <a:r>
              <a:rPr lang="en-US" dirty="0"/>
              <a:t>"</a:t>
            </a:r>
          </a:p>
        </p:txBody>
      </p:sp>
    </p:spTree>
    <p:extLst>
      <p:ext uri="{BB962C8B-B14F-4D97-AF65-F5344CB8AC3E}">
        <p14:creationId xmlns:p14="http://schemas.microsoft.com/office/powerpoint/2010/main" val="17525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5B90ECD-B3DC-3EC6-EA87-10D3F5A7C8BD}"/>
              </a:ext>
            </a:extLst>
          </p:cNvPr>
          <p:cNvGraphicFramePr>
            <a:graphicFrameLocks noGrp="1"/>
          </p:cNvGraphicFramePr>
          <p:nvPr>
            <p:extLst>
              <p:ext uri="{D42A27DB-BD31-4B8C-83A1-F6EECF244321}">
                <p14:modId xmlns:p14="http://schemas.microsoft.com/office/powerpoint/2010/main" val="1886517808"/>
              </p:ext>
            </p:extLst>
          </p:nvPr>
        </p:nvGraphicFramePr>
        <p:xfrm>
          <a:off x="838200" y="508001"/>
          <a:ext cx="10561320" cy="2817066"/>
        </p:xfrm>
        <a:graphic>
          <a:graphicData uri="http://schemas.openxmlformats.org/drawingml/2006/table">
            <a:tbl>
              <a:tblPr firstRow="1" firstCol="1" bandRow="1">
                <a:tableStyleId>{5C22544A-7EE6-4342-B048-85BDC9FD1C3A}</a:tableStyleId>
              </a:tblPr>
              <a:tblGrid>
                <a:gridCol w="4800600">
                  <a:extLst>
                    <a:ext uri="{9D8B030D-6E8A-4147-A177-3AD203B41FA5}">
                      <a16:colId xmlns:a16="http://schemas.microsoft.com/office/drawing/2014/main" val="86215280"/>
                    </a:ext>
                  </a:extLst>
                </a:gridCol>
                <a:gridCol w="944880">
                  <a:extLst>
                    <a:ext uri="{9D8B030D-6E8A-4147-A177-3AD203B41FA5}">
                      <a16:colId xmlns:a16="http://schemas.microsoft.com/office/drawing/2014/main" val="4095006300"/>
                    </a:ext>
                  </a:extLst>
                </a:gridCol>
                <a:gridCol w="2123440">
                  <a:extLst>
                    <a:ext uri="{9D8B030D-6E8A-4147-A177-3AD203B41FA5}">
                      <a16:colId xmlns:a16="http://schemas.microsoft.com/office/drawing/2014/main" val="1355123735"/>
                    </a:ext>
                  </a:extLst>
                </a:gridCol>
                <a:gridCol w="843280">
                  <a:extLst>
                    <a:ext uri="{9D8B030D-6E8A-4147-A177-3AD203B41FA5}">
                      <a16:colId xmlns:a16="http://schemas.microsoft.com/office/drawing/2014/main" val="1983032427"/>
                    </a:ext>
                  </a:extLst>
                </a:gridCol>
                <a:gridCol w="1087120">
                  <a:extLst>
                    <a:ext uri="{9D8B030D-6E8A-4147-A177-3AD203B41FA5}">
                      <a16:colId xmlns:a16="http://schemas.microsoft.com/office/drawing/2014/main" val="194731700"/>
                    </a:ext>
                  </a:extLst>
                </a:gridCol>
                <a:gridCol w="762000">
                  <a:extLst>
                    <a:ext uri="{9D8B030D-6E8A-4147-A177-3AD203B41FA5}">
                      <a16:colId xmlns:a16="http://schemas.microsoft.com/office/drawing/2014/main" val="3767038454"/>
                    </a:ext>
                  </a:extLst>
                </a:gridCol>
              </a:tblGrid>
              <a:tr h="293771">
                <a:tc gridSpan="2">
                  <a:txBody>
                    <a:bodyPr/>
                    <a:lstStyle/>
                    <a:p>
                      <a:pPr marL="1270" indent="-6350" algn="ctr">
                        <a:lnSpc>
                          <a:spcPct val="107000"/>
                        </a:lnSpc>
                        <a:spcAft>
                          <a:spcPts val="150"/>
                        </a:spcAft>
                      </a:pPr>
                      <a:r>
                        <a:rPr lang="fr-FR" sz="1600" kern="100" dirty="0">
                          <a:effectLst/>
                        </a:rPr>
                        <a:t>Op. Arithmétiques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hMerge="1">
                  <a:txBody>
                    <a:bodyPr/>
                    <a:lstStyle/>
                    <a:p>
                      <a:endParaRPr lang="fr-FR"/>
                    </a:p>
                  </a:txBody>
                  <a:tcPr/>
                </a:tc>
                <a:tc gridSpan="2">
                  <a:txBody>
                    <a:bodyPr/>
                    <a:lstStyle/>
                    <a:p>
                      <a:pPr marL="635" indent="-6350" algn="ctr">
                        <a:lnSpc>
                          <a:spcPct val="107000"/>
                        </a:lnSpc>
                        <a:spcAft>
                          <a:spcPts val="150"/>
                        </a:spcAft>
                      </a:pPr>
                      <a:r>
                        <a:rPr lang="fr-FR" sz="1600" kern="100" dirty="0">
                          <a:effectLst/>
                        </a:rPr>
                        <a:t>Op. de relation </a:t>
                      </a:r>
                    </a:p>
                  </a:txBody>
                  <a:tcPr marL="68580" marR="29210" marT="8890" marB="0"/>
                </a:tc>
                <a:tc hMerge="1">
                  <a:txBody>
                    <a:bodyPr/>
                    <a:lstStyle/>
                    <a:p>
                      <a:pPr marL="6350" indent="-6350" algn="l">
                        <a:lnSpc>
                          <a:spcPct val="107000"/>
                        </a:lnSpc>
                        <a:spcAft>
                          <a:spcPts val="80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gridSpan="2">
                  <a:txBody>
                    <a:bodyPr/>
                    <a:lstStyle/>
                    <a:p>
                      <a:pPr marL="6350" indent="-6350" algn="ctr">
                        <a:lnSpc>
                          <a:spcPct val="107000"/>
                        </a:lnSpc>
                        <a:spcAft>
                          <a:spcPts val="150"/>
                        </a:spcAft>
                      </a:pPr>
                      <a:r>
                        <a:rPr lang="fr-FR" sz="1600" kern="100" dirty="0">
                          <a:effectLst/>
                        </a:rPr>
                        <a:t>Op. logiques </a:t>
                      </a:r>
                    </a:p>
                  </a:txBody>
                  <a:tcPr marL="68580" marR="29210" marT="8890" marB="0"/>
                </a:tc>
                <a:tc hMerge="1">
                  <a:txBody>
                    <a:bodyPr/>
                    <a:lstStyle/>
                    <a:p>
                      <a:pPr marL="6350" indent="-6350" algn="l">
                        <a:lnSpc>
                          <a:spcPct val="107000"/>
                        </a:lnSpc>
                        <a:spcAft>
                          <a:spcPts val="80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3256050660"/>
                  </a:ext>
                </a:extLst>
              </a:tr>
              <a:tr h="416391">
                <a:tc>
                  <a:txBody>
                    <a:bodyPr/>
                    <a:lstStyle/>
                    <a:p>
                      <a:pPr marL="1270" indent="-6350" algn="l">
                        <a:lnSpc>
                          <a:spcPct val="107000"/>
                        </a:lnSpc>
                        <a:spcAft>
                          <a:spcPts val="150"/>
                        </a:spcAft>
                      </a:pPr>
                      <a:r>
                        <a:rPr lang="fr-FR" sz="1600" kern="100" dirty="0">
                          <a:effectLst/>
                        </a:rPr>
                        <a:t>Addition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 indent="-6350" algn="l">
                        <a:lnSpc>
                          <a:spcPct val="107000"/>
                        </a:lnSpc>
                        <a:spcAft>
                          <a:spcPts val="80"/>
                        </a:spcAft>
                      </a:pPr>
                      <a:r>
                        <a:rPr lang="fr-FR" sz="1600" kern="100" dirty="0">
                          <a:effectLst/>
                        </a:rPr>
                        <a:t>Supérieur ou égal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1270" indent="-6350" algn="l">
                        <a:lnSpc>
                          <a:spcPct val="107000"/>
                        </a:lnSpc>
                        <a:spcAft>
                          <a:spcPts val="150"/>
                        </a:spcAft>
                      </a:pPr>
                      <a:r>
                        <a:rPr lang="fr-FR" sz="1600" kern="100" dirty="0">
                          <a:effectLst/>
                        </a:rPr>
                        <a:t>&gt; </a:t>
                      </a:r>
                    </a:p>
                    <a:p>
                      <a:pPr marL="1270" indent="-6350" algn="l">
                        <a:lnSpc>
                          <a:spcPct val="107000"/>
                        </a:lnSpc>
                        <a:spcAft>
                          <a:spcPts val="150"/>
                        </a:spcAft>
                      </a:pPr>
                      <a:r>
                        <a:rPr lang="fr-FR" sz="1600" kern="100" dirty="0">
                          <a:effectLst/>
                        </a:rPr>
                        <a:t>&gt;=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Pas (not)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3627719545"/>
                  </a:ext>
                </a:extLst>
              </a:tr>
              <a:tr h="497863">
                <a:tc>
                  <a:txBody>
                    <a:bodyPr/>
                    <a:lstStyle/>
                    <a:p>
                      <a:pPr marL="1270" indent="-6350" algn="l">
                        <a:lnSpc>
                          <a:spcPct val="107000"/>
                        </a:lnSpc>
                        <a:spcAft>
                          <a:spcPts val="150"/>
                        </a:spcAft>
                      </a:pPr>
                      <a:r>
                        <a:rPr lang="fr-FR" sz="1600" kern="100" dirty="0">
                          <a:effectLst/>
                        </a:rPr>
                        <a:t>Soustraction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 indent="-6350" algn="l">
                        <a:lnSpc>
                          <a:spcPct val="107000"/>
                        </a:lnSpc>
                        <a:spcAft>
                          <a:spcPts val="70"/>
                        </a:spcAft>
                      </a:pPr>
                      <a:r>
                        <a:rPr lang="fr-FR" sz="1600" kern="100" dirty="0">
                          <a:effectLst/>
                        </a:rPr>
                        <a:t>Inférieur ou égal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1270" indent="-6350" algn="l">
                        <a:lnSpc>
                          <a:spcPct val="107000"/>
                        </a:lnSpc>
                        <a:spcAft>
                          <a:spcPts val="150"/>
                        </a:spcAft>
                      </a:pPr>
                      <a:r>
                        <a:rPr lang="fr-FR" sz="1600" kern="100" dirty="0">
                          <a:effectLst/>
                        </a:rPr>
                        <a:t>&lt; </a:t>
                      </a:r>
                    </a:p>
                    <a:p>
                      <a:pPr marL="1270" indent="-6350" algn="l">
                        <a:lnSpc>
                          <a:spcPct val="107000"/>
                        </a:lnSpc>
                        <a:spcAft>
                          <a:spcPts val="150"/>
                        </a:spcAft>
                      </a:pPr>
                      <a:r>
                        <a:rPr lang="fr-FR" sz="1600" kern="100" dirty="0">
                          <a:effectLst/>
                        </a:rPr>
                        <a:t>&lt;=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Pas (not)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3002495957"/>
                  </a:ext>
                </a:extLst>
              </a:tr>
              <a:tr h="235459">
                <a:tc>
                  <a:txBody>
                    <a:bodyPr/>
                    <a:lstStyle/>
                    <a:p>
                      <a:pPr marL="1270" indent="-6350" algn="l">
                        <a:lnSpc>
                          <a:spcPct val="107000"/>
                        </a:lnSpc>
                        <a:spcAft>
                          <a:spcPts val="150"/>
                        </a:spcAft>
                      </a:pPr>
                      <a:r>
                        <a:rPr lang="fr-FR" sz="1600" kern="100" dirty="0">
                          <a:effectLst/>
                        </a:rPr>
                        <a:t>Multiplication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 indent="-6350" algn="l">
                        <a:lnSpc>
                          <a:spcPct val="107000"/>
                        </a:lnSpc>
                        <a:spcAft>
                          <a:spcPts val="150"/>
                        </a:spcAft>
                      </a:pPr>
                      <a:r>
                        <a:rPr lang="fr-FR" sz="1600" kern="100" dirty="0">
                          <a:effectLst/>
                        </a:rPr>
                        <a:t>Egal (affectation)</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127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a:t>
                      </a:r>
                    </a:p>
                  </a:txBody>
                  <a:tcPr marL="68580" marR="29210" marT="8890" marB="0"/>
                </a:tc>
                <a:tc>
                  <a:txBody>
                    <a:bodyPr/>
                    <a:lstStyle/>
                    <a:p>
                      <a:pPr marL="6350" indent="-6350" algn="l">
                        <a:lnSpc>
                          <a:spcPct val="107000"/>
                        </a:lnSpc>
                        <a:spcAft>
                          <a:spcPts val="150"/>
                        </a:spcAft>
                      </a:pPr>
                      <a:r>
                        <a:rPr lang="fr-FR" sz="1600" kern="100" dirty="0">
                          <a:effectLst/>
                        </a:rPr>
                        <a:t>|</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1809830252"/>
                  </a:ext>
                </a:extLst>
              </a:tr>
              <a:tr h="235459">
                <a:tc>
                  <a:txBody>
                    <a:bodyPr/>
                    <a:lstStyle/>
                    <a:p>
                      <a:pPr marL="1270" indent="-6350" algn="l">
                        <a:lnSpc>
                          <a:spcPct val="107000"/>
                        </a:lnSpc>
                        <a:spcAft>
                          <a:spcPts val="150"/>
                        </a:spcAft>
                      </a:pPr>
                      <a:r>
                        <a:rPr lang="fr-FR" sz="1600" kern="100" dirty="0">
                          <a:effectLst/>
                        </a:rPr>
                        <a:t>Division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 indent="-6350" algn="l">
                        <a:lnSpc>
                          <a:spcPct val="107000"/>
                        </a:lnSpc>
                        <a:spcAft>
                          <a:spcPts val="150"/>
                        </a:spcAft>
                      </a:pPr>
                      <a:r>
                        <a:rPr lang="fr-FR" sz="1600" kern="100">
                          <a:effectLst/>
                        </a:rPr>
                        <a:t>Egal (s’il y’a un if)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127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Et</a:t>
                      </a:r>
                    </a:p>
                  </a:txBody>
                  <a:tcPr marL="68580" marR="29210" marT="8890" marB="0"/>
                </a:tc>
                <a:tc>
                  <a:txBody>
                    <a:bodyPr/>
                    <a:lstStyle/>
                    <a:p>
                      <a:pPr marL="6350" indent="-6350" algn="l">
                        <a:lnSpc>
                          <a:spcPct val="107000"/>
                        </a:lnSpc>
                        <a:spcAft>
                          <a:spcPts val="150"/>
                        </a:spcAft>
                      </a:pPr>
                      <a:r>
                        <a:rPr lang="fr-FR" sz="1600" kern="100" dirty="0">
                          <a:effectLst/>
                        </a:rPr>
                        <a:t>&amp;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1058423192"/>
                  </a:ext>
                </a:extLst>
              </a:tr>
              <a:tr h="235459">
                <a:tc>
                  <a:txBody>
                    <a:bodyPr/>
                    <a:lstStyle/>
                    <a:p>
                      <a:pPr marL="1270" indent="-6350" algn="l">
                        <a:lnSpc>
                          <a:spcPct val="107000"/>
                        </a:lnSpc>
                        <a:spcAft>
                          <a:spcPts val="150"/>
                        </a:spcAft>
                      </a:pPr>
                      <a:r>
                        <a:rPr lang="fr-FR" sz="1600" kern="100" dirty="0">
                          <a:effectLst/>
                        </a:rPr>
                        <a:t>Exposant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 indent="-6350" algn="l">
                        <a:lnSpc>
                          <a:spcPct val="107000"/>
                        </a:lnSpc>
                        <a:spcAft>
                          <a:spcPts val="150"/>
                        </a:spcAft>
                      </a:pPr>
                      <a:r>
                        <a:rPr lang="fr-FR" sz="1600" kern="100" dirty="0">
                          <a:effectLst/>
                        </a:rPr>
                        <a:t>Différent de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127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1703798089"/>
                  </a:ext>
                </a:extLst>
              </a:tr>
              <a:tr h="666046">
                <a:tc>
                  <a:txBody>
                    <a:bodyPr/>
                    <a:lstStyle/>
                    <a:p>
                      <a:pPr marL="1270" indent="-6350" algn="l">
                        <a:lnSpc>
                          <a:spcPct val="107000"/>
                        </a:lnSpc>
                        <a:spcAft>
                          <a:spcPts val="150"/>
                        </a:spcAft>
                      </a:pPr>
                      <a:r>
                        <a:rPr lang="fr-FR" sz="1600" kern="100" dirty="0">
                          <a:effectLst/>
                        </a:rPr>
                        <a:t>Concaténation (cas des chaines de caractères )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 indent="-6350" algn="l">
                        <a:lnSpc>
                          <a:spcPct val="107000"/>
                        </a:lnSpc>
                        <a:spcAft>
                          <a:spcPts val="150"/>
                        </a:spcAft>
                      </a:pPr>
                      <a:r>
                        <a:rPr lang="fr-FR" sz="1600" kern="100" dirty="0">
                          <a:effectLst/>
                        </a:rPr>
                        <a:t>Différent de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127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tc>
                  <a:txBody>
                    <a:bodyPr/>
                    <a:lstStyle/>
                    <a:p>
                      <a:pPr marL="6350" indent="-6350" algn="l">
                        <a:lnSpc>
                          <a:spcPct val="107000"/>
                        </a:lnSpc>
                        <a:spcAft>
                          <a:spcPts val="150"/>
                        </a:spcAft>
                      </a:pP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8890" marB="0"/>
                </a:tc>
                <a:extLst>
                  <a:ext uri="{0D108BD9-81ED-4DB2-BD59-A6C34878D82A}">
                    <a16:rowId xmlns:a16="http://schemas.microsoft.com/office/drawing/2014/main" val="2463662004"/>
                  </a:ext>
                </a:extLst>
              </a:tr>
            </a:tbl>
          </a:graphicData>
        </a:graphic>
      </p:graphicFrame>
      <p:sp>
        <p:nvSpPr>
          <p:cNvPr id="8" name="ZoneTexte 7">
            <a:extLst>
              <a:ext uri="{FF2B5EF4-FFF2-40B4-BE49-F238E27FC236}">
                <a16:creationId xmlns:a16="http://schemas.microsoft.com/office/drawing/2014/main" id="{72E7FB7C-93D1-B51D-06B9-2204A34BD877}"/>
              </a:ext>
            </a:extLst>
          </p:cNvPr>
          <p:cNvSpPr txBox="1"/>
          <p:nvPr/>
        </p:nvSpPr>
        <p:spPr>
          <a:xfrm>
            <a:off x="904240" y="162560"/>
            <a:ext cx="10414000" cy="400110"/>
          </a:xfrm>
          <a:prstGeom prst="rect">
            <a:avLst/>
          </a:prstGeom>
          <a:noFill/>
        </p:spPr>
        <p:txBody>
          <a:bodyPr wrap="square" rtlCol="0">
            <a:spAutoFit/>
          </a:bodyPr>
          <a:lstStyle/>
          <a:p>
            <a:r>
              <a:rPr lang="fr-FR" sz="2000" b="1" dirty="0"/>
              <a:t>Certains opérateurs sont utilisés pour écrire les conditions : Quelques opérateurs sous STATA</a:t>
            </a:r>
          </a:p>
        </p:txBody>
      </p:sp>
      <p:graphicFrame>
        <p:nvGraphicFramePr>
          <p:cNvPr id="9" name="Tableau 8">
            <a:extLst>
              <a:ext uri="{FF2B5EF4-FFF2-40B4-BE49-F238E27FC236}">
                <a16:creationId xmlns:a16="http://schemas.microsoft.com/office/drawing/2014/main" id="{EB479AFF-E282-C087-DB84-69D817508F51}"/>
              </a:ext>
            </a:extLst>
          </p:cNvPr>
          <p:cNvGraphicFramePr>
            <a:graphicFrameLocks noGrp="1"/>
          </p:cNvGraphicFramePr>
          <p:nvPr>
            <p:extLst>
              <p:ext uri="{D42A27DB-BD31-4B8C-83A1-F6EECF244321}">
                <p14:modId xmlns:p14="http://schemas.microsoft.com/office/powerpoint/2010/main" val="2477972114"/>
              </p:ext>
            </p:extLst>
          </p:nvPr>
        </p:nvGraphicFramePr>
        <p:xfrm>
          <a:off x="833121" y="3384624"/>
          <a:ext cx="10586720" cy="3466785"/>
        </p:xfrm>
        <a:graphic>
          <a:graphicData uri="http://schemas.openxmlformats.org/drawingml/2006/table">
            <a:tbl>
              <a:tblPr firstRow="1" firstCol="1" bandRow="1">
                <a:tableStyleId>{5C22544A-7EE6-4342-B048-85BDC9FD1C3A}</a:tableStyleId>
              </a:tblPr>
              <a:tblGrid>
                <a:gridCol w="2645585">
                  <a:extLst>
                    <a:ext uri="{9D8B030D-6E8A-4147-A177-3AD203B41FA5}">
                      <a16:colId xmlns:a16="http://schemas.microsoft.com/office/drawing/2014/main" val="1457128474"/>
                    </a:ext>
                  </a:extLst>
                </a:gridCol>
                <a:gridCol w="1931920">
                  <a:extLst>
                    <a:ext uri="{9D8B030D-6E8A-4147-A177-3AD203B41FA5}">
                      <a16:colId xmlns:a16="http://schemas.microsoft.com/office/drawing/2014/main" val="2721280894"/>
                    </a:ext>
                  </a:extLst>
                </a:gridCol>
                <a:gridCol w="1020527">
                  <a:extLst>
                    <a:ext uri="{9D8B030D-6E8A-4147-A177-3AD203B41FA5}">
                      <a16:colId xmlns:a16="http://schemas.microsoft.com/office/drawing/2014/main" val="88070416"/>
                    </a:ext>
                  </a:extLst>
                </a:gridCol>
                <a:gridCol w="4988688">
                  <a:extLst>
                    <a:ext uri="{9D8B030D-6E8A-4147-A177-3AD203B41FA5}">
                      <a16:colId xmlns:a16="http://schemas.microsoft.com/office/drawing/2014/main" val="4067975318"/>
                    </a:ext>
                  </a:extLst>
                </a:gridCol>
              </a:tblGrid>
              <a:tr h="294896">
                <a:tc gridSpan="2">
                  <a:txBody>
                    <a:bodyPr/>
                    <a:lstStyle/>
                    <a:p>
                      <a:pPr marL="1270" indent="-6350" algn="ctr">
                        <a:lnSpc>
                          <a:spcPct val="107000"/>
                        </a:lnSpc>
                        <a:spcAft>
                          <a:spcPts val="150"/>
                        </a:spcAft>
                      </a:pPr>
                      <a:r>
                        <a:rPr lang="fr-FR" sz="1600" kern="100" dirty="0">
                          <a:effectLst/>
                        </a:rPr>
                        <a:t>Fonctions usuelles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hMerge="1">
                  <a:txBody>
                    <a:bodyPr/>
                    <a:lstStyle/>
                    <a:p>
                      <a:endParaRPr lang="fr-FR"/>
                    </a:p>
                  </a:txBody>
                  <a:tcPr/>
                </a:tc>
                <a:tc gridSpan="2">
                  <a:txBody>
                    <a:bodyPr/>
                    <a:lstStyle/>
                    <a:p>
                      <a:pPr marL="6350" indent="-6350" algn="ctr">
                        <a:lnSpc>
                          <a:spcPct val="107000"/>
                        </a:lnSpc>
                        <a:spcAft>
                          <a:spcPts val="150"/>
                        </a:spcAft>
                      </a:pPr>
                      <a:r>
                        <a:rPr lang="fr-FR" sz="1600" kern="100" dirty="0">
                          <a:effectLst/>
                        </a:rPr>
                        <a:t>Expressions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hMerge="1">
                  <a:txBody>
                    <a:bodyPr/>
                    <a:lstStyle/>
                    <a:p>
                      <a:endParaRPr lang="fr-FR"/>
                    </a:p>
                  </a:txBody>
                  <a:tcPr/>
                </a:tc>
                <a:extLst>
                  <a:ext uri="{0D108BD9-81ED-4DB2-BD59-A6C34878D82A}">
                    <a16:rowId xmlns:a16="http://schemas.microsoft.com/office/drawing/2014/main" val="3877462640"/>
                  </a:ext>
                </a:extLst>
              </a:tr>
              <a:tr h="239899">
                <a:tc>
                  <a:txBody>
                    <a:bodyPr/>
                    <a:lstStyle/>
                    <a:p>
                      <a:pPr marL="1270" indent="-6350" algn="l">
                        <a:lnSpc>
                          <a:spcPct val="107000"/>
                        </a:lnSpc>
                        <a:spcAft>
                          <a:spcPts val="150"/>
                        </a:spcAft>
                      </a:pPr>
                      <a:r>
                        <a:rPr lang="fr-FR" sz="1600" kern="100">
                          <a:effectLst/>
                        </a:rPr>
                        <a:t>Racine carré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dirty="0" err="1">
                          <a:effectLst/>
                        </a:rPr>
                        <a:t>sqrt</a:t>
                      </a: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rowSpan="3">
                  <a:txBody>
                    <a:bodyPr/>
                    <a:lstStyle/>
                    <a:p>
                      <a:pPr marL="6350" indent="-6350" algn="l">
                        <a:lnSpc>
                          <a:spcPct val="107000"/>
                        </a:lnSpc>
                        <a:spcAft>
                          <a:spcPts val="150"/>
                        </a:spcAft>
                      </a:pPr>
                      <a:r>
                        <a:rPr lang="fr-FR" sz="1600" kern="100">
                          <a:effectLst/>
                        </a:rPr>
                        <a:t>by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rowSpan="3">
                  <a:txBody>
                    <a:bodyPr/>
                    <a:lstStyle/>
                    <a:p>
                      <a:pPr marL="6350" marR="40005" indent="-6350" algn="just">
                        <a:lnSpc>
                          <a:spcPct val="99000"/>
                        </a:lnSpc>
                        <a:spcAft>
                          <a:spcPts val="400"/>
                        </a:spcAft>
                      </a:pPr>
                      <a:r>
                        <a:rPr lang="fr-FR" sz="1600" kern="100" dirty="0">
                          <a:effectLst/>
                        </a:rPr>
                        <a:t>permet de répéter une commande pour chaque valeur (ou modalité) d’une variable donnée. Syntaxe générale pour by est :  </a:t>
                      </a:r>
                    </a:p>
                    <a:p>
                      <a:pPr marL="6350" indent="-6350" algn="l">
                        <a:lnSpc>
                          <a:spcPct val="107000"/>
                        </a:lnSpc>
                        <a:spcAft>
                          <a:spcPts val="150"/>
                        </a:spcAft>
                      </a:pPr>
                      <a:r>
                        <a:rPr lang="fr-FR" sz="1600" kern="100" dirty="0">
                          <a:effectLst/>
                        </a:rPr>
                        <a:t>by variables : commande …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extLst>
                  <a:ext uri="{0D108BD9-81ED-4DB2-BD59-A6C34878D82A}">
                    <a16:rowId xmlns:a16="http://schemas.microsoft.com/office/drawing/2014/main" val="275734591"/>
                  </a:ext>
                </a:extLst>
              </a:tr>
              <a:tr h="239899">
                <a:tc>
                  <a:txBody>
                    <a:bodyPr/>
                    <a:lstStyle/>
                    <a:p>
                      <a:pPr marL="1270" indent="-6350" algn="l">
                        <a:lnSpc>
                          <a:spcPct val="107000"/>
                        </a:lnSpc>
                        <a:spcAft>
                          <a:spcPts val="150"/>
                        </a:spcAft>
                      </a:pPr>
                      <a:r>
                        <a:rPr lang="fr-FR" sz="1600" kern="100">
                          <a:effectLst/>
                        </a:rPr>
                        <a:t>Exponentielle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a:effectLst/>
                        </a:rPr>
                        <a:t>exp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067154886"/>
                  </a:ext>
                </a:extLst>
              </a:tr>
              <a:tr h="413000">
                <a:tc>
                  <a:txBody>
                    <a:bodyPr/>
                    <a:lstStyle/>
                    <a:p>
                      <a:pPr marL="1270" indent="-6350" algn="l">
                        <a:lnSpc>
                          <a:spcPct val="107000"/>
                        </a:lnSpc>
                        <a:spcAft>
                          <a:spcPts val="150"/>
                        </a:spcAft>
                      </a:pPr>
                      <a:r>
                        <a:rPr lang="fr-FR" sz="1600" kern="100">
                          <a:effectLst/>
                        </a:rPr>
                        <a:t>logarithme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dirty="0">
                          <a:effectLst/>
                        </a:rPr>
                        <a:t>log ou ln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328209396"/>
                  </a:ext>
                </a:extLst>
              </a:tr>
              <a:tr h="239899">
                <a:tc>
                  <a:txBody>
                    <a:bodyPr/>
                    <a:lstStyle/>
                    <a:p>
                      <a:pPr marL="1270" indent="-6350" algn="l">
                        <a:lnSpc>
                          <a:spcPct val="107000"/>
                        </a:lnSpc>
                        <a:spcAft>
                          <a:spcPts val="150"/>
                        </a:spcAft>
                      </a:pPr>
                      <a:r>
                        <a:rPr lang="fr-FR" sz="1600" kern="100">
                          <a:effectLst/>
                        </a:rPr>
                        <a:t>Valeur absolue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a:effectLst/>
                        </a:rPr>
                        <a:t>abs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rowSpan="3">
                  <a:txBody>
                    <a:bodyPr/>
                    <a:lstStyle/>
                    <a:p>
                      <a:pPr marL="6350" indent="-6350" algn="l">
                        <a:lnSpc>
                          <a:spcPct val="107000"/>
                        </a:lnSpc>
                        <a:spcAft>
                          <a:spcPts val="150"/>
                        </a:spcAft>
                      </a:pPr>
                      <a:r>
                        <a:rPr lang="fr-FR" sz="1600" kern="100">
                          <a:effectLst/>
                        </a:rPr>
                        <a:t>if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rowSpan="3">
                  <a:txBody>
                    <a:bodyPr/>
                    <a:lstStyle/>
                    <a:p>
                      <a:pPr marL="6350" marR="39370" indent="-6350" algn="just">
                        <a:lnSpc>
                          <a:spcPct val="99000"/>
                        </a:lnSpc>
                        <a:spcAft>
                          <a:spcPts val="400"/>
                        </a:spcAft>
                      </a:pPr>
                      <a:r>
                        <a:rPr lang="fr-FR" sz="1600" kern="100" dirty="0">
                          <a:effectLst/>
                        </a:rPr>
                        <a:t>permet de spécifier les conditions dans lesquelles une commande doit être exécutée. Syntaxe générale pour if est : </a:t>
                      </a:r>
                    </a:p>
                    <a:p>
                      <a:pPr marL="6350" indent="-6350" algn="l">
                        <a:lnSpc>
                          <a:spcPct val="107000"/>
                        </a:lnSpc>
                        <a:spcAft>
                          <a:spcPts val="150"/>
                        </a:spcAft>
                      </a:pPr>
                      <a:r>
                        <a:rPr lang="fr-FR" sz="1600" kern="100" dirty="0">
                          <a:effectLst/>
                        </a:rPr>
                        <a:t>commande …. if condition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extLst>
                  <a:ext uri="{0D108BD9-81ED-4DB2-BD59-A6C34878D82A}">
                    <a16:rowId xmlns:a16="http://schemas.microsoft.com/office/drawing/2014/main" val="2005728777"/>
                  </a:ext>
                </a:extLst>
              </a:tr>
              <a:tr h="239899">
                <a:tc>
                  <a:txBody>
                    <a:bodyPr/>
                    <a:lstStyle/>
                    <a:p>
                      <a:pPr marL="1270" indent="-6350" algn="l">
                        <a:lnSpc>
                          <a:spcPct val="107000"/>
                        </a:lnSpc>
                        <a:spcAft>
                          <a:spcPts val="150"/>
                        </a:spcAft>
                      </a:pPr>
                      <a:r>
                        <a:rPr lang="fr-FR" sz="1600" kern="100">
                          <a:effectLst/>
                        </a:rPr>
                        <a:t>Partie entière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a:effectLst/>
                        </a:rPr>
                        <a:t>int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85486228"/>
                  </a:ext>
                </a:extLst>
              </a:tr>
              <a:tr h="413000">
                <a:tc>
                  <a:txBody>
                    <a:bodyPr/>
                    <a:lstStyle/>
                    <a:p>
                      <a:pPr marL="1270" indent="-6350" algn="l">
                        <a:lnSpc>
                          <a:spcPct val="107000"/>
                        </a:lnSpc>
                        <a:spcAft>
                          <a:spcPts val="150"/>
                        </a:spcAft>
                      </a:pPr>
                      <a:r>
                        <a:rPr lang="fr-FR" sz="1600" kern="100">
                          <a:effectLst/>
                        </a:rPr>
                        <a:t>maximum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a:effectLst/>
                        </a:rPr>
                        <a:t>max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395832677"/>
                  </a:ext>
                </a:extLst>
              </a:tr>
              <a:tr h="239899">
                <a:tc>
                  <a:txBody>
                    <a:bodyPr/>
                    <a:lstStyle/>
                    <a:p>
                      <a:pPr marL="1270" indent="-6350" algn="l">
                        <a:lnSpc>
                          <a:spcPct val="107000"/>
                        </a:lnSpc>
                        <a:spcAft>
                          <a:spcPts val="150"/>
                        </a:spcAft>
                      </a:pPr>
                      <a:r>
                        <a:rPr lang="fr-FR" sz="1600" kern="100">
                          <a:effectLst/>
                        </a:rPr>
                        <a:t>minimum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dirty="0">
                          <a:effectLst/>
                        </a:rPr>
                        <a:t>min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rowSpan="3">
                  <a:txBody>
                    <a:bodyPr/>
                    <a:lstStyle/>
                    <a:p>
                      <a:pPr marL="6350" indent="-6350" algn="l">
                        <a:lnSpc>
                          <a:spcPct val="107000"/>
                        </a:lnSpc>
                        <a:spcAft>
                          <a:spcPts val="150"/>
                        </a:spcAft>
                      </a:pPr>
                      <a:r>
                        <a:rPr lang="fr-FR" sz="1600" kern="100" dirty="0">
                          <a:effectLst/>
                        </a:rPr>
                        <a:t>in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rowSpan="3">
                  <a:txBody>
                    <a:bodyPr/>
                    <a:lstStyle/>
                    <a:p>
                      <a:pPr marL="6350" indent="-6350" algn="l">
                        <a:lnSpc>
                          <a:spcPct val="103000"/>
                        </a:lnSpc>
                        <a:spcAft>
                          <a:spcPts val="280"/>
                        </a:spcAft>
                      </a:pPr>
                      <a:r>
                        <a:rPr lang="fr-FR" sz="1600" kern="100" dirty="0">
                          <a:effectLst/>
                        </a:rPr>
                        <a:t>permet de spécifier les observations auxquelles 	s’applique 	une commande. Syntaxe générale pour in est : </a:t>
                      </a:r>
                    </a:p>
                    <a:p>
                      <a:pPr marL="6350" indent="-6350" algn="l">
                        <a:lnSpc>
                          <a:spcPct val="107000"/>
                        </a:lnSpc>
                        <a:spcAft>
                          <a:spcPts val="150"/>
                        </a:spcAft>
                      </a:pPr>
                      <a:r>
                        <a:rPr lang="fr-FR" sz="1600" kern="100" dirty="0">
                          <a:effectLst/>
                        </a:rPr>
                        <a:t>commande …. in intervalle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extLst>
                  <a:ext uri="{0D108BD9-81ED-4DB2-BD59-A6C34878D82A}">
                    <a16:rowId xmlns:a16="http://schemas.microsoft.com/office/drawing/2014/main" val="902076651"/>
                  </a:ext>
                </a:extLst>
              </a:tr>
              <a:tr h="239899">
                <a:tc>
                  <a:txBody>
                    <a:bodyPr/>
                    <a:lstStyle/>
                    <a:p>
                      <a:pPr marL="1270" indent="-6350" algn="l">
                        <a:lnSpc>
                          <a:spcPct val="107000"/>
                        </a:lnSpc>
                        <a:spcAft>
                          <a:spcPts val="150"/>
                        </a:spcAft>
                      </a:pPr>
                      <a:r>
                        <a:rPr lang="fr-FR" sz="1600" kern="100">
                          <a:effectLst/>
                        </a:rPr>
                        <a:t>moyenne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150"/>
                        </a:spcAft>
                      </a:pPr>
                      <a:r>
                        <a:rPr lang="fr-FR" sz="1600" kern="100">
                          <a:effectLst/>
                        </a:rPr>
                        <a:t>mean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3058200117"/>
                  </a:ext>
                </a:extLst>
              </a:tr>
              <a:tr h="508991">
                <a:tc>
                  <a:txBody>
                    <a:bodyPr/>
                    <a:lstStyle/>
                    <a:p>
                      <a:pPr marL="1270" indent="-6350" algn="l">
                        <a:lnSpc>
                          <a:spcPct val="107000"/>
                        </a:lnSpc>
                        <a:spcAft>
                          <a:spcPts val="575"/>
                        </a:spcAft>
                      </a:pPr>
                      <a:r>
                        <a:rPr lang="fr-FR" sz="1600" kern="100">
                          <a:effectLst/>
                        </a:rPr>
                        <a:t>Somme </a:t>
                      </a:r>
                    </a:p>
                    <a:p>
                      <a:pPr marL="1270" indent="-6350" algn="l">
                        <a:lnSpc>
                          <a:spcPct val="107000"/>
                        </a:lnSpc>
                        <a:spcAft>
                          <a:spcPts val="150"/>
                        </a:spcAft>
                      </a:pPr>
                      <a:r>
                        <a:rPr lang="fr-FR" sz="1600" kern="100">
                          <a:effectLst/>
                        </a:rPr>
                        <a:t>(colonne, ligne) </a:t>
                      </a:r>
                      <a:endParaRPr lang="fr-FR"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a:txBody>
                    <a:bodyPr/>
                    <a:lstStyle/>
                    <a:p>
                      <a:pPr marL="1270" indent="-6350" algn="l">
                        <a:lnSpc>
                          <a:spcPct val="107000"/>
                        </a:lnSpc>
                        <a:spcAft>
                          <a:spcPts val="575"/>
                        </a:spcAft>
                      </a:pPr>
                      <a:r>
                        <a:rPr lang="fr-FR" sz="1600" kern="100" dirty="0" err="1">
                          <a:effectLst/>
                        </a:rPr>
                        <a:t>Sum</a:t>
                      </a:r>
                      <a:r>
                        <a:rPr lang="fr-FR" sz="1600" kern="100" dirty="0">
                          <a:effectLst/>
                        </a:rPr>
                        <a:t>, </a:t>
                      </a:r>
                      <a:r>
                        <a:rPr lang="fr-FR" sz="1600" kern="100" dirty="0" err="1">
                          <a:effectLst/>
                        </a:rPr>
                        <a:t>rsum</a:t>
                      </a:r>
                      <a:r>
                        <a:rPr lang="fr-FR" sz="1600" kern="100" dirty="0">
                          <a:effectLst/>
                        </a:rPr>
                        <a:t> ou </a:t>
                      </a:r>
                    </a:p>
                    <a:p>
                      <a:pPr marL="1270" indent="-6350" algn="l">
                        <a:lnSpc>
                          <a:spcPct val="107000"/>
                        </a:lnSpc>
                        <a:spcAft>
                          <a:spcPts val="150"/>
                        </a:spcAft>
                      </a:pPr>
                      <a:r>
                        <a:rPr lang="fr-FR" sz="1600" kern="100" dirty="0" err="1">
                          <a:effectLst/>
                        </a:rPr>
                        <a:t>rowtotal</a:t>
                      </a:r>
                      <a:r>
                        <a:rPr lang="fr-FR" sz="1600" kern="100" dirty="0">
                          <a:effectLst/>
                        </a:rPr>
                        <a:t> </a:t>
                      </a:r>
                      <a:endParaRPr lang="fr-FR"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845" marT="8890" marB="0"/>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3156137256"/>
                  </a:ext>
                </a:extLst>
              </a:tr>
            </a:tbl>
          </a:graphicData>
        </a:graphic>
      </p:graphicFrame>
    </p:spTree>
    <p:extLst>
      <p:ext uri="{BB962C8B-B14F-4D97-AF65-F5344CB8AC3E}">
        <p14:creationId xmlns:p14="http://schemas.microsoft.com/office/powerpoint/2010/main" val="2588600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3</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la manipulation des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29180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816075" y="596644"/>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3" y="1898739"/>
            <a:ext cx="6947172" cy="4062651"/>
          </a:xfrm>
          <a:prstGeom prst="rect">
            <a:avLst/>
          </a:prstGeom>
          <a:noFill/>
        </p:spPr>
        <p:txBody>
          <a:bodyPr wrap="square" rtlCol="0">
            <a:spAutoFit/>
          </a:bodyPr>
          <a:lstStyle/>
          <a:p>
            <a:pPr marL="285750" lvl="0" indent="-285750" fontAlgn="base">
              <a:buFont typeface="Wingdings" charset="2"/>
              <a:buChar char="ü"/>
            </a:pPr>
            <a:r>
              <a:rPr lang="en-US" sz="2000" b="1" dirty="0">
                <a:solidFill>
                  <a:schemeClr val="accent1"/>
                </a:solidFill>
                <a:latin typeface="Segoe UI" panose="020B0502040204020203" pitchFamily="34" charset="0"/>
                <a:ea typeface="Calibri" charset="0"/>
                <a:cs typeface="Calibri" charset="0"/>
              </a:rPr>
              <a:t>Example</a:t>
            </a:r>
            <a:r>
              <a:rPr lang="zh-CN" altLang="en-US" sz="2000" b="1" dirty="0">
                <a:solidFill>
                  <a:schemeClr val="accent1"/>
                </a:solidFill>
                <a:latin typeface="Segoe UI" panose="020B0502040204020203" pitchFamily="34" charset="0"/>
                <a:ea typeface="Calibri" charset="0"/>
                <a:cs typeface="Calibri" charset="0"/>
              </a:rPr>
              <a:t> </a:t>
            </a:r>
            <a:r>
              <a:rPr lang="en-US" altLang="zh-CN" sz="2000" b="1" dirty="0">
                <a:solidFill>
                  <a:schemeClr val="accent1"/>
                </a:solidFill>
                <a:latin typeface="Segoe UI" panose="020B0502040204020203" pitchFamily="34" charset="0"/>
                <a:ea typeface="Calibri" charset="0"/>
                <a:cs typeface="Calibri" charset="0"/>
              </a:rPr>
              <a:t>de</a:t>
            </a:r>
            <a:r>
              <a:rPr lang="zh-CN" altLang="en-US" sz="2000" b="1" dirty="0">
                <a:solidFill>
                  <a:schemeClr val="accent1"/>
                </a:solidFill>
                <a:latin typeface="Segoe UI" panose="020B0502040204020203" pitchFamily="34" charset="0"/>
                <a:ea typeface="Calibri" charset="0"/>
                <a:cs typeface="Calibri" charset="0"/>
              </a:rPr>
              <a:t> </a:t>
            </a:r>
            <a:r>
              <a:rPr lang="en-US" altLang="zh-CN" b="1" i="1" dirty="0">
                <a:solidFill>
                  <a:srgbClr val="C00000"/>
                </a:solidFill>
              </a:rPr>
              <a:t>replace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crée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une</a:t>
            </a:r>
            <a:r>
              <a:rPr lang="en-US" sz="2000" b="1" dirty="0">
                <a:solidFill>
                  <a:schemeClr val="accent1"/>
                </a:solidFill>
                <a:latin typeface="Segoe UI" panose="020B0502040204020203" pitchFamily="34" charset="0"/>
                <a:ea typeface="Calibri" charset="0"/>
                <a:cs typeface="Calibri" charset="0"/>
              </a:rPr>
              <a:t> variable fictive:</a:t>
            </a:r>
          </a:p>
          <a:p>
            <a:pPr marL="742950" lvl="1" indent="-285750">
              <a:buFont typeface="Courier New" charset="0"/>
              <a:buChar char="o"/>
            </a:pPr>
            <a:r>
              <a:rPr lang="en-US" b="1" i="1" dirty="0">
                <a:solidFill>
                  <a:srgbClr val="C00000"/>
                </a:solidFill>
              </a:rPr>
              <a:t>gen first_birth_month2=0</a:t>
            </a:r>
          </a:p>
          <a:p>
            <a:pPr marL="742950" lvl="1" indent="-285750">
              <a:buFont typeface="Courier New" charset="0"/>
              <a:buChar char="o"/>
            </a:pPr>
            <a:r>
              <a:rPr lang="en-US" b="1" i="1" dirty="0">
                <a:solidFill>
                  <a:srgbClr val="C00000"/>
                </a:solidFill>
              </a:rPr>
              <a:t>replace first_birth_month2=1 if </a:t>
            </a:r>
            <a:r>
              <a:rPr lang="en-US" b="1" i="1" dirty="0" err="1">
                <a:solidFill>
                  <a:srgbClr val="C00000"/>
                </a:solidFill>
              </a:rPr>
              <a:t>first_birth_month</a:t>
            </a:r>
            <a:r>
              <a:rPr lang="en-US" b="1" i="1" dirty="0">
                <a:solidFill>
                  <a:srgbClr val="C00000"/>
                </a:solidFill>
              </a:rPr>
              <a:t>&gt;=7 &amp; </a:t>
            </a:r>
            <a:r>
              <a:rPr lang="en-US" b="1" i="1" dirty="0" err="1">
                <a:solidFill>
                  <a:srgbClr val="C00000"/>
                </a:solidFill>
              </a:rPr>
              <a:t>first_birth_month</a:t>
            </a:r>
            <a:r>
              <a:rPr lang="en-US" b="1" i="1" dirty="0">
                <a:solidFill>
                  <a:srgbClr val="C00000"/>
                </a:solidFill>
              </a:rPr>
              <a:t>~=.</a:t>
            </a:r>
          </a:p>
          <a:p>
            <a:pPr marL="1200150" lvl="2" indent="-285750" fontAlgn="base">
              <a:buFont typeface="Wingdings" charset="2"/>
              <a:buChar char="q"/>
            </a:pPr>
            <a:r>
              <a:rPr lang="en-US" dirty="0"/>
              <a:t>Note "." (</a:t>
            </a:r>
            <a:r>
              <a:rPr lang="en-US" dirty="0" err="1"/>
              <a:t>valeurs</a:t>
            </a:r>
            <a:r>
              <a:rPr lang="en-US" dirty="0"/>
              <a:t> </a:t>
            </a:r>
            <a:r>
              <a:rPr lang="en-US" dirty="0" err="1"/>
              <a:t>manquantes</a:t>
            </a:r>
            <a:r>
              <a:rPr lang="en-US" dirty="0"/>
              <a:t>) </a:t>
            </a:r>
            <a:r>
              <a:rPr lang="en-US" dirty="0" err="1"/>
              <a:t>traité</a:t>
            </a:r>
            <a:r>
              <a:rPr lang="en-US" dirty="0"/>
              <a:t> </a:t>
            </a:r>
            <a:r>
              <a:rPr lang="en-US" dirty="0" err="1"/>
              <a:t>comme</a:t>
            </a:r>
            <a:r>
              <a:rPr lang="en-US" dirty="0"/>
              <a:t> un </a:t>
            </a:r>
            <a:r>
              <a:rPr lang="en-US" dirty="0" err="1"/>
              <a:t>nombre</a:t>
            </a:r>
            <a:r>
              <a:rPr lang="en-US" dirty="0"/>
              <a:t> </a:t>
            </a:r>
            <a:r>
              <a:rPr lang="en-US" dirty="0" err="1"/>
              <a:t>infiniment</a:t>
            </a:r>
            <a:r>
              <a:rPr lang="en-US" dirty="0"/>
              <a:t> grand (attention !)</a:t>
            </a:r>
          </a:p>
          <a:p>
            <a:pPr marL="742950" lvl="1" indent="-285750" fontAlgn="base">
              <a:buFont typeface="Courier New" charset="0"/>
              <a:buChar char="o"/>
            </a:pPr>
            <a:r>
              <a:rPr lang="en-US" dirty="0"/>
              <a:t>Un </a:t>
            </a:r>
            <a:r>
              <a:rPr lang="en-US" dirty="0" err="1"/>
              <a:t>autre</a:t>
            </a:r>
            <a:r>
              <a:rPr lang="en-US" dirty="0"/>
              <a:t> code plus court:</a:t>
            </a:r>
          </a:p>
          <a:p>
            <a:pPr marL="742950" lvl="1" indent="-285750">
              <a:buFont typeface="Courier New" charset="0"/>
              <a:buChar char="o"/>
            </a:pPr>
            <a:r>
              <a:rPr lang="en-US" b="1" i="1" dirty="0">
                <a:solidFill>
                  <a:srgbClr val="C00000"/>
                </a:solidFill>
              </a:rPr>
              <a:t>gen first_birth_month2=(</a:t>
            </a:r>
            <a:r>
              <a:rPr lang="en-US" b="1" i="1" dirty="0" err="1">
                <a:solidFill>
                  <a:srgbClr val="C00000"/>
                </a:solidFill>
              </a:rPr>
              <a:t>first_birth_month</a:t>
            </a:r>
            <a:r>
              <a:rPr lang="en-US" b="1" i="1" dirty="0">
                <a:solidFill>
                  <a:srgbClr val="C00000"/>
                </a:solidFill>
              </a:rPr>
              <a:t>&gt;=</a:t>
            </a:r>
            <a:r>
              <a:rPr lang="en-US" altLang="zh-CN" b="1" i="1" dirty="0">
                <a:solidFill>
                  <a:srgbClr val="C00000"/>
                </a:solidFill>
              </a:rPr>
              <a:t>7</a:t>
            </a:r>
            <a:r>
              <a:rPr lang="en-US" b="1" i="1" dirty="0">
                <a:solidFill>
                  <a:srgbClr val="C00000"/>
                </a:solidFill>
              </a:rPr>
              <a:t> &amp; </a:t>
            </a:r>
            <a:r>
              <a:rPr lang="en-US" b="1" i="1" dirty="0" err="1">
                <a:solidFill>
                  <a:srgbClr val="C00000"/>
                </a:solidFill>
              </a:rPr>
              <a:t>first_birth_month</a:t>
            </a:r>
            <a:r>
              <a:rPr lang="en-US" b="1" i="1" dirty="0">
                <a:solidFill>
                  <a:srgbClr val="C00000"/>
                </a:solidFill>
              </a:rPr>
              <a:t>~=.)</a:t>
            </a:r>
          </a:p>
          <a:p>
            <a:pPr marL="742950" lvl="1" indent="-285750">
              <a:buFont typeface="Courier New" charset="0"/>
              <a:buChar char="o"/>
            </a:pPr>
            <a:endParaRPr lang="en-US" dirty="0"/>
          </a:p>
          <a:p>
            <a:pPr marL="285750" indent="-285750" fontAlgn="base">
              <a:buFont typeface="Wingdings" charset="2"/>
              <a:buChar char="ü"/>
            </a:pPr>
            <a:r>
              <a:rPr lang="en-US" sz="2000" b="1" dirty="0" err="1">
                <a:solidFill>
                  <a:schemeClr val="accent1"/>
                </a:solidFill>
                <a:latin typeface="Segoe UI" panose="020B0502040204020203" pitchFamily="34" charset="0"/>
                <a:ea typeface="Calibri" charset="0"/>
                <a:cs typeface="Calibri" charset="0"/>
              </a:rPr>
              <a:t>Toutes</a:t>
            </a:r>
            <a:r>
              <a:rPr lang="en-US" sz="2000" b="1" dirty="0">
                <a:solidFill>
                  <a:schemeClr val="accent1"/>
                </a:solidFill>
                <a:latin typeface="Segoe UI" panose="020B0502040204020203" pitchFamily="34" charset="0"/>
                <a:ea typeface="Calibri" charset="0"/>
                <a:cs typeface="Calibri" charset="0"/>
              </a:rPr>
              <a:t> les </a:t>
            </a:r>
            <a:r>
              <a:rPr lang="en-US" sz="2000" b="1" dirty="0" err="1">
                <a:solidFill>
                  <a:schemeClr val="accent1"/>
                </a:solidFill>
                <a:latin typeface="Segoe UI" panose="020B0502040204020203" pitchFamily="34" charset="0"/>
                <a:ea typeface="Calibri" charset="0"/>
                <a:cs typeface="Calibri" charset="0"/>
              </a:rPr>
              <a:t>fonctions</a:t>
            </a:r>
            <a:r>
              <a:rPr lang="en-US" sz="2000" b="1" dirty="0">
                <a:solidFill>
                  <a:schemeClr val="accent1"/>
                </a:solidFill>
                <a:latin typeface="Segoe UI" panose="020B0502040204020203" pitchFamily="34" charset="0"/>
                <a:ea typeface="Calibri" charset="0"/>
                <a:cs typeface="Calibri" charset="0"/>
              </a:rPr>
              <a:t> qui </a:t>
            </a:r>
            <a:r>
              <a:rPr lang="en-US" sz="2000" b="1" dirty="0" err="1">
                <a:solidFill>
                  <a:schemeClr val="accent1"/>
                </a:solidFill>
                <a:latin typeface="Segoe UI" panose="020B0502040204020203" pitchFamily="34" charset="0"/>
                <a:ea typeface="Calibri" charset="0"/>
                <a:cs typeface="Calibri" charset="0"/>
              </a:rPr>
              <a:t>peuvent</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être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utilisées</a:t>
            </a:r>
            <a:r>
              <a:rPr lang="en-US" sz="2000" b="1" dirty="0">
                <a:solidFill>
                  <a:schemeClr val="accent1"/>
                </a:solidFill>
                <a:latin typeface="Segoe UI" panose="020B0502040204020203" pitchFamily="34" charset="0"/>
                <a:ea typeface="Calibri" charset="0"/>
                <a:cs typeface="Calibri" charset="0"/>
              </a:rPr>
              <a:t> avec </a:t>
            </a:r>
            <a:r>
              <a:rPr lang="en-US" sz="2000" b="1" i="1" dirty="0">
                <a:solidFill>
                  <a:srgbClr val="FF0000"/>
                </a:solidFill>
                <a:latin typeface="Segoe UI" panose="020B0502040204020203" pitchFamily="34" charset="0"/>
                <a:ea typeface="Calibri" charset="0"/>
                <a:cs typeface="Calibri" charset="0"/>
              </a:rPr>
              <a:t>generate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peuvent</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être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utilisées</a:t>
            </a:r>
            <a:r>
              <a:rPr lang="en-US" sz="2000" b="1" dirty="0">
                <a:solidFill>
                  <a:schemeClr val="accent1"/>
                </a:solidFill>
                <a:latin typeface="Segoe UI" panose="020B0502040204020203" pitchFamily="34" charset="0"/>
                <a:ea typeface="Calibri" charset="0"/>
                <a:cs typeface="Calibri" charset="0"/>
              </a:rPr>
              <a:t> avec</a:t>
            </a:r>
            <a:r>
              <a:rPr lang="zh-CN" altLang="en-US" sz="2000" b="1" dirty="0">
                <a:solidFill>
                  <a:schemeClr val="accent1"/>
                </a:solidFill>
                <a:latin typeface="Segoe UI" panose="020B0502040204020203" pitchFamily="34" charset="0"/>
                <a:ea typeface="Calibri" charset="0"/>
                <a:cs typeface="Calibri" charset="0"/>
              </a:rPr>
              <a:t> </a:t>
            </a:r>
            <a:r>
              <a:rPr lang="en-US" sz="2000" b="1" i="1" dirty="0">
                <a:solidFill>
                  <a:srgbClr val="FF0000"/>
                </a:solidFill>
                <a:latin typeface="Segoe UI" panose="020B0502040204020203" pitchFamily="34" charset="0"/>
                <a:ea typeface="Calibri" charset="0"/>
                <a:cs typeface="Calibri" charset="0"/>
              </a:rPr>
              <a:t>replace</a:t>
            </a:r>
          </a:p>
          <a:p>
            <a:pPr marL="742950" lvl="1" indent="-285750">
              <a:buFont typeface="Courier New" charset="0"/>
              <a:buChar char="o"/>
            </a:pPr>
            <a:r>
              <a:rPr lang="en-US" dirty="0" err="1"/>
              <a:t>Seul</a:t>
            </a:r>
            <a:r>
              <a:rPr lang="en-US" dirty="0"/>
              <a:t> le </a:t>
            </a:r>
            <a:r>
              <a:rPr lang="en-US" dirty="0" err="1"/>
              <a:t>remplacement</a:t>
            </a:r>
            <a:r>
              <a:rPr lang="en-US" dirty="0"/>
              <a:t> de </a:t>
            </a:r>
            <a:r>
              <a:rPr lang="en-US" dirty="0" err="1"/>
              <a:t>différence</a:t>
            </a:r>
            <a:r>
              <a:rPr lang="en-US" dirty="0"/>
              <a:t> </a:t>
            </a:r>
            <a:r>
              <a:rPr lang="en-US" dirty="0" err="1"/>
              <a:t>nécessite</a:t>
            </a:r>
            <a:r>
              <a:rPr lang="en-US" dirty="0"/>
              <a:t> que la variable </a:t>
            </a:r>
            <a:r>
              <a:rPr lang="en-US" dirty="0" err="1"/>
              <a:t>existe</a:t>
            </a:r>
            <a:r>
              <a:rPr lang="en-US" dirty="0"/>
              <a:t> déjà</a:t>
            </a:r>
          </a:p>
        </p:txBody>
      </p:sp>
      <p:pic>
        <p:nvPicPr>
          <p:cNvPr id="9" name="image31.png">
            <a:extLst>
              <a:ext uri="{FF2B5EF4-FFF2-40B4-BE49-F238E27FC236}">
                <a16:creationId xmlns:a16="http://schemas.microsoft.com/office/drawing/2014/main" id="{1D2F65D4-48CA-7E71-E00B-7ABC8C5C6D0F}"/>
              </a:ext>
            </a:extLst>
          </p:cNvPr>
          <p:cNvPicPr/>
          <p:nvPr/>
        </p:nvPicPr>
        <p:blipFill>
          <a:blip r:embed="rId3"/>
          <a:srcRect/>
          <a:stretch>
            <a:fillRect/>
          </a:stretch>
        </p:blipFill>
        <p:spPr>
          <a:xfrm>
            <a:off x="7456715" y="2205594"/>
            <a:ext cx="4495799" cy="3408282"/>
          </a:xfrm>
          <a:prstGeom prst="rect">
            <a:avLst/>
          </a:prstGeom>
          <a:ln/>
          <a:effectLst>
            <a:glow rad="139700">
              <a:schemeClr val="accent1">
                <a:satMod val="175000"/>
                <a:alpha val="40000"/>
              </a:schemeClr>
            </a:glow>
          </a:effectLst>
        </p:spPr>
      </p:pic>
    </p:spTree>
    <p:extLst>
      <p:ext uri="{BB962C8B-B14F-4D97-AF65-F5344CB8AC3E}">
        <p14:creationId xmlns:p14="http://schemas.microsoft.com/office/powerpoint/2010/main" val="20949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1077218"/>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3</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la manipulation des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45182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689897" y="557584"/>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254771" y="1620873"/>
            <a:ext cx="10990172" cy="4755148"/>
          </a:xfrm>
          <a:prstGeom prst="rect">
            <a:avLst/>
          </a:prstGeom>
          <a:noFill/>
        </p:spPr>
        <p:txBody>
          <a:bodyPr wrap="square" rtlCol="0">
            <a:spAutoFit/>
          </a:bodyPr>
          <a:lstStyle/>
          <a:p>
            <a:pPr marL="285750" indent="-285750" fontAlgn="base">
              <a:buFont typeface="Wingdings" charset="2"/>
              <a:buChar char="ü"/>
            </a:pPr>
            <a:r>
              <a:rPr lang="en-US" sz="1600" b="1" i="1" dirty="0">
                <a:solidFill>
                  <a:srgbClr val="C00000"/>
                </a:solidFill>
              </a:rPr>
              <a:t>recode</a:t>
            </a:r>
            <a:r>
              <a:rPr lang="en-US" sz="1600" b="1" dirty="0">
                <a:solidFill>
                  <a:schemeClr val="accent1"/>
                </a:solidFill>
                <a:latin typeface="Segoe UI" panose="020B0502040204020203" pitchFamily="34" charset="0"/>
                <a:ea typeface="Calibri" charset="0"/>
                <a:cs typeface="Calibri" charset="0"/>
              </a:rPr>
              <a:t> - </a:t>
            </a:r>
            <a:r>
              <a:rPr lang="en-US" sz="1600" b="1" dirty="0" err="1">
                <a:solidFill>
                  <a:schemeClr val="accent1"/>
                </a:solidFill>
                <a:latin typeface="Segoe UI" panose="020B0502040204020203" pitchFamily="34" charset="0"/>
                <a:ea typeface="Calibri" charset="0"/>
                <a:cs typeface="Calibri" charset="0"/>
              </a:rPr>
              <a:t>modifie</a:t>
            </a:r>
            <a:r>
              <a:rPr lang="en-US" sz="1600" b="1" dirty="0">
                <a:solidFill>
                  <a:schemeClr val="accent1"/>
                </a:solidFill>
                <a:latin typeface="Segoe UI" panose="020B0502040204020203" pitchFamily="34" charset="0"/>
                <a:ea typeface="Calibri" charset="0"/>
                <a:cs typeface="Calibri" charset="0"/>
              </a:rPr>
              <a:t> les </a:t>
            </a:r>
            <a:r>
              <a:rPr lang="en-US" sz="1600" b="1" dirty="0" err="1">
                <a:solidFill>
                  <a:schemeClr val="accent1"/>
                </a:solidFill>
                <a:latin typeface="Segoe UI" panose="020B0502040204020203" pitchFamily="34" charset="0"/>
                <a:ea typeface="Calibri" charset="0"/>
                <a:cs typeface="Calibri" charset="0"/>
              </a:rPr>
              <a:t>valeurs</a:t>
            </a:r>
            <a:r>
              <a:rPr lang="en-US" sz="1600" b="1" dirty="0">
                <a:solidFill>
                  <a:schemeClr val="accent1"/>
                </a:solidFill>
                <a:latin typeface="Segoe UI" panose="020B0502040204020203" pitchFamily="34" charset="0"/>
                <a:ea typeface="Calibri" charset="0"/>
                <a:cs typeface="Calibri" charset="0"/>
              </a:rPr>
              <a:t> des variables </a:t>
            </a:r>
            <a:r>
              <a:rPr lang="en-US" sz="1600" b="1" dirty="0" err="1">
                <a:solidFill>
                  <a:schemeClr val="accent1"/>
                </a:solidFill>
                <a:latin typeface="Segoe UI" panose="020B0502040204020203" pitchFamily="34" charset="0"/>
                <a:ea typeface="Calibri" charset="0"/>
                <a:cs typeface="Calibri" charset="0"/>
              </a:rPr>
              <a:t>numériques</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selon</a:t>
            </a:r>
            <a:r>
              <a:rPr lang="en-US" sz="1600" b="1" dirty="0">
                <a:solidFill>
                  <a:schemeClr val="accent1"/>
                </a:solidFill>
                <a:latin typeface="Segoe UI" panose="020B0502040204020203" pitchFamily="34" charset="0"/>
                <a:ea typeface="Calibri" charset="0"/>
                <a:cs typeface="Calibri" charset="0"/>
              </a:rPr>
              <a:t> les </a:t>
            </a:r>
            <a:r>
              <a:rPr lang="en-US" sz="1600" b="1" dirty="0" err="1">
                <a:solidFill>
                  <a:schemeClr val="accent1"/>
                </a:solidFill>
                <a:latin typeface="Segoe UI" panose="020B0502040204020203" pitchFamily="34" charset="0"/>
                <a:ea typeface="Calibri" charset="0"/>
                <a:cs typeface="Calibri" charset="0"/>
              </a:rPr>
              <a:t>règles</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spécifiées</a:t>
            </a:r>
            <a:r>
              <a:rPr lang="en-US" sz="1600" b="1" dirty="0">
                <a:solidFill>
                  <a:schemeClr val="accent1"/>
                </a:solidFill>
                <a:latin typeface="Segoe UI" panose="020B0502040204020203" pitchFamily="34" charset="0"/>
                <a:ea typeface="Calibri" charset="0"/>
                <a:cs typeface="Calibri" charset="0"/>
              </a:rPr>
              <a:t>.</a:t>
            </a:r>
          </a:p>
          <a:p>
            <a:pPr marL="742950" lvl="1" indent="-285750">
              <a:buFont typeface="Courier New" charset="0"/>
              <a:buChar char="o"/>
            </a:pPr>
            <a:r>
              <a:rPr lang="pl-PL" sz="1600" dirty="0"/>
              <a:t>p. ex. </a:t>
            </a:r>
            <a:r>
              <a:rPr lang="en-US" sz="1600" b="1" i="1" dirty="0">
                <a:solidFill>
                  <a:srgbClr val="C00000"/>
                </a:solidFill>
              </a:rPr>
              <a:t>recode </a:t>
            </a:r>
            <a:r>
              <a:rPr lang="en-US" sz="1600" b="1" i="1" dirty="0" err="1">
                <a:solidFill>
                  <a:srgbClr val="C00000"/>
                </a:solidFill>
              </a:rPr>
              <a:t>FQ_age</a:t>
            </a:r>
            <a:r>
              <a:rPr lang="en-US" sz="1600" b="1" i="1" dirty="0">
                <a:solidFill>
                  <a:srgbClr val="C00000"/>
                </a:solidFill>
              </a:rPr>
              <a:t> 16 17 18 = 1 </a:t>
            </a:r>
            <a:endParaRPr lang="en-US" sz="1600" dirty="0"/>
          </a:p>
          <a:p>
            <a:pPr marL="285750" lvl="0" indent="-285750" fontAlgn="base">
              <a:buFont typeface="Wingdings" charset="2"/>
              <a:buChar char="ü"/>
            </a:pPr>
            <a:r>
              <a:rPr lang="en-US" sz="1600" b="1" i="1" dirty="0" err="1">
                <a:solidFill>
                  <a:srgbClr val="C00000"/>
                </a:solidFill>
              </a:rPr>
              <a:t>egen</a:t>
            </a:r>
            <a:r>
              <a:rPr lang="en-US" sz="1600" b="1" i="1" dirty="0">
                <a:solidFill>
                  <a:srgbClr val="C00000"/>
                </a:solidFill>
              </a:rPr>
              <a:t> </a:t>
            </a:r>
          </a:p>
          <a:p>
            <a:pPr marL="742950" lvl="1" indent="-285750">
              <a:buFont typeface="Courier New" charset="0"/>
              <a:buChar char="o"/>
            </a:pPr>
            <a:r>
              <a:rPr lang="en-US" sz="1600" dirty="0" err="1"/>
              <a:t>utilisé</a:t>
            </a:r>
            <a:r>
              <a:rPr lang="en-US" sz="1600" dirty="0"/>
              <a:t> pour </a:t>
            </a:r>
            <a:r>
              <a:rPr lang="en-US" sz="1600" dirty="0" err="1"/>
              <a:t>créer</a:t>
            </a:r>
            <a:r>
              <a:rPr lang="en-US" sz="1600" dirty="0"/>
              <a:t> </a:t>
            </a:r>
            <a:r>
              <a:rPr lang="en-US" sz="1600" dirty="0" err="1"/>
              <a:t>une</a:t>
            </a:r>
            <a:r>
              <a:rPr lang="en-US" sz="1600" dirty="0"/>
              <a:t> nouvelle variable avec des </a:t>
            </a:r>
            <a:r>
              <a:rPr lang="en-US" sz="1600" dirty="0" err="1"/>
              <a:t>fonctions</a:t>
            </a:r>
            <a:r>
              <a:rPr lang="en-US" sz="1600" dirty="0"/>
              <a:t> </a:t>
            </a:r>
            <a:r>
              <a:rPr lang="en-US" sz="1600" dirty="0" err="1"/>
              <a:t>statistiques</a:t>
            </a:r>
            <a:r>
              <a:rPr lang="en-US" sz="1600" dirty="0"/>
              <a:t> </a:t>
            </a:r>
            <a:r>
              <a:rPr lang="en-US" sz="1600" dirty="0" err="1"/>
              <a:t>spécifiques</a:t>
            </a:r>
            <a:r>
              <a:rPr lang="en-US" sz="1600" dirty="0"/>
              <a:t> </a:t>
            </a:r>
          </a:p>
          <a:p>
            <a:pPr marL="742950" lvl="1" indent="-285750">
              <a:buFont typeface="Courier New" charset="0"/>
              <a:buChar char="o"/>
            </a:pPr>
            <a:r>
              <a:rPr lang="en-US" sz="1600" dirty="0" err="1"/>
              <a:t>certaines</a:t>
            </a:r>
            <a:r>
              <a:rPr lang="en-US" sz="1600" dirty="0"/>
              <a:t> </a:t>
            </a:r>
            <a:r>
              <a:rPr lang="en-US" sz="1600" dirty="0" err="1"/>
              <a:t>fonctions</a:t>
            </a:r>
            <a:r>
              <a:rPr lang="en-US" sz="1600" dirty="0"/>
              <a:t> de </a:t>
            </a:r>
            <a:r>
              <a:rPr lang="en-US" sz="1600" b="1" i="1" dirty="0" err="1">
                <a:solidFill>
                  <a:srgbClr val="C00000"/>
                </a:solidFill>
              </a:rPr>
              <a:t>egen</a:t>
            </a:r>
            <a:r>
              <a:rPr lang="en-US" sz="1600" dirty="0"/>
              <a:t>: </a:t>
            </a:r>
            <a:r>
              <a:rPr lang="en-US" sz="1600" b="1" i="1" dirty="0">
                <a:solidFill>
                  <a:srgbClr val="C00000"/>
                </a:solidFill>
              </a:rPr>
              <a:t>mean(), median(), max(), </a:t>
            </a:r>
            <a:r>
              <a:rPr lang="en-US" sz="1600" b="1" i="1" dirty="0" err="1">
                <a:solidFill>
                  <a:srgbClr val="C00000"/>
                </a:solidFill>
              </a:rPr>
              <a:t>sd</a:t>
            </a:r>
            <a:r>
              <a:rPr lang="en-US" sz="1600" b="1" i="1" dirty="0">
                <a:solidFill>
                  <a:srgbClr val="C00000"/>
                </a:solidFill>
              </a:rPr>
              <a:t>(),</a:t>
            </a:r>
            <a:r>
              <a:rPr lang="en-US" sz="1600" dirty="0"/>
              <a:t>…</a:t>
            </a:r>
          </a:p>
          <a:p>
            <a:pPr marL="1200150" lvl="2" indent="-285750" fontAlgn="base">
              <a:buFont typeface="Wingdings" charset="2"/>
              <a:buChar char="q"/>
            </a:pPr>
            <a:r>
              <a:rPr lang="en-US" sz="1600" b="1" i="1" dirty="0" err="1">
                <a:solidFill>
                  <a:srgbClr val="C00000"/>
                </a:solidFill>
              </a:rPr>
              <a:t>egen</a:t>
            </a:r>
            <a:r>
              <a:rPr lang="en-US" sz="1600" b="1" i="1" dirty="0">
                <a:solidFill>
                  <a:srgbClr val="C00000"/>
                </a:solidFill>
              </a:rPr>
              <a:t> </a:t>
            </a:r>
            <a:r>
              <a:rPr lang="en-US" sz="1600" b="1" i="1" dirty="0" err="1">
                <a:solidFill>
                  <a:srgbClr val="C00000"/>
                </a:solidFill>
              </a:rPr>
              <a:t>mean_age</a:t>
            </a:r>
            <a:r>
              <a:rPr lang="en-US" sz="1600" b="1" i="1" dirty="0">
                <a:solidFill>
                  <a:srgbClr val="C00000"/>
                </a:solidFill>
              </a:rPr>
              <a:t>=mean(</a:t>
            </a:r>
            <a:r>
              <a:rPr lang="en-US" sz="1600" b="1" i="1" dirty="0" err="1">
                <a:solidFill>
                  <a:srgbClr val="C00000"/>
                </a:solidFill>
              </a:rPr>
              <a:t>FQ_age</a:t>
            </a:r>
            <a:r>
              <a:rPr lang="en-US" sz="1600" b="1" i="1" dirty="0">
                <a:solidFill>
                  <a:srgbClr val="C00000"/>
                </a:solidFill>
              </a:rPr>
              <a:t>)</a:t>
            </a:r>
          </a:p>
          <a:p>
            <a:pPr marL="1200150" lvl="2" indent="-285750" fontAlgn="base">
              <a:buFont typeface="Wingdings" charset="2"/>
              <a:buChar char="q"/>
            </a:pPr>
            <a:r>
              <a:rPr lang="en-US" sz="1600" b="1" i="1" dirty="0" err="1">
                <a:solidFill>
                  <a:srgbClr val="C00000"/>
                </a:solidFill>
              </a:rPr>
              <a:t>egen</a:t>
            </a:r>
            <a:r>
              <a:rPr lang="en-US" sz="1600" b="1" i="1" dirty="0">
                <a:solidFill>
                  <a:srgbClr val="C00000"/>
                </a:solidFill>
              </a:rPr>
              <a:t> mean_age_over35=mean(</a:t>
            </a:r>
            <a:r>
              <a:rPr lang="en-US" sz="1600" b="1" i="1" dirty="0" err="1">
                <a:solidFill>
                  <a:srgbClr val="C00000"/>
                </a:solidFill>
              </a:rPr>
              <a:t>FQ_age</a:t>
            </a:r>
            <a:r>
              <a:rPr lang="en-US" sz="1600" b="1" i="1" dirty="0">
                <a:solidFill>
                  <a:srgbClr val="C00000"/>
                </a:solidFill>
              </a:rPr>
              <a:t>) if over35==1</a:t>
            </a:r>
            <a:endParaRPr lang="en-US" sz="1600" dirty="0"/>
          </a:p>
          <a:p>
            <a:pPr marL="285750" indent="-285750" fontAlgn="base">
              <a:buFont typeface="Wingdings" charset="2"/>
              <a:buChar char="ü"/>
            </a:pPr>
            <a:r>
              <a:rPr lang="en-US" sz="1600" b="1" i="1" dirty="0">
                <a:solidFill>
                  <a:srgbClr val="C00000"/>
                </a:solidFill>
              </a:rPr>
              <a:t>rename</a:t>
            </a:r>
          </a:p>
          <a:p>
            <a:pPr marL="742950" lvl="1" indent="-285750">
              <a:buFont typeface="Courier New" charset="0"/>
              <a:buChar char="o"/>
            </a:pPr>
            <a:r>
              <a:rPr lang="en-US" sz="1600" dirty="0" err="1"/>
              <a:t>renommer</a:t>
            </a:r>
            <a:r>
              <a:rPr lang="en-US" sz="1600" dirty="0"/>
              <a:t> le nom de la variable</a:t>
            </a:r>
          </a:p>
          <a:p>
            <a:pPr marL="742950" lvl="1" indent="-285750">
              <a:buFont typeface="Courier New" charset="0"/>
              <a:buChar char="o"/>
            </a:pPr>
            <a:r>
              <a:rPr lang="en-US" sz="1600" dirty="0"/>
              <a:t>ne </a:t>
            </a:r>
            <a:r>
              <a:rPr lang="en-US" sz="1600" dirty="0" err="1"/>
              <a:t>modifie</a:t>
            </a:r>
            <a:r>
              <a:rPr lang="en-US" sz="1600" dirty="0"/>
              <a:t> pas le </a:t>
            </a:r>
            <a:r>
              <a:rPr lang="en-US" sz="1600" dirty="0" err="1"/>
              <a:t>contenu</a:t>
            </a:r>
            <a:r>
              <a:rPr lang="en-US" sz="1600" dirty="0"/>
              <a:t> de la variable</a:t>
            </a:r>
          </a:p>
          <a:p>
            <a:pPr marL="742950" lvl="1" indent="-285750">
              <a:buFont typeface="Courier New" charset="0"/>
              <a:buChar char="o"/>
            </a:pPr>
            <a:r>
              <a:rPr lang="en-US" sz="1600" b="1" i="1" dirty="0">
                <a:solidFill>
                  <a:srgbClr val="C00000"/>
                </a:solidFill>
              </a:rPr>
              <a:t>rename </a:t>
            </a:r>
            <a:r>
              <a:rPr lang="en-US" sz="1600" b="1" i="1" dirty="0" err="1">
                <a:solidFill>
                  <a:srgbClr val="C00000"/>
                </a:solidFill>
              </a:rPr>
              <a:t>old_varname</a:t>
            </a:r>
            <a:r>
              <a:rPr lang="en-US" sz="1600" b="1" i="1" dirty="0">
                <a:solidFill>
                  <a:srgbClr val="C00000"/>
                </a:solidFill>
              </a:rPr>
              <a:t> </a:t>
            </a:r>
            <a:r>
              <a:rPr lang="en-US" sz="1600" b="1" i="1" dirty="0" err="1">
                <a:solidFill>
                  <a:srgbClr val="C00000"/>
                </a:solidFill>
              </a:rPr>
              <a:t>new_varname</a:t>
            </a:r>
            <a:endParaRPr lang="en-US" sz="1600" b="1" i="1" dirty="0">
              <a:solidFill>
                <a:srgbClr val="C00000"/>
              </a:solidFill>
            </a:endParaRPr>
          </a:p>
          <a:p>
            <a:pPr marL="742950" lvl="2" indent="-285750" fontAlgn="base">
              <a:buFont typeface="Courier New" charset="0"/>
              <a:buChar char="o"/>
            </a:pPr>
            <a:endParaRPr lang="en-US" sz="1600" b="1" i="1" dirty="0">
              <a:solidFill>
                <a:srgbClr val="C00000"/>
              </a:solidFill>
            </a:endParaRPr>
          </a:p>
          <a:p>
            <a:pPr marL="285750" lvl="0" indent="-285750" fontAlgn="base">
              <a:buFont typeface="Wingdings" charset="2"/>
              <a:buChar char="ü"/>
            </a:pPr>
            <a:r>
              <a:rPr lang="en-US" sz="1600" b="1" i="1" dirty="0">
                <a:solidFill>
                  <a:srgbClr val="C00000"/>
                </a:solidFill>
              </a:rPr>
              <a:t>drop , keep </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laisser</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tomber</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ou</a:t>
            </a:r>
            <a:r>
              <a:rPr lang="en-US" sz="1600" b="1" dirty="0">
                <a:solidFill>
                  <a:schemeClr val="accent1"/>
                </a:solidFill>
                <a:latin typeface="Segoe UI" panose="020B0502040204020203" pitchFamily="34" charset="0"/>
                <a:ea typeface="Calibri" charset="0"/>
                <a:cs typeface="Calibri" charset="0"/>
              </a:rPr>
              <a:t> conserver des variables </a:t>
            </a:r>
            <a:r>
              <a:rPr lang="en-US" sz="1600" b="1" dirty="0" err="1">
                <a:solidFill>
                  <a:schemeClr val="accent1"/>
                </a:solidFill>
                <a:latin typeface="Segoe UI" panose="020B0502040204020203" pitchFamily="34" charset="0"/>
                <a:ea typeface="Calibri" charset="0"/>
                <a:cs typeface="Calibri" charset="0"/>
              </a:rPr>
              <a:t>ou</a:t>
            </a:r>
            <a:r>
              <a:rPr lang="en-US" sz="1600" b="1" dirty="0">
                <a:solidFill>
                  <a:schemeClr val="accent1"/>
                </a:solidFill>
                <a:latin typeface="Segoe UI" panose="020B0502040204020203" pitchFamily="34" charset="0"/>
                <a:ea typeface="Calibri" charset="0"/>
                <a:cs typeface="Calibri" charset="0"/>
              </a:rPr>
              <a:t> des observations de </a:t>
            </a:r>
            <a:r>
              <a:rPr lang="en-US" sz="1600" b="1" dirty="0" err="1">
                <a:solidFill>
                  <a:schemeClr val="accent1"/>
                </a:solidFill>
                <a:latin typeface="Segoe UI" panose="020B0502040204020203" pitchFamily="34" charset="0"/>
                <a:ea typeface="Calibri" charset="0"/>
                <a:cs typeface="Calibri" charset="0"/>
              </a:rPr>
              <a:t>l'ensemble</a:t>
            </a:r>
            <a:r>
              <a:rPr lang="en-US" sz="1600" b="1" dirty="0">
                <a:solidFill>
                  <a:schemeClr val="accent1"/>
                </a:solidFill>
                <a:latin typeface="Segoe UI" panose="020B0502040204020203" pitchFamily="34" charset="0"/>
                <a:ea typeface="Calibri" charset="0"/>
                <a:cs typeface="Calibri" charset="0"/>
              </a:rPr>
              <a:t> de </a:t>
            </a:r>
            <a:r>
              <a:rPr lang="en-US" sz="1600" b="1" dirty="0" err="1">
                <a:solidFill>
                  <a:schemeClr val="accent1"/>
                </a:solidFill>
                <a:latin typeface="Segoe UI" panose="020B0502040204020203" pitchFamily="34" charset="0"/>
                <a:ea typeface="Calibri" charset="0"/>
                <a:cs typeface="Calibri" charset="0"/>
              </a:rPr>
              <a:t>données</a:t>
            </a:r>
            <a:endParaRPr lang="en-US" sz="1600" b="1" dirty="0">
              <a:solidFill>
                <a:schemeClr val="accent1"/>
              </a:solidFill>
              <a:latin typeface="Segoe UI" panose="020B0502040204020203" pitchFamily="34" charset="0"/>
              <a:ea typeface="Calibri" charset="0"/>
              <a:cs typeface="Calibri" charset="0"/>
            </a:endParaRPr>
          </a:p>
          <a:p>
            <a:pPr marL="742950" lvl="1" indent="-285750" fontAlgn="base">
              <a:buFont typeface="Courier New" charset="0"/>
              <a:buChar char="o"/>
            </a:pPr>
            <a:r>
              <a:rPr lang="en-US" altLang="zh-CN" sz="1600" dirty="0" err="1"/>
              <a:t>Lâcher</a:t>
            </a:r>
            <a:r>
              <a:rPr lang="en-US" altLang="zh-CN" sz="1600" dirty="0"/>
              <a:t> </a:t>
            </a:r>
            <a:r>
              <a:rPr lang="en-US" altLang="zh-CN" sz="1600" dirty="0" err="1"/>
              <a:t>une</a:t>
            </a:r>
            <a:r>
              <a:rPr lang="en-US" altLang="zh-CN" sz="1600" dirty="0"/>
              <a:t> </a:t>
            </a:r>
            <a:r>
              <a:rPr lang="en-US" altLang="zh-CN" sz="1600" dirty="0" err="1"/>
              <a:t>ou</a:t>
            </a:r>
            <a:r>
              <a:rPr lang="en-US" altLang="zh-CN" sz="1600" dirty="0"/>
              <a:t> </a:t>
            </a:r>
            <a:r>
              <a:rPr lang="en-US" altLang="zh-CN" sz="1600" dirty="0" err="1"/>
              <a:t>plusieurs</a:t>
            </a:r>
            <a:r>
              <a:rPr lang="en-US" altLang="zh-CN" sz="1600" dirty="0"/>
              <a:t> variables:</a:t>
            </a:r>
            <a:r>
              <a:rPr lang="zh-CN" altLang="en-US" sz="1600" dirty="0"/>
              <a:t> </a:t>
            </a:r>
            <a:r>
              <a:rPr lang="en-US" sz="1600" b="1" i="1" dirty="0">
                <a:solidFill>
                  <a:srgbClr val="C00000"/>
                </a:solidFill>
              </a:rPr>
              <a:t>drop VAR1 </a:t>
            </a:r>
            <a:r>
              <a:rPr lang="en-US" altLang="zh-CN" sz="1600" b="1" i="1" dirty="0">
                <a:solidFill>
                  <a:srgbClr val="C00000"/>
                </a:solidFill>
              </a:rPr>
              <a:t>(</a:t>
            </a:r>
            <a:r>
              <a:rPr lang="en-US" sz="1600" b="1" i="1" dirty="0">
                <a:solidFill>
                  <a:srgbClr val="C00000"/>
                </a:solidFill>
              </a:rPr>
              <a:t>VAR2 VAR3</a:t>
            </a:r>
            <a:r>
              <a:rPr lang="en-US" altLang="zh-CN" sz="1600" b="1" i="1" dirty="0">
                <a:solidFill>
                  <a:srgbClr val="C00000"/>
                </a:solidFill>
              </a:rPr>
              <a:t>)</a:t>
            </a:r>
            <a:endParaRPr lang="en-US" sz="1600" b="1" i="1" dirty="0">
              <a:solidFill>
                <a:srgbClr val="C00000"/>
              </a:solidFill>
            </a:endParaRPr>
          </a:p>
          <a:p>
            <a:pPr marL="742950" lvl="1" indent="-285750" fontAlgn="base">
              <a:buFont typeface="Courier New" charset="0"/>
              <a:buChar char="o"/>
            </a:pPr>
            <a:r>
              <a:rPr lang="en-US" altLang="zh-CN" sz="1600" dirty="0" err="1"/>
              <a:t>Élimine</a:t>
            </a:r>
            <a:r>
              <a:rPr lang="en-US" altLang="zh-CN" sz="1600" dirty="0"/>
              <a:t> tout </a:t>
            </a:r>
            <a:r>
              <a:rPr lang="en-US" altLang="zh-CN" sz="1600" dirty="0" err="1"/>
              <a:t>sauf</a:t>
            </a:r>
            <a:r>
              <a:rPr lang="en-US" sz="1600" dirty="0"/>
              <a:t> </a:t>
            </a:r>
            <a:r>
              <a:rPr lang="en-US" sz="1600" i="1" dirty="0" err="1"/>
              <a:t>varlist</a:t>
            </a:r>
            <a:r>
              <a:rPr lang="en-US" altLang="zh-CN" sz="1600" dirty="0"/>
              <a:t>:</a:t>
            </a:r>
            <a:r>
              <a:rPr lang="zh-CN" altLang="en-US" sz="1600" dirty="0"/>
              <a:t> </a:t>
            </a:r>
            <a:r>
              <a:rPr lang="en-US" sz="1600" b="1" i="1" dirty="0">
                <a:solidFill>
                  <a:srgbClr val="C00000"/>
                </a:solidFill>
              </a:rPr>
              <a:t>keep </a:t>
            </a:r>
            <a:r>
              <a:rPr lang="en-US" sz="1600" b="1" i="1" dirty="0" err="1">
                <a:solidFill>
                  <a:srgbClr val="C00000"/>
                </a:solidFill>
              </a:rPr>
              <a:t>V</a:t>
            </a:r>
            <a:r>
              <a:rPr lang="en-US" altLang="zh-CN" sz="1600" b="1" i="1" dirty="0" err="1">
                <a:solidFill>
                  <a:srgbClr val="C00000"/>
                </a:solidFill>
              </a:rPr>
              <a:t>arlist</a:t>
            </a:r>
            <a:endParaRPr lang="en-US" sz="1600" b="1" i="1" dirty="0">
              <a:solidFill>
                <a:srgbClr val="C00000"/>
              </a:solidFill>
            </a:endParaRPr>
          </a:p>
          <a:p>
            <a:pPr marL="285750" indent="-285750" fontAlgn="base">
              <a:spcBef>
                <a:spcPts val="600"/>
              </a:spcBef>
              <a:buFont typeface="Wingdings" charset="2"/>
              <a:buChar char="ü"/>
            </a:pPr>
            <a:r>
              <a:rPr lang="en-US" sz="1600" b="1" dirty="0" err="1">
                <a:solidFill>
                  <a:schemeClr val="accent1"/>
                </a:solidFill>
                <a:latin typeface="Segoe UI" panose="020B0502040204020203" pitchFamily="34" charset="0"/>
                <a:ea typeface="Calibri" charset="0"/>
                <a:cs typeface="Calibri" charset="0"/>
              </a:rPr>
              <a:t>laisser</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tomber</a:t>
            </a:r>
            <a:r>
              <a:rPr lang="en-US" sz="1600" b="1" dirty="0">
                <a:solidFill>
                  <a:schemeClr val="accent1"/>
                </a:solidFill>
                <a:latin typeface="Segoe UI" panose="020B0502040204020203" pitchFamily="34" charset="0"/>
                <a:ea typeface="Calibri" charset="0"/>
                <a:cs typeface="Calibri" charset="0"/>
              </a:rPr>
              <a:t>/</a:t>
            </a:r>
            <a:r>
              <a:rPr lang="en-US" sz="1600" b="1" dirty="0" err="1">
                <a:solidFill>
                  <a:schemeClr val="accent1"/>
                </a:solidFill>
                <a:latin typeface="Segoe UI" panose="020B0502040204020203" pitchFamily="34" charset="0"/>
                <a:ea typeface="Calibri" charset="0"/>
                <a:cs typeface="Calibri" charset="0"/>
              </a:rPr>
              <a:t>maintenir</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certaines</a:t>
            </a:r>
            <a:r>
              <a:rPr lang="en-US" sz="1600" b="1" dirty="0">
                <a:solidFill>
                  <a:schemeClr val="accent1"/>
                </a:solidFill>
                <a:latin typeface="Segoe UI" panose="020B0502040204020203" pitchFamily="34" charset="0"/>
                <a:ea typeface="Calibri" charset="0"/>
                <a:cs typeface="Calibri" charset="0"/>
              </a:rPr>
              <a:t> observations - </a:t>
            </a:r>
            <a:r>
              <a:rPr lang="en-US" sz="1600" b="1" dirty="0" err="1">
                <a:solidFill>
                  <a:schemeClr val="accent1"/>
                </a:solidFill>
                <a:latin typeface="Segoe UI" panose="020B0502040204020203" pitchFamily="34" charset="0"/>
                <a:ea typeface="Calibri" charset="0"/>
                <a:cs typeface="Calibri" charset="0"/>
              </a:rPr>
              <a:t>utiliser</a:t>
            </a:r>
            <a:r>
              <a:rPr lang="en-US" sz="1600" b="1" dirty="0">
                <a:solidFill>
                  <a:schemeClr val="accent1"/>
                </a:solidFill>
                <a:latin typeface="Segoe UI" panose="020B0502040204020203" pitchFamily="34" charset="0"/>
                <a:ea typeface="Calibri" charset="0"/>
                <a:cs typeface="Calibri" charset="0"/>
              </a:rPr>
              <a:t> avec le </a:t>
            </a:r>
            <a:r>
              <a:rPr lang="en-US" sz="1600" b="1" dirty="0" err="1">
                <a:solidFill>
                  <a:schemeClr val="accent1"/>
                </a:solidFill>
                <a:latin typeface="Segoe UI" panose="020B0502040204020203" pitchFamily="34" charset="0"/>
                <a:ea typeface="Calibri" charset="0"/>
                <a:cs typeface="Calibri" charset="0"/>
              </a:rPr>
              <a:t>qualificatif</a:t>
            </a:r>
            <a:r>
              <a:rPr lang="en-US" sz="1600" b="1" dirty="0">
                <a:solidFill>
                  <a:schemeClr val="accent1"/>
                </a:solidFill>
                <a:latin typeface="Segoe UI" panose="020B0502040204020203" pitchFamily="34" charset="0"/>
                <a:ea typeface="Calibri" charset="0"/>
                <a:cs typeface="Calibri" charset="0"/>
              </a:rPr>
              <a:t> ( </a:t>
            </a:r>
            <a:r>
              <a:rPr lang="en-US" sz="1600" b="1" i="1" dirty="0">
                <a:solidFill>
                  <a:srgbClr val="C00000"/>
                </a:solidFill>
              </a:rPr>
              <a:t>if ,  in </a:t>
            </a:r>
            <a:r>
              <a:rPr lang="en-US" sz="1600" b="1" dirty="0">
                <a:solidFill>
                  <a:schemeClr val="accent1"/>
                </a:solidFill>
                <a:latin typeface="Segoe UI" panose="020B0502040204020203" pitchFamily="34" charset="0"/>
                <a:ea typeface="Calibri" charset="0"/>
                <a:cs typeface="Calibri" charset="0"/>
              </a:rPr>
              <a:t>)</a:t>
            </a:r>
          </a:p>
          <a:p>
            <a:pPr marL="742950" lvl="1" indent="-285750">
              <a:spcBef>
                <a:spcPts val="600"/>
              </a:spcBef>
              <a:buFont typeface="Courier New" charset="0"/>
              <a:buChar char="o"/>
            </a:pPr>
            <a:r>
              <a:rPr lang="en-US" sz="1600" b="1" i="1" dirty="0">
                <a:solidFill>
                  <a:srgbClr val="C00000"/>
                </a:solidFill>
              </a:rPr>
              <a:t>drop if </a:t>
            </a:r>
            <a:r>
              <a:rPr lang="en-US" sz="1600" b="1" i="1" dirty="0" err="1">
                <a:solidFill>
                  <a:srgbClr val="C00000"/>
                </a:solidFill>
              </a:rPr>
              <a:t>exp</a:t>
            </a:r>
            <a:r>
              <a:rPr lang="en-US" altLang="zh-CN" sz="1600" dirty="0"/>
              <a:t>,</a:t>
            </a:r>
            <a:r>
              <a:rPr lang="zh-CN" altLang="en-US" sz="1600" dirty="0"/>
              <a:t> </a:t>
            </a:r>
            <a:r>
              <a:rPr lang="pl-PL" sz="1600" dirty="0"/>
              <a:t>p. ex. </a:t>
            </a:r>
            <a:r>
              <a:rPr lang="en-US" altLang="zh-CN" sz="1600" dirty="0"/>
              <a:t>:</a:t>
            </a:r>
            <a:r>
              <a:rPr lang="zh-CN" altLang="en-US" sz="1600" dirty="0"/>
              <a:t> </a:t>
            </a:r>
            <a:r>
              <a:rPr lang="en-US" sz="1600" b="1" i="1" dirty="0">
                <a:solidFill>
                  <a:srgbClr val="C00000"/>
                </a:solidFill>
              </a:rPr>
              <a:t>drop if </a:t>
            </a:r>
            <a:r>
              <a:rPr lang="en-US" sz="1600" b="1" i="1" dirty="0" err="1">
                <a:solidFill>
                  <a:srgbClr val="C00000"/>
                </a:solidFill>
              </a:rPr>
              <a:t>first_birth_month</a:t>
            </a:r>
            <a:r>
              <a:rPr lang="en-US" sz="1600" b="1" i="1" dirty="0">
                <a:solidFill>
                  <a:srgbClr val="C00000"/>
                </a:solidFill>
              </a:rPr>
              <a:t>==.</a:t>
            </a:r>
          </a:p>
          <a:p>
            <a:pPr marL="742950" lvl="1" indent="-285750">
              <a:spcBef>
                <a:spcPts val="600"/>
              </a:spcBef>
              <a:buFont typeface="Courier New" charset="0"/>
              <a:buChar char="o"/>
            </a:pPr>
            <a:r>
              <a:rPr lang="en-US" sz="1600" dirty="0" err="1"/>
              <a:t>Garder</a:t>
            </a:r>
            <a:r>
              <a:rPr lang="en-US" sz="1600" dirty="0"/>
              <a:t> les observations </a:t>
            </a:r>
            <a:r>
              <a:rPr lang="en-US" sz="1600" dirty="0" err="1"/>
              <a:t>spécifiées</a:t>
            </a:r>
            <a:r>
              <a:rPr lang="en-US" sz="1600" dirty="0"/>
              <a:t> (laisse </a:t>
            </a:r>
            <a:r>
              <a:rPr lang="en-US" sz="1600" dirty="0" err="1"/>
              <a:t>tomber</a:t>
            </a:r>
            <a:r>
              <a:rPr lang="en-US" sz="1600" dirty="0"/>
              <a:t> </a:t>
            </a:r>
            <a:r>
              <a:rPr lang="en-US" sz="1600" dirty="0" err="1"/>
              <a:t>toutes</a:t>
            </a:r>
            <a:r>
              <a:rPr lang="en-US" sz="1600" dirty="0"/>
              <a:t> les </a:t>
            </a:r>
            <a:r>
              <a:rPr lang="en-US" sz="1600" dirty="0" err="1"/>
              <a:t>autres</a:t>
            </a:r>
            <a:r>
              <a:rPr lang="en-US" sz="1600" dirty="0"/>
              <a:t>)</a:t>
            </a:r>
            <a:r>
              <a:rPr lang="en-US" altLang="zh-CN" sz="1600" dirty="0"/>
              <a:t>:</a:t>
            </a:r>
            <a:r>
              <a:rPr lang="zh-CN" altLang="en-US" sz="1600" dirty="0"/>
              <a:t> </a:t>
            </a:r>
            <a:r>
              <a:rPr lang="en-US" sz="1600" b="1" i="1" dirty="0">
                <a:solidFill>
                  <a:srgbClr val="C00000"/>
                </a:solidFill>
              </a:rPr>
              <a:t>keep if </a:t>
            </a:r>
            <a:r>
              <a:rPr lang="en-US" sz="1600" b="1" i="1" dirty="0" err="1">
                <a:solidFill>
                  <a:srgbClr val="C00000"/>
                </a:solidFill>
              </a:rPr>
              <a:t>first_birth_month</a:t>
            </a:r>
            <a:r>
              <a:rPr lang="en-US" sz="1600" b="1" i="1" dirty="0">
                <a:solidFill>
                  <a:srgbClr val="C00000"/>
                </a:solidFill>
              </a:rPr>
              <a:t>!=.</a:t>
            </a:r>
          </a:p>
        </p:txBody>
      </p:sp>
      <p:pic>
        <p:nvPicPr>
          <p:cNvPr id="8" name="Picture 7" descr="A screenshot of a cell phone&#10;&#10;Description automatically generated">
            <a:extLst>
              <a:ext uri="{FF2B5EF4-FFF2-40B4-BE49-F238E27FC236}">
                <a16:creationId xmlns:a16="http://schemas.microsoft.com/office/drawing/2014/main" id="{62F5D2F1-7BF5-0D44-B669-4342A0EBB198}"/>
              </a:ext>
            </a:extLst>
          </p:cNvPr>
          <p:cNvPicPr>
            <a:picLocks noChangeAspect="1"/>
          </p:cNvPicPr>
          <p:nvPr/>
        </p:nvPicPr>
        <p:blipFill>
          <a:blip r:embed="rId3"/>
          <a:stretch>
            <a:fillRect/>
          </a:stretch>
        </p:blipFill>
        <p:spPr>
          <a:xfrm>
            <a:off x="6853964" y="2796849"/>
            <a:ext cx="5105400" cy="1689100"/>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126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672446" cy="584775"/>
          </a:xfrm>
          <a:prstGeom prst="rect">
            <a:avLst/>
          </a:prstGeom>
          <a:noFill/>
          <a:effectLst/>
        </p:spPr>
        <p:txBody>
          <a:bodyPr wrap="square" rtlCol="0">
            <a:spAutoFit/>
          </a:bodyPr>
          <a:lstStyle/>
          <a:p>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Exercice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4 - Exploration et manipulation des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38324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4</a:t>
            </a:r>
            <a:r>
              <a:rPr lang="en-US" sz="3200" b="1" i="1" dirty="0">
                <a:solidFill>
                  <a:schemeClr val="bg1"/>
                </a:solidFill>
              </a:rPr>
              <a:t>: Exploration et manipulation des </a:t>
            </a:r>
            <a:r>
              <a:rPr lang="en-US" sz="3200" b="1" i="1" dirty="0" err="1">
                <a:solidFill>
                  <a:schemeClr val="bg1"/>
                </a:solidFill>
              </a:rPr>
              <a:t>données</a:t>
            </a:r>
            <a:endParaRPr lang="fr-CA" sz="3200" b="1" i="1" dirty="0">
              <a:solidFill>
                <a:schemeClr val="bg1"/>
              </a:solidFill>
            </a:endParaRPr>
          </a:p>
        </p:txBody>
      </p:sp>
      <p:sp>
        <p:nvSpPr>
          <p:cNvPr id="3" name="5-Point Star 2"/>
          <p:cNvSpPr/>
          <p:nvPr/>
        </p:nvSpPr>
        <p:spPr>
          <a:xfrm>
            <a:off x="10769613" y="576930"/>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4F903BDF-CC3F-B24B-AF4B-2C506A5C1CA1}"/>
              </a:ext>
            </a:extLst>
          </p:cNvPr>
          <p:cNvSpPr txBox="1">
            <a:spLocks/>
          </p:cNvSpPr>
          <p:nvPr/>
        </p:nvSpPr>
        <p:spPr>
          <a:xfrm>
            <a:off x="280978" y="1650423"/>
            <a:ext cx="11374574" cy="4031920"/>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base">
              <a:buClrTx/>
              <a:buSzPct val="100000"/>
              <a:buFont typeface="+mj-lt"/>
              <a:buAutoNum type="arabicPeriod"/>
            </a:pPr>
            <a:r>
              <a:rPr lang="en-US" sz="1800" dirty="0" err="1">
                <a:solidFill>
                  <a:schemeClr val="tx1"/>
                </a:solidFill>
                <a:latin typeface="+mn-lt"/>
                <a:ea typeface="+mn-ea"/>
                <a:cs typeface="+mn-cs"/>
              </a:rPr>
              <a:t>Ouvrez</a:t>
            </a:r>
            <a:r>
              <a:rPr lang="en-US" sz="1800" dirty="0">
                <a:solidFill>
                  <a:schemeClr val="tx1"/>
                </a:solidFill>
                <a:latin typeface="+mn-lt"/>
                <a:ea typeface="+mn-ea"/>
                <a:cs typeface="+mn-cs"/>
              </a:rPr>
              <a:t> et </a:t>
            </a:r>
            <a:r>
              <a:rPr lang="en-US" sz="1800" dirty="0" err="1">
                <a:solidFill>
                  <a:schemeClr val="tx1"/>
                </a:solidFill>
                <a:latin typeface="+mn-lt"/>
                <a:ea typeface="+mn-ea"/>
                <a:cs typeface="+mn-cs"/>
              </a:rPr>
              <a:t>utilisez</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l‘ensemble</a:t>
            </a:r>
            <a:r>
              <a:rPr lang="en-US" sz="1800" dirty="0">
                <a:solidFill>
                  <a:schemeClr val="tx1"/>
                </a:solidFill>
                <a:latin typeface="+mn-lt"/>
                <a:ea typeface="+mn-ea"/>
                <a:cs typeface="+mn-cs"/>
              </a:rPr>
              <a:t> de </a:t>
            </a:r>
            <a:r>
              <a:rPr lang="en-US" sz="1800" dirty="0" err="1">
                <a:solidFill>
                  <a:schemeClr val="tx1"/>
                </a:solidFill>
                <a:latin typeface="+mn-lt"/>
                <a:ea typeface="+mn-ea"/>
                <a:cs typeface="+mn-cs"/>
              </a:rPr>
              <a:t>données</a:t>
            </a:r>
            <a:r>
              <a:rPr lang="zh-CN" altLang="en-US" sz="1800" dirty="0">
                <a:solidFill>
                  <a:schemeClr val="tx1"/>
                </a:solidFill>
                <a:latin typeface="+mn-lt"/>
                <a:ea typeface="+mn-ea"/>
                <a:cs typeface="+mn-cs"/>
              </a:rPr>
              <a:t> </a:t>
            </a:r>
            <a:r>
              <a:rPr lang="en-US" sz="1800" dirty="0">
                <a:solidFill>
                  <a:schemeClr val="tx1"/>
                </a:solidFill>
                <a:latin typeface="+mn-lt"/>
                <a:ea typeface="+mn-ea"/>
                <a:cs typeface="+mn-cs"/>
              </a:rPr>
              <a:t>“PMA data for </a:t>
            </a:r>
            <a:r>
              <a:rPr lang="en-US" sz="1800" dirty="0" err="1">
                <a:solidFill>
                  <a:schemeClr val="tx1"/>
                </a:solidFill>
                <a:latin typeface="+mn-lt"/>
                <a:ea typeface="+mn-ea"/>
                <a:cs typeface="+mn-cs"/>
              </a:rPr>
              <a:t>exercise</a:t>
            </a:r>
            <a:r>
              <a:rPr lang="en-US" altLang="zh-CN" sz="1800" dirty="0" err="1">
                <a:solidFill>
                  <a:schemeClr val="tx1"/>
                </a:solidFill>
                <a:latin typeface="+mn-lt"/>
                <a:ea typeface="+mn-ea"/>
                <a:cs typeface="+mn-cs"/>
              </a:rPr>
              <a:t>.dta</a:t>
            </a:r>
            <a:r>
              <a:rPr lang="en-US" sz="1800" dirty="0">
                <a:solidFill>
                  <a:schemeClr val="tx1"/>
                </a:solidFill>
                <a:latin typeface="+mn-lt"/>
                <a:ea typeface="+mn-ea"/>
                <a:cs typeface="+mn-cs"/>
              </a:rPr>
              <a:t>”.</a:t>
            </a:r>
          </a:p>
          <a:p>
            <a:pPr marL="514350" indent="-514350" fontAlgn="base">
              <a:buClrTx/>
              <a:buSzPct val="100000"/>
              <a:buFont typeface="+mj-lt"/>
              <a:buAutoNum type="arabicPeriod"/>
            </a:pPr>
            <a:r>
              <a:rPr lang="en-US" sz="1800" dirty="0" err="1">
                <a:solidFill>
                  <a:schemeClr val="tx1"/>
                </a:solidFill>
                <a:latin typeface="+mn-lt"/>
                <a:ea typeface="+mn-ea"/>
                <a:cs typeface="+mn-cs"/>
              </a:rPr>
              <a:t>Utilisez</a:t>
            </a:r>
            <a:r>
              <a:rPr lang="en-US" sz="1800" dirty="0">
                <a:solidFill>
                  <a:schemeClr val="tx1"/>
                </a:solidFill>
                <a:latin typeface="+mn-lt"/>
                <a:ea typeface="+mn-ea"/>
                <a:cs typeface="+mn-cs"/>
              </a:rPr>
              <a:t> </a:t>
            </a:r>
            <a:r>
              <a:rPr lang="en-US" sz="1800" b="1" i="1" dirty="0">
                <a:solidFill>
                  <a:srgbClr val="FF0000"/>
                </a:solidFill>
                <a:latin typeface="+mn-lt"/>
                <a:ea typeface="+mn-ea"/>
                <a:cs typeface="+mn-cs"/>
              </a:rPr>
              <a:t>describe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ou</a:t>
            </a:r>
            <a:r>
              <a:rPr lang="en-US" sz="1800" dirty="0">
                <a:solidFill>
                  <a:schemeClr val="tx1"/>
                </a:solidFill>
                <a:latin typeface="+mn-lt"/>
                <a:ea typeface="+mn-ea"/>
                <a:cs typeface="+mn-cs"/>
              </a:rPr>
              <a:t> </a:t>
            </a:r>
            <a:r>
              <a:rPr lang="en-US" sz="1800" b="1" i="1" dirty="0">
                <a:solidFill>
                  <a:srgbClr val="FF0000"/>
                </a:solidFill>
                <a:latin typeface="+mn-lt"/>
                <a:ea typeface="+mn-ea"/>
                <a:cs typeface="+mn-cs"/>
              </a:rPr>
              <a:t>codebook</a:t>
            </a:r>
            <a:r>
              <a:rPr lang="en-US" sz="1800" dirty="0">
                <a:solidFill>
                  <a:schemeClr val="tx1"/>
                </a:solidFill>
                <a:latin typeface="+mn-lt"/>
                <a:ea typeface="+mn-ea"/>
                <a:cs typeface="+mn-cs"/>
              </a:rPr>
              <a:t> pour </a:t>
            </a:r>
            <a:r>
              <a:rPr lang="en-US" sz="1800" dirty="0" err="1">
                <a:solidFill>
                  <a:schemeClr val="tx1"/>
                </a:solidFill>
                <a:latin typeface="+mn-lt"/>
                <a:ea typeface="+mn-ea"/>
                <a:cs typeface="+mn-cs"/>
              </a:rPr>
              <a:t>vérifier</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quelles</a:t>
            </a:r>
            <a:r>
              <a:rPr lang="en-US" sz="1800" dirty="0">
                <a:solidFill>
                  <a:schemeClr val="tx1"/>
                </a:solidFill>
                <a:latin typeface="+mn-lt"/>
                <a:ea typeface="+mn-ea"/>
                <a:cs typeface="+mn-cs"/>
              </a:rPr>
              <a:t> variables </a:t>
            </a:r>
            <a:r>
              <a:rPr lang="en-US" sz="1800" dirty="0" err="1">
                <a:solidFill>
                  <a:schemeClr val="tx1"/>
                </a:solidFill>
                <a:latin typeface="+mn-lt"/>
                <a:ea typeface="+mn-ea"/>
                <a:cs typeface="+mn-cs"/>
              </a:rPr>
              <a:t>sont</a:t>
            </a:r>
            <a:r>
              <a:rPr lang="en-US" sz="1800" dirty="0">
                <a:solidFill>
                  <a:schemeClr val="tx1"/>
                </a:solidFill>
                <a:latin typeface="+mn-lt"/>
                <a:ea typeface="+mn-ea"/>
                <a:cs typeface="+mn-cs"/>
              </a:rPr>
              <a:t> au format </a:t>
            </a:r>
            <a:r>
              <a:rPr lang="en-US" sz="1800" dirty="0" err="1">
                <a:solidFill>
                  <a:schemeClr val="tx1"/>
                </a:solidFill>
                <a:latin typeface="+mn-lt"/>
                <a:ea typeface="+mn-ea"/>
                <a:cs typeface="+mn-cs"/>
              </a:rPr>
              <a:t>chaîne</a:t>
            </a:r>
            <a:r>
              <a:rPr lang="en-US" sz="1800" dirty="0">
                <a:solidFill>
                  <a:schemeClr val="tx1"/>
                </a:solidFill>
                <a:latin typeface="+mn-lt"/>
                <a:ea typeface="+mn-ea"/>
                <a:cs typeface="+mn-cs"/>
              </a:rPr>
              <a:t> et </a:t>
            </a:r>
            <a:r>
              <a:rPr lang="en-US" sz="1800" dirty="0" err="1">
                <a:solidFill>
                  <a:schemeClr val="tx1"/>
                </a:solidFill>
                <a:latin typeface="+mn-lt"/>
                <a:ea typeface="+mn-ea"/>
                <a:cs typeface="+mn-cs"/>
              </a:rPr>
              <a:t>quelles</a:t>
            </a:r>
            <a:r>
              <a:rPr lang="en-US" sz="1800" dirty="0">
                <a:solidFill>
                  <a:schemeClr val="tx1"/>
                </a:solidFill>
                <a:latin typeface="+mn-lt"/>
                <a:ea typeface="+mn-ea"/>
                <a:cs typeface="+mn-cs"/>
              </a:rPr>
              <a:t> variables </a:t>
            </a:r>
            <a:r>
              <a:rPr lang="en-US" sz="1800" dirty="0" err="1">
                <a:solidFill>
                  <a:schemeClr val="tx1"/>
                </a:solidFill>
                <a:latin typeface="+mn-lt"/>
                <a:ea typeface="+mn-ea"/>
                <a:cs typeface="+mn-cs"/>
              </a:rPr>
              <a:t>sont</a:t>
            </a:r>
            <a:r>
              <a:rPr lang="en-US" sz="1800" dirty="0">
                <a:solidFill>
                  <a:schemeClr val="tx1"/>
                </a:solidFill>
                <a:latin typeface="+mn-lt"/>
                <a:ea typeface="+mn-ea"/>
                <a:cs typeface="+mn-cs"/>
              </a:rPr>
              <a:t> au format </a:t>
            </a:r>
            <a:r>
              <a:rPr lang="en-US" sz="1800" dirty="0" err="1">
                <a:solidFill>
                  <a:schemeClr val="tx1"/>
                </a:solidFill>
                <a:latin typeface="+mn-lt"/>
                <a:ea typeface="+mn-ea"/>
                <a:cs typeface="+mn-cs"/>
              </a:rPr>
              <a:t>réel</a:t>
            </a:r>
            <a:r>
              <a:rPr lang="en-US" sz="1800" dirty="0">
                <a:solidFill>
                  <a:schemeClr val="tx1"/>
                </a:solidFill>
                <a:latin typeface="+mn-lt"/>
                <a:ea typeface="+mn-ea"/>
                <a:cs typeface="+mn-cs"/>
              </a:rPr>
              <a:t>.</a:t>
            </a:r>
          </a:p>
          <a:p>
            <a:pPr marL="514350" indent="-514350" fontAlgn="base">
              <a:buClrTx/>
              <a:buSzPct val="100000"/>
              <a:buFont typeface="+mj-lt"/>
              <a:buAutoNum type="arabicPeriod"/>
            </a:pPr>
            <a:r>
              <a:rPr lang="en-US" sz="1800" dirty="0" err="1">
                <a:solidFill>
                  <a:schemeClr val="tx1"/>
                </a:solidFill>
                <a:latin typeface="+mn-lt"/>
                <a:ea typeface="+mn-ea"/>
                <a:cs typeface="+mn-cs"/>
              </a:rPr>
              <a:t>Renommer</a:t>
            </a:r>
            <a:r>
              <a:rPr lang="en-US" sz="1800" dirty="0">
                <a:solidFill>
                  <a:schemeClr val="tx1"/>
                </a:solidFill>
                <a:latin typeface="+mn-lt"/>
                <a:ea typeface="+mn-ea"/>
                <a:cs typeface="+mn-cs"/>
              </a:rPr>
              <a:t> </a:t>
            </a:r>
            <a:r>
              <a:rPr lang="en-US" sz="1800" b="1" i="1" dirty="0" err="1">
                <a:solidFill>
                  <a:srgbClr val="FF0000"/>
                </a:solidFill>
                <a:latin typeface="+mn-lt"/>
                <a:ea typeface="+mn-ea"/>
                <a:cs typeface="+mn-cs"/>
              </a:rPr>
              <a:t>ur</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en</a:t>
            </a:r>
            <a:r>
              <a:rPr lang="en-US" sz="1800" dirty="0">
                <a:solidFill>
                  <a:schemeClr val="tx1"/>
                </a:solidFill>
                <a:latin typeface="+mn-lt"/>
                <a:ea typeface="+mn-ea"/>
                <a:cs typeface="+mn-cs"/>
              </a:rPr>
              <a:t> </a:t>
            </a:r>
            <a:r>
              <a:rPr lang="en-US" sz="1800" b="1" i="1" dirty="0" err="1">
                <a:solidFill>
                  <a:srgbClr val="FF0000"/>
                </a:solidFill>
                <a:latin typeface="+mn-lt"/>
                <a:ea typeface="+mn-ea"/>
                <a:cs typeface="+mn-cs"/>
              </a:rPr>
              <a:t>urban_rural</a:t>
            </a:r>
            <a:r>
              <a:rPr lang="en-US" sz="1800" dirty="0">
                <a:solidFill>
                  <a:schemeClr val="tx1"/>
                </a:solidFill>
                <a:latin typeface="+mn-lt"/>
                <a:ea typeface="+mn-ea"/>
                <a:cs typeface="+mn-cs"/>
              </a:rPr>
              <a:t>.</a:t>
            </a:r>
          </a:p>
          <a:p>
            <a:pPr marL="514350" indent="-514350" fontAlgn="base">
              <a:buClrTx/>
              <a:buSzPct val="100000"/>
              <a:buFont typeface="+mj-lt"/>
              <a:buAutoNum type="arabicPeriod"/>
            </a:pPr>
            <a:r>
              <a:rPr lang="en-US" sz="1800" dirty="0">
                <a:solidFill>
                  <a:schemeClr val="tx1"/>
                </a:solidFill>
                <a:latin typeface="+mn-lt"/>
                <a:ea typeface="+mn-ea"/>
                <a:cs typeface="+mn-cs"/>
              </a:rPr>
              <a:t>Ne </a:t>
            </a:r>
            <a:r>
              <a:rPr lang="en-US" sz="1800" dirty="0" err="1">
                <a:solidFill>
                  <a:schemeClr val="tx1"/>
                </a:solidFill>
                <a:latin typeface="+mn-lt"/>
                <a:ea typeface="+mn-ea"/>
                <a:cs typeface="+mn-cs"/>
              </a:rPr>
              <a:t>conservez</a:t>
            </a:r>
            <a:r>
              <a:rPr lang="en-US" sz="1800" dirty="0">
                <a:solidFill>
                  <a:schemeClr val="tx1"/>
                </a:solidFill>
                <a:latin typeface="+mn-lt"/>
                <a:ea typeface="+mn-ea"/>
                <a:cs typeface="+mn-cs"/>
              </a:rPr>
              <a:t> que </a:t>
            </a:r>
            <a:r>
              <a:rPr lang="en-US" sz="1800" dirty="0" err="1">
                <a:solidFill>
                  <a:schemeClr val="tx1"/>
                </a:solidFill>
                <a:latin typeface="+mn-lt"/>
                <a:ea typeface="+mn-ea"/>
                <a:cs typeface="+mn-cs"/>
              </a:rPr>
              <a:t>ces</a:t>
            </a:r>
            <a:r>
              <a:rPr lang="en-US" sz="1800" dirty="0">
                <a:solidFill>
                  <a:schemeClr val="tx1"/>
                </a:solidFill>
                <a:latin typeface="+mn-lt"/>
                <a:ea typeface="+mn-ea"/>
                <a:cs typeface="+mn-cs"/>
              </a:rPr>
              <a:t> observations </a:t>
            </a:r>
            <a:r>
              <a:rPr lang="en-US" sz="1800" dirty="0" err="1">
                <a:solidFill>
                  <a:schemeClr val="tx1"/>
                </a:solidFill>
                <a:latin typeface="+mn-lt"/>
                <a:ea typeface="+mn-ea"/>
                <a:cs typeface="+mn-cs"/>
              </a:rPr>
              <a:t>si</a:t>
            </a:r>
            <a:r>
              <a:rPr lang="en-US" sz="1800" dirty="0">
                <a:solidFill>
                  <a:schemeClr val="tx1"/>
                </a:solidFill>
                <a:latin typeface="+mn-lt"/>
                <a:ea typeface="+mn-ea"/>
                <a:cs typeface="+mn-cs"/>
              </a:rPr>
              <a:t> </a:t>
            </a:r>
            <a:r>
              <a:rPr lang="en-US" sz="1800" b="1" i="1" dirty="0" err="1">
                <a:solidFill>
                  <a:srgbClr val="FF0000"/>
                </a:solidFill>
                <a:latin typeface="+mn-lt"/>
                <a:ea typeface="+mn-ea"/>
                <a:cs typeface="+mn-cs"/>
              </a:rPr>
              <a:t>FQ_</a:t>
            </a:r>
            <a:r>
              <a:rPr lang="en-US" altLang="zh-CN" sz="1800" b="1" i="1" dirty="0" err="1">
                <a:solidFill>
                  <a:srgbClr val="FF0000"/>
                </a:solidFill>
                <a:latin typeface="+mn-lt"/>
                <a:ea typeface="+mn-ea"/>
                <a:cs typeface="+mn-cs"/>
              </a:rPr>
              <a:t>a</a:t>
            </a:r>
            <a:r>
              <a:rPr lang="en-US" sz="1800" b="1" i="1" dirty="0" err="1">
                <a:solidFill>
                  <a:srgbClr val="FF0000"/>
                </a:solidFill>
                <a:latin typeface="+mn-lt"/>
                <a:ea typeface="+mn-ea"/>
                <a:cs typeface="+mn-cs"/>
              </a:rPr>
              <a:t>ge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n'est</a:t>
            </a:r>
            <a:r>
              <a:rPr lang="en-US" sz="1800" dirty="0">
                <a:solidFill>
                  <a:schemeClr val="tx1"/>
                </a:solidFill>
                <a:latin typeface="+mn-lt"/>
                <a:ea typeface="+mn-ea"/>
                <a:cs typeface="+mn-cs"/>
              </a:rPr>
              <a:t> pas </a:t>
            </a:r>
            <a:r>
              <a:rPr lang="en-US" sz="1800" dirty="0" err="1">
                <a:solidFill>
                  <a:schemeClr val="tx1"/>
                </a:solidFill>
                <a:latin typeface="+mn-lt"/>
                <a:ea typeface="+mn-ea"/>
                <a:cs typeface="+mn-cs"/>
              </a:rPr>
              <a:t>inférieur</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à</a:t>
            </a:r>
            <a:r>
              <a:rPr lang="en-US" sz="1800" dirty="0">
                <a:solidFill>
                  <a:schemeClr val="tx1"/>
                </a:solidFill>
                <a:latin typeface="+mn-lt"/>
                <a:ea typeface="+mn-ea"/>
                <a:cs typeface="+mn-cs"/>
              </a:rPr>
              <a:t> 20 </a:t>
            </a:r>
            <a:r>
              <a:rPr lang="en-US" sz="1800" dirty="0" err="1">
                <a:solidFill>
                  <a:schemeClr val="tx1"/>
                </a:solidFill>
                <a:latin typeface="+mn-lt"/>
                <a:ea typeface="+mn-ea"/>
                <a:cs typeface="+mn-cs"/>
              </a:rPr>
              <a:t>ans</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utilisez</a:t>
            </a:r>
            <a:r>
              <a:rPr lang="en-US" sz="1800" dirty="0">
                <a:solidFill>
                  <a:schemeClr val="tx1"/>
                </a:solidFill>
                <a:latin typeface="+mn-lt"/>
                <a:ea typeface="+mn-ea"/>
                <a:cs typeface="+mn-cs"/>
              </a:rPr>
              <a:t> la </a:t>
            </a:r>
            <a:r>
              <a:rPr lang="en-US" sz="1800" dirty="0" err="1">
                <a:solidFill>
                  <a:schemeClr val="tx1"/>
                </a:solidFill>
                <a:latin typeface="+mn-lt"/>
                <a:ea typeface="+mn-ea"/>
                <a:cs typeface="+mn-cs"/>
              </a:rPr>
              <a:t>méthode</a:t>
            </a:r>
            <a:r>
              <a:rPr lang="en-US" sz="1800" dirty="0">
                <a:solidFill>
                  <a:schemeClr val="tx1"/>
                </a:solidFill>
                <a:latin typeface="+mn-lt"/>
                <a:ea typeface="+mn-ea"/>
                <a:cs typeface="+mn-cs"/>
              </a:rPr>
              <a:t> drop </a:t>
            </a:r>
            <a:r>
              <a:rPr lang="en-US" sz="1800" dirty="0" err="1">
                <a:solidFill>
                  <a:schemeClr val="tx1"/>
                </a:solidFill>
                <a:latin typeface="+mn-lt"/>
                <a:ea typeface="+mn-ea"/>
                <a:cs typeface="+mn-cs"/>
              </a:rPr>
              <a:t>ou</a:t>
            </a:r>
            <a:r>
              <a:rPr lang="en-US" sz="1800" dirty="0">
                <a:solidFill>
                  <a:schemeClr val="tx1"/>
                </a:solidFill>
                <a:latin typeface="+mn-lt"/>
                <a:ea typeface="+mn-ea"/>
                <a:cs typeface="+mn-cs"/>
              </a:rPr>
              <a:t> keep).</a:t>
            </a:r>
          </a:p>
          <a:p>
            <a:pPr marL="514350" indent="-514350" fontAlgn="base">
              <a:buClrTx/>
              <a:buSzPct val="100000"/>
              <a:buFont typeface="+mj-lt"/>
              <a:buAutoNum type="arabicPeriod"/>
            </a:pPr>
            <a:r>
              <a:rPr lang="en-US" sz="1800" dirty="0" err="1">
                <a:solidFill>
                  <a:schemeClr val="tx1"/>
                </a:solidFill>
                <a:latin typeface="+mn-lt"/>
                <a:ea typeface="+mn-ea"/>
                <a:cs typeface="+mn-cs"/>
              </a:rPr>
              <a:t>Convertir</a:t>
            </a:r>
            <a:r>
              <a:rPr lang="en-US" sz="1800" dirty="0">
                <a:solidFill>
                  <a:schemeClr val="tx1"/>
                </a:solidFill>
                <a:latin typeface="+mn-lt"/>
                <a:ea typeface="+mn-ea"/>
                <a:cs typeface="+mn-cs"/>
              </a:rPr>
              <a:t> </a:t>
            </a:r>
            <a:r>
              <a:rPr lang="en-US" sz="1800" b="1" i="1" dirty="0" err="1">
                <a:solidFill>
                  <a:srgbClr val="FF0000"/>
                </a:solidFill>
                <a:latin typeface="+mn-lt"/>
                <a:ea typeface="+mn-ea"/>
                <a:cs typeface="+mn-cs"/>
              </a:rPr>
              <a:t>FQ_age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d'une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décimale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en</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une</a:t>
            </a:r>
            <a:r>
              <a:rPr lang="en-US" sz="1800" dirty="0">
                <a:solidFill>
                  <a:schemeClr val="tx1"/>
                </a:solidFill>
                <a:latin typeface="+mn-lt"/>
                <a:ea typeface="+mn-ea"/>
                <a:cs typeface="+mn-cs"/>
              </a:rPr>
              <a:t> variable </a:t>
            </a:r>
            <a:r>
              <a:rPr lang="en-US" altLang="zh-CN" sz="1800" b="1" i="1" dirty="0">
                <a:solidFill>
                  <a:srgbClr val="FF0000"/>
                </a:solidFill>
                <a:latin typeface="+mn-lt"/>
                <a:ea typeface="+mn-ea"/>
                <a:cs typeface="+mn-cs"/>
              </a:rPr>
              <a:t>a</a:t>
            </a:r>
            <a:r>
              <a:rPr lang="en-US" sz="1800" b="1" i="1" dirty="0">
                <a:solidFill>
                  <a:srgbClr val="FF0000"/>
                </a:solidFill>
                <a:latin typeface="+mn-lt"/>
                <a:ea typeface="+mn-ea"/>
                <a:cs typeface="+mn-cs"/>
              </a:rPr>
              <a:t>ge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catégorisée</a:t>
            </a:r>
            <a:r>
              <a:rPr lang="en-US" sz="1800" dirty="0">
                <a:solidFill>
                  <a:schemeClr val="tx1"/>
                </a:solidFill>
                <a:latin typeface="+mn-lt"/>
                <a:ea typeface="+mn-ea"/>
                <a:cs typeface="+mn-cs"/>
              </a:rPr>
              <a:t> (&lt;=25, 25-45, &gt;=45), </a:t>
            </a:r>
            <a:r>
              <a:rPr lang="en-US" sz="1800" dirty="0" err="1">
                <a:solidFill>
                  <a:schemeClr val="tx1"/>
                </a:solidFill>
                <a:latin typeface="+mn-lt"/>
                <a:ea typeface="+mn-ea"/>
                <a:cs typeface="+mn-cs"/>
              </a:rPr>
              <a:t>en</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utilisant</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générer</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ou</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recoder</a:t>
            </a:r>
            <a:endParaRPr lang="en-US" sz="1800" dirty="0">
              <a:solidFill>
                <a:schemeClr val="tx1"/>
              </a:solidFill>
              <a:latin typeface="+mn-lt"/>
              <a:ea typeface="+mn-ea"/>
              <a:cs typeface="+mn-cs"/>
            </a:endParaRPr>
          </a:p>
          <a:p>
            <a:pPr marL="514350" indent="-514350" fontAlgn="base">
              <a:buClrTx/>
              <a:buSzPct val="100000"/>
              <a:buFont typeface="+mj-lt"/>
              <a:buAutoNum type="arabicPeriod"/>
            </a:pPr>
            <a:r>
              <a:rPr lang="en-US" sz="1800" dirty="0" err="1">
                <a:solidFill>
                  <a:schemeClr val="tx1"/>
                </a:solidFill>
                <a:latin typeface="+mn-lt"/>
                <a:ea typeface="+mn-ea"/>
                <a:cs typeface="+mn-cs"/>
              </a:rPr>
              <a:t>Sauvegardez</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l'ensemble</a:t>
            </a:r>
            <a:r>
              <a:rPr lang="en-US" sz="1800" dirty="0">
                <a:solidFill>
                  <a:schemeClr val="tx1"/>
                </a:solidFill>
                <a:latin typeface="+mn-lt"/>
                <a:ea typeface="+mn-ea"/>
                <a:cs typeface="+mn-cs"/>
              </a:rPr>
              <a:t> de </a:t>
            </a:r>
            <a:r>
              <a:rPr lang="en-US" sz="1800" dirty="0" err="1">
                <a:solidFill>
                  <a:schemeClr val="tx1"/>
                </a:solidFill>
                <a:latin typeface="+mn-lt"/>
                <a:ea typeface="+mn-ea"/>
                <a:cs typeface="+mn-cs"/>
              </a:rPr>
              <a:t>données</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modifié</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N'oubliez</a:t>
            </a:r>
            <a:r>
              <a:rPr lang="en-US" sz="1800" dirty="0">
                <a:solidFill>
                  <a:schemeClr val="tx1"/>
                </a:solidFill>
                <a:latin typeface="+mn-lt"/>
                <a:ea typeface="+mn-ea"/>
                <a:cs typeface="+mn-cs"/>
              </a:rPr>
              <a:t> pas </a:t>
            </a:r>
            <a:r>
              <a:rPr lang="en-US" sz="1800" dirty="0" err="1">
                <a:solidFill>
                  <a:schemeClr val="tx1"/>
                </a:solidFill>
                <a:latin typeface="+mn-lt"/>
                <a:ea typeface="+mn-ea"/>
                <a:cs typeface="+mn-cs"/>
              </a:rPr>
              <a:t>d'utiliser</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l'option</a:t>
            </a:r>
            <a:r>
              <a:rPr lang="en-US" sz="1800" dirty="0">
                <a:solidFill>
                  <a:schemeClr val="tx1"/>
                </a:solidFill>
                <a:latin typeface="+mn-lt"/>
                <a:ea typeface="+mn-ea"/>
                <a:cs typeface="+mn-cs"/>
              </a:rPr>
              <a:t> de </a:t>
            </a:r>
            <a:r>
              <a:rPr lang="en-US" sz="1800" b="1" i="1" dirty="0">
                <a:solidFill>
                  <a:srgbClr val="FF0000"/>
                </a:solidFill>
                <a:latin typeface="+mn-lt"/>
                <a:ea typeface="+mn-ea"/>
                <a:cs typeface="+mn-cs"/>
              </a:rPr>
              <a:t>replace</a:t>
            </a:r>
            <a:r>
              <a:rPr lang="en-US" sz="1800" dirty="0">
                <a:solidFill>
                  <a:schemeClr val="tx1"/>
                </a:solidFill>
                <a:latin typeface="+mn-lt"/>
                <a:ea typeface="+mn-ea"/>
                <a:cs typeface="+mn-cs"/>
              </a:rPr>
              <a:t>.)</a:t>
            </a:r>
          </a:p>
          <a:p>
            <a:pPr marL="514350" indent="-514350" fontAlgn="base">
              <a:buClrTx/>
              <a:buSzPct val="100000"/>
              <a:buFont typeface="+mj-lt"/>
              <a:buAutoNum type="arabicPeriod"/>
            </a:pPr>
            <a:r>
              <a:rPr lang="en-US" sz="1800" dirty="0" err="1">
                <a:solidFill>
                  <a:schemeClr val="tx1"/>
                </a:solidFill>
                <a:latin typeface="+mn-lt"/>
                <a:ea typeface="+mn-ea"/>
                <a:cs typeface="+mn-cs"/>
              </a:rPr>
              <a:t>Conservez</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toutes</a:t>
            </a:r>
            <a:r>
              <a:rPr lang="en-US" sz="1800" dirty="0">
                <a:solidFill>
                  <a:schemeClr val="tx1"/>
                </a:solidFill>
                <a:latin typeface="+mn-lt"/>
                <a:ea typeface="+mn-ea"/>
                <a:cs typeface="+mn-cs"/>
              </a:rPr>
              <a:t> les </a:t>
            </a:r>
            <a:r>
              <a:rPr lang="en-US" sz="1800" dirty="0" err="1">
                <a:solidFill>
                  <a:schemeClr val="tx1"/>
                </a:solidFill>
                <a:latin typeface="+mn-lt"/>
                <a:ea typeface="+mn-ea"/>
                <a:cs typeface="+mn-cs"/>
              </a:rPr>
              <a:t>commandes</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dans</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votre</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fichier</a:t>
            </a:r>
            <a:r>
              <a:rPr lang="en-US" sz="1800" dirty="0">
                <a:solidFill>
                  <a:schemeClr val="tx1"/>
                </a:solidFill>
                <a:latin typeface="+mn-lt"/>
                <a:ea typeface="+mn-ea"/>
                <a:cs typeface="+mn-cs"/>
              </a:rPr>
              <a:t> do-file</a:t>
            </a:r>
            <a:r>
              <a:rPr lang="zh-CN" altLang="en-US" sz="1800" dirty="0">
                <a:solidFill>
                  <a:schemeClr val="tx1"/>
                </a:solidFill>
                <a:latin typeface="+mn-lt"/>
                <a:ea typeface="+mn-ea"/>
                <a:cs typeface="+mn-cs"/>
              </a:rPr>
              <a:t> </a:t>
            </a:r>
            <a:r>
              <a:rPr lang="en-US" altLang="zh-CN" sz="1800" dirty="0">
                <a:solidFill>
                  <a:schemeClr val="tx1"/>
                </a:solidFill>
                <a:latin typeface="+mn-lt"/>
                <a:ea typeface="+mn-ea"/>
                <a:cs typeface="+mn-cs"/>
              </a:rPr>
              <a:t>(“</a:t>
            </a:r>
            <a:r>
              <a:rPr lang="en-US" sz="1800" dirty="0">
                <a:solidFill>
                  <a:schemeClr val="tx1"/>
                </a:solidFill>
                <a:latin typeface="+mn-lt"/>
                <a:ea typeface="+mn-ea"/>
                <a:cs typeface="+mn-cs"/>
              </a:rPr>
              <a:t>PMA data for </a:t>
            </a:r>
            <a:r>
              <a:rPr lang="en-US" sz="1800" dirty="0" err="1">
                <a:solidFill>
                  <a:schemeClr val="tx1"/>
                </a:solidFill>
                <a:latin typeface="+mn-lt"/>
                <a:ea typeface="+mn-ea"/>
                <a:cs typeface="+mn-cs"/>
              </a:rPr>
              <a:t>exercise_date_your-initials.do</a:t>
            </a:r>
            <a:r>
              <a:rPr lang="en-US" sz="1800" dirty="0">
                <a:solidFill>
                  <a:schemeClr val="tx1"/>
                </a:solidFill>
                <a:latin typeface="+mn-lt"/>
                <a:ea typeface="+mn-ea"/>
                <a:cs typeface="+mn-cs"/>
              </a:rPr>
              <a:t>”</a:t>
            </a:r>
            <a:r>
              <a:rPr lang="en-US" altLang="zh-CN" sz="1800" dirty="0">
                <a:solidFill>
                  <a:schemeClr val="tx1"/>
                </a:solidFill>
                <a:latin typeface="+mn-lt"/>
                <a:ea typeface="+mn-ea"/>
                <a:cs typeface="+mn-cs"/>
              </a:rPr>
              <a:t>)</a:t>
            </a:r>
            <a:r>
              <a:rPr lang="en-US" sz="1800" dirty="0">
                <a:solidFill>
                  <a:schemeClr val="tx1"/>
                </a:solidFill>
                <a:latin typeface="+mn-lt"/>
                <a:ea typeface="+mn-ea"/>
                <a:cs typeface="+mn-cs"/>
              </a:rPr>
              <a:t> et </a:t>
            </a:r>
            <a:r>
              <a:rPr lang="en-US" sz="1800" dirty="0" err="1">
                <a:solidFill>
                  <a:schemeClr val="tx1"/>
                </a:solidFill>
                <a:latin typeface="+mn-lt"/>
                <a:ea typeface="+mn-ea"/>
                <a:cs typeface="+mn-cs"/>
              </a:rPr>
              <a:t>pensez</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à</a:t>
            </a:r>
            <a:r>
              <a:rPr lang="en-US" sz="1800" dirty="0">
                <a:solidFill>
                  <a:schemeClr val="tx1"/>
                </a:solidFill>
                <a:latin typeface="+mn-lt"/>
                <a:ea typeface="+mn-ea"/>
                <a:cs typeface="+mn-cs"/>
              </a:rPr>
              <a:t> </a:t>
            </a:r>
            <a:r>
              <a:rPr lang="en-US" sz="1800" dirty="0" err="1">
                <a:solidFill>
                  <a:schemeClr val="tx1"/>
                </a:solidFill>
                <a:latin typeface="+mn-lt"/>
                <a:ea typeface="+mn-ea"/>
                <a:cs typeface="+mn-cs"/>
              </a:rPr>
              <a:t>prendre</a:t>
            </a:r>
            <a:r>
              <a:rPr lang="en-US" sz="1800" dirty="0">
                <a:solidFill>
                  <a:schemeClr val="tx1"/>
                </a:solidFill>
                <a:latin typeface="+mn-lt"/>
                <a:ea typeface="+mn-ea"/>
                <a:cs typeface="+mn-cs"/>
              </a:rPr>
              <a:t> des notes</a:t>
            </a:r>
          </a:p>
        </p:txBody>
      </p:sp>
    </p:spTree>
    <p:extLst>
      <p:ext uri="{BB962C8B-B14F-4D97-AF65-F5344CB8AC3E}">
        <p14:creationId xmlns:p14="http://schemas.microsoft.com/office/powerpoint/2010/main" val="142318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.Étiquette variable</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393983"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5</a:t>
            </a:r>
            <a:r>
              <a:rPr lang="en-US" sz="3200" b="1" i="1" dirty="0">
                <a:solidFill>
                  <a:schemeClr val="bg1"/>
                </a:solidFill>
              </a:rPr>
              <a:t>: </a:t>
            </a:r>
            <a:r>
              <a:rPr lang="en-US" sz="3200" b="1" i="1" dirty="0" err="1">
                <a:solidFill>
                  <a:schemeClr val="bg1"/>
                </a:solidFill>
              </a:rPr>
              <a:t>Étiquetage</a:t>
            </a:r>
            <a:r>
              <a:rPr lang="en-US" sz="3200" b="1" i="1" dirty="0">
                <a:solidFill>
                  <a:schemeClr val="bg1"/>
                </a:solidFill>
              </a:rPr>
              <a:t> des variables et des </a:t>
            </a:r>
            <a:r>
              <a:rPr lang="en-US" sz="3200" b="1" i="1" dirty="0" err="1">
                <a:solidFill>
                  <a:schemeClr val="bg1"/>
                </a:solidFill>
              </a:rPr>
              <a:t>valeurs</a:t>
            </a:r>
            <a:endParaRPr lang="fr-CA" sz="3200" b="1" i="1" dirty="0">
              <a:solidFill>
                <a:schemeClr val="bg1"/>
              </a:solidFill>
            </a:endParaRPr>
          </a:p>
        </p:txBody>
      </p:sp>
      <p:sp>
        <p:nvSpPr>
          <p:cNvPr id="3" name="5-Point Star 2"/>
          <p:cNvSpPr/>
          <p:nvPr/>
        </p:nvSpPr>
        <p:spPr>
          <a:xfrm>
            <a:off x="10491150" y="576930"/>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2" y="1898739"/>
            <a:ext cx="10031507" cy="3091616"/>
          </a:xfrm>
          <a:prstGeom prst="rect">
            <a:avLst/>
          </a:prstGeom>
          <a:noFill/>
        </p:spPr>
        <p:txBody>
          <a:bodyPr wrap="square" rtlCol="0">
            <a:spAutoFit/>
          </a:bodyPr>
          <a:lstStyle/>
          <a:p>
            <a:pPr marL="285750" lvl="1" indent="-285750" fontAlgn="base">
              <a:lnSpc>
                <a:spcPct val="150000"/>
              </a:lnSpc>
              <a:buFont typeface="Wingdings" charset="2"/>
              <a:buChar char="ü"/>
            </a:pPr>
            <a:r>
              <a:rPr lang="en-US" sz="2400" b="1" dirty="0" err="1">
                <a:solidFill>
                  <a:schemeClr val="accent1"/>
                </a:solidFill>
                <a:latin typeface="Segoe UI" panose="020B0502040204020203" pitchFamily="34" charset="0"/>
                <a:ea typeface="Calibri" charset="0"/>
                <a:cs typeface="Calibri" charset="0"/>
              </a:rPr>
              <a:t>Donnez</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une</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brève</a:t>
            </a:r>
            <a:r>
              <a:rPr lang="en-US" sz="2400" b="1" dirty="0">
                <a:solidFill>
                  <a:schemeClr val="accent1"/>
                </a:solidFill>
                <a:latin typeface="Segoe UI" panose="020B0502040204020203" pitchFamily="34" charset="0"/>
                <a:ea typeface="Calibri" charset="0"/>
                <a:cs typeface="Calibri" charset="0"/>
              </a:rPr>
              <a:t> description de la variable</a:t>
            </a:r>
          </a:p>
          <a:p>
            <a:pPr marL="285750" lvl="1" indent="-285750" fontAlgn="base">
              <a:lnSpc>
                <a:spcPct val="150000"/>
              </a:lnSpc>
              <a:buFont typeface="Wingdings" charset="2"/>
              <a:buChar char="ü"/>
            </a:pPr>
            <a:r>
              <a:rPr lang="en-US" sz="2400" b="1" dirty="0" err="1">
                <a:solidFill>
                  <a:schemeClr val="accent1"/>
                </a:solidFill>
                <a:latin typeface="Segoe UI" panose="020B0502040204020203" pitchFamily="34" charset="0"/>
                <a:ea typeface="Calibri" charset="0"/>
                <a:cs typeface="Calibri" charset="0"/>
              </a:rPr>
              <a:t>Jusqu'à</a:t>
            </a:r>
            <a:r>
              <a:rPr lang="en-US" sz="2400" b="1" dirty="0">
                <a:solidFill>
                  <a:schemeClr val="accent1"/>
                </a:solidFill>
                <a:latin typeface="Segoe UI" panose="020B0502040204020203" pitchFamily="34" charset="0"/>
                <a:ea typeface="Calibri" charset="0"/>
                <a:cs typeface="Calibri" charset="0"/>
              </a:rPr>
              <a:t> 80 </a:t>
            </a:r>
            <a:r>
              <a:rPr lang="en-US" sz="2400" b="1" dirty="0" err="1">
                <a:solidFill>
                  <a:schemeClr val="accent1"/>
                </a:solidFill>
                <a:latin typeface="Segoe UI" panose="020B0502040204020203" pitchFamily="34" charset="0"/>
                <a:ea typeface="Calibri" charset="0"/>
                <a:cs typeface="Calibri" charset="0"/>
              </a:rPr>
              <a:t>caractères</a:t>
            </a:r>
            <a:endParaRPr lang="en-US" sz="2400" b="1" dirty="0">
              <a:solidFill>
                <a:schemeClr val="accent1"/>
              </a:solidFill>
              <a:latin typeface="Segoe UI" panose="020B0502040204020203" pitchFamily="34" charset="0"/>
              <a:ea typeface="Calibri" charset="0"/>
              <a:cs typeface="Calibri" charset="0"/>
            </a:endParaRPr>
          </a:p>
          <a:p>
            <a:pPr marL="285750" lvl="1" indent="-285750" fontAlgn="base">
              <a:lnSpc>
                <a:spcPct val="150000"/>
              </a:lnSpc>
              <a:buFont typeface="Wingdings" charset="2"/>
              <a:buChar char="ü"/>
            </a:pPr>
            <a:r>
              <a:rPr lang="en-US" sz="2400" b="1" dirty="0" err="1">
                <a:solidFill>
                  <a:schemeClr val="accent1"/>
                </a:solidFill>
                <a:latin typeface="Segoe UI" panose="020B0502040204020203" pitchFamily="34" charset="0"/>
                <a:ea typeface="Calibri" charset="0"/>
                <a:cs typeface="Calibri" charset="0"/>
              </a:rPr>
              <a:t>Créer</a:t>
            </a:r>
            <a:r>
              <a:rPr lang="en-US" sz="2400" b="1" dirty="0">
                <a:solidFill>
                  <a:schemeClr val="accent1"/>
                </a:solidFill>
                <a:latin typeface="Segoe UI" panose="020B0502040204020203" pitchFamily="34" charset="0"/>
                <a:ea typeface="Calibri" charset="0"/>
                <a:cs typeface="Calibri" charset="0"/>
              </a:rPr>
              <a:t>/modifier des </a:t>
            </a:r>
            <a:r>
              <a:rPr lang="en-US" sz="2400" b="1" dirty="0" err="1">
                <a:solidFill>
                  <a:schemeClr val="accent1"/>
                </a:solidFill>
                <a:latin typeface="Segoe UI" panose="020B0502040204020203" pitchFamily="34" charset="0"/>
                <a:ea typeface="Calibri" charset="0"/>
                <a:cs typeface="Calibri" charset="0"/>
              </a:rPr>
              <a:t>étiquettes</a:t>
            </a:r>
            <a:r>
              <a:rPr lang="en-US" sz="2400" b="1" dirty="0">
                <a:solidFill>
                  <a:schemeClr val="accent1"/>
                </a:solidFill>
                <a:latin typeface="Segoe UI" panose="020B0502040204020203" pitchFamily="34" charset="0"/>
                <a:ea typeface="Calibri" charset="0"/>
                <a:cs typeface="Calibri" charset="0"/>
              </a:rPr>
              <a:t> de variables: </a:t>
            </a:r>
          </a:p>
          <a:p>
            <a:pPr marL="742950" lvl="1" indent="-285750" fontAlgn="base">
              <a:lnSpc>
                <a:spcPct val="150000"/>
              </a:lnSpc>
              <a:buFont typeface="Courier New" charset="0"/>
              <a:buChar char="o"/>
            </a:pPr>
            <a:r>
              <a:rPr lang="en-US" sz="2000" dirty="0" err="1"/>
              <a:t>Commande</a:t>
            </a:r>
            <a:r>
              <a:rPr lang="en-US" sz="2000" dirty="0"/>
              <a:t> Stata: </a:t>
            </a:r>
            <a:r>
              <a:rPr lang="en-US" sz="2000" b="1" i="1" dirty="0">
                <a:solidFill>
                  <a:srgbClr val="C00000"/>
                </a:solidFill>
              </a:rPr>
              <a:t>label variable </a:t>
            </a:r>
            <a:r>
              <a:rPr lang="en-US" sz="2000" b="1" i="1" dirty="0" err="1">
                <a:solidFill>
                  <a:srgbClr val="C00000"/>
                </a:solidFill>
              </a:rPr>
              <a:t>varname</a:t>
            </a:r>
            <a:r>
              <a:rPr lang="en-US" sz="2000" b="1" i="1" dirty="0">
                <a:solidFill>
                  <a:srgbClr val="C00000"/>
                </a:solidFill>
              </a:rPr>
              <a:t> “label”</a:t>
            </a:r>
            <a:endParaRPr lang="en-US" sz="2000" dirty="0"/>
          </a:p>
          <a:p>
            <a:pPr marL="1257300" lvl="2" indent="-342900" fontAlgn="base">
              <a:lnSpc>
                <a:spcPct val="150000"/>
              </a:lnSpc>
              <a:buFont typeface="Wingdings" charset="2"/>
              <a:buChar char="q"/>
            </a:pPr>
            <a:r>
              <a:rPr lang="en-US" altLang="zh-CN" sz="2000" b="1" i="1" dirty="0">
                <a:solidFill>
                  <a:srgbClr val="C00000"/>
                </a:solidFill>
              </a:rPr>
              <a:t>l</a:t>
            </a:r>
            <a:r>
              <a:rPr lang="en-US" sz="2000" b="1" i="1" dirty="0">
                <a:solidFill>
                  <a:srgbClr val="C00000"/>
                </a:solidFill>
              </a:rPr>
              <a:t>abel variable IUD "Current use of the IUD"</a:t>
            </a:r>
          </a:p>
          <a:p>
            <a:pPr marL="285750" indent="-285750">
              <a:lnSpc>
                <a:spcPct val="150000"/>
              </a:lnSpc>
              <a:buFont typeface="Wingdings" charset="2"/>
              <a:buChar char="ü"/>
            </a:pPr>
            <a:endParaRPr lang="en-US" sz="2000" dirty="0"/>
          </a:p>
        </p:txBody>
      </p:sp>
    </p:spTree>
    <p:extLst>
      <p:ext uri="{BB962C8B-B14F-4D97-AF65-F5344CB8AC3E}">
        <p14:creationId xmlns:p14="http://schemas.microsoft.com/office/powerpoint/2010/main" val="44883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Étiquette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valeur</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283147"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5</a:t>
            </a:r>
            <a:r>
              <a:rPr lang="en-US" sz="3200" b="1" i="1" dirty="0">
                <a:solidFill>
                  <a:schemeClr val="bg1"/>
                </a:solidFill>
              </a:rPr>
              <a:t>: </a:t>
            </a:r>
            <a:r>
              <a:rPr lang="en-US" sz="3200" b="1" i="1" dirty="0" err="1">
                <a:solidFill>
                  <a:schemeClr val="bg1"/>
                </a:solidFill>
              </a:rPr>
              <a:t>Étiquetage</a:t>
            </a:r>
            <a:r>
              <a:rPr lang="en-US" sz="3200" b="1" i="1" dirty="0">
                <a:solidFill>
                  <a:schemeClr val="bg1"/>
                </a:solidFill>
              </a:rPr>
              <a:t> des variables et des </a:t>
            </a:r>
            <a:r>
              <a:rPr lang="en-US" sz="3200" b="1" i="1" dirty="0" err="1">
                <a:solidFill>
                  <a:schemeClr val="bg1"/>
                </a:solidFill>
              </a:rPr>
              <a:t>valeurs</a:t>
            </a:r>
            <a:endParaRPr lang="fr-CA" sz="3200" b="1" i="1" dirty="0">
              <a:solidFill>
                <a:schemeClr val="bg1"/>
              </a:solidFill>
            </a:endParaRPr>
          </a:p>
        </p:txBody>
      </p:sp>
      <p:sp>
        <p:nvSpPr>
          <p:cNvPr id="3" name="5-Point Star 2"/>
          <p:cNvSpPr/>
          <p:nvPr/>
        </p:nvSpPr>
        <p:spPr>
          <a:xfrm>
            <a:off x="10541049" y="576930"/>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2" y="1697191"/>
            <a:ext cx="10031507" cy="3247043"/>
          </a:xfrm>
          <a:prstGeom prst="rect">
            <a:avLst/>
          </a:prstGeom>
          <a:noFill/>
        </p:spPr>
        <p:txBody>
          <a:bodyPr wrap="square" rtlCol="0">
            <a:spAutoFit/>
          </a:bodyPr>
          <a:lstStyle/>
          <a:p>
            <a:pPr marL="285750" lvl="1" indent="-285750" fontAlgn="base">
              <a:lnSpc>
                <a:spcPct val="150000"/>
              </a:lnSpc>
              <a:buFont typeface="Wingdings" charset="2"/>
              <a:buChar char="ü"/>
            </a:pPr>
            <a:r>
              <a:rPr lang="en-US" sz="2400" b="1" dirty="0" err="1">
                <a:solidFill>
                  <a:schemeClr val="accent1"/>
                </a:solidFill>
                <a:latin typeface="Segoe UI" panose="020B0502040204020203" pitchFamily="34" charset="0"/>
                <a:ea typeface="Calibri" charset="0"/>
                <a:cs typeface="Calibri" charset="0"/>
              </a:rPr>
              <a:t>étiqueter</a:t>
            </a:r>
            <a:r>
              <a:rPr lang="en-US" sz="2400" b="1" dirty="0">
                <a:solidFill>
                  <a:schemeClr val="accent1"/>
                </a:solidFill>
                <a:latin typeface="Segoe UI" panose="020B0502040204020203" pitchFamily="34" charset="0"/>
                <a:ea typeface="Calibri" charset="0"/>
                <a:cs typeface="Calibri" charset="0"/>
              </a:rPr>
              <a:t> les </a:t>
            </a:r>
            <a:r>
              <a:rPr lang="en-US" sz="2400" b="1" dirty="0" err="1">
                <a:solidFill>
                  <a:schemeClr val="accent1"/>
                </a:solidFill>
                <a:latin typeface="Segoe UI" panose="020B0502040204020203" pitchFamily="34" charset="0"/>
                <a:ea typeface="Calibri" charset="0"/>
                <a:cs typeface="Calibri" charset="0"/>
              </a:rPr>
              <a:t>valeurs</a:t>
            </a:r>
            <a:r>
              <a:rPr lang="en-US" sz="2400" b="1" dirty="0">
                <a:solidFill>
                  <a:schemeClr val="accent1"/>
                </a:solidFill>
                <a:latin typeface="Segoe UI" panose="020B0502040204020203" pitchFamily="34" charset="0"/>
                <a:ea typeface="Calibri" charset="0"/>
                <a:cs typeface="Calibri" charset="0"/>
              </a:rPr>
              <a:t> de la variable</a:t>
            </a:r>
          </a:p>
          <a:p>
            <a:pPr marL="285750" lvl="1" indent="-285750" fontAlgn="base">
              <a:lnSpc>
                <a:spcPct val="150000"/>
              </a:lnSpc>
              <a:buFont typeface="Wingdings" charset="2"/>
              <a:buChar char="ü"/>
            </a:pPr>
            <a:r>
              <a:rPr lang="en-US" sz="2400" b="1" dirty="0" err="1">
                <a:solidFill>
                  <a:schemeClr val="accent1"/>
                </a:solidFill>
                <a:latin typeface="Segoe UI" panose="020B0502040204020203" pitchFamily="34" charset="0"/>
                <a:ea typeface="Calibri" charset="0"/>
                <a:cs typeface="Calibri" charset="0"/>
              </a:rPr>
              <a:t>Étapes</a:t>
            </a:r>
            <a:r>
              <a:rPr lang="en-US" sz="2400" b="1" dirty="0">
                <a:solidFill>
                  <a:schemeClr val="accent1"/>
                </a:solidFill>
                <a:latin typeface="Segoe UI" panose="020B0502040204020203" pitchFamily="34" charset="0"/>
                <a:ea typeface="Calibri" charset="0"/>
                <a:cs typeface="Calibri" charset="0"/>
              </a:rPr>
              <a:t> de </a:t>
            </a:r>
            <a:r>
              <a:rPr lang="en-US" sz="2400" b="1" dirty="0" err="1">
                <a:solidFill>
                  <a:schemeClr val="accent1"/>
                </a:solidFill>
                <a:latin typeface="Segoe UI" panose="020B0502040204020203" pitchFamily="34" charset="0"/>
                <a:ea typeface="Calibri" charset="0"/>
                <a:cs typeface="Calibri" charset="0"/>
              </a:rPr>
              <a:t>création</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d'étiquettes</a:t>
            </a:r>
            <a:r>
              <a:rPr lang="en-US" sz="2400" b="1" dirty="0">
                <a:solidFill>
                  <a:schemeClr val="accent1"/>
                </a:solidFill>
                <a:latin typeface="Segoe UI" panose="020B0502040204020203" pitchFamily="34" charset="0"/>
                <a:ea typeface="Calibri" charset="0"/>
                <a:cs typeface="Calibri" charset="0"/>
              </a:rPr>
              <a:t> de </a:t>
            </a:r>
            <a:r>
              <a:rPr lang="en-US" sz="2400" b="1" dirty="0" err="1">
                <a:solidFill>
                  <a:schemeClr val="accent1"/>
                </a:solidFill>
                <a:latin typeface="Segoe UI" panose="020B0502040204020203" pitchFamily="34" charset="0"/>
                <a:ea typeface="Calibri" charset="0"/>
                <a:cs typeface="Calibri" charset="0"/>
              </a:rPr>
              <a:t>valeur</a:t>
            </a:r>
            <a:r>
              <a:rPr lang="en-US" sz="2400" b="1" dirty="0">
                <a:solidFill>
                  <a:schemeClr val="accent1"/>
                </a:solidFill>
                <a:latin typeface="Segoe UI" panose="020B0502040204020203" pitchFamily="34" charset="0"/>
                <a:ea typeface="Calibri" charset="0"/>
                <a:cs typeface="Calibri" charset="0"/>
              </a:rPr>
              <a:t> pour </a:t>
            </a:r>
            <a:r>
              <a:rPr lang="en-US" sz="2400" b="1" dirty="0" err="1">
                <a:solidFill>
                  <a:schemeClr val="accent1"/>
                </a:solidFill>
                <a:latin typeface="Segoe UI" panose="020B0502040204020203" pitchFamily="34" charset="0"/>
                <a:ea typeface="Calibri" charset="0"/>
                <a:cs typeface="Calibri" charset="0"/>
              </a:rPr>
              <a:t>une</a:t>
            </a:r>
            <a:r>
              <a:rPr lang="en-US" sz="2400" b="1" dirty="0">
                <a:solidFill>
                  <a:schemeClr val="accent1"/>
                </a:solidFill>
                <a:latin typeface="Segoe UI" panose="020B0502040204020203" pitchFamily="34" charset="0"/>
                <a:ea typeface="Calibri" charset="0"/>
                <a:cs typeface="Calibri" charset="0"/>
              </a:rPr>
              <a:t> variable </a:t>
            </a:r>
            <a:r>
              <a:rPr lang="en-US" sz="2400" b="1" dirty="0" err="1">
                <a:solidFill>
                  <a:schemeClr val="accent1"/>
                </a:solidFill>
                <a:latin typeface="Segoe UI" panose="020B0502040204020203" pitchFamily="34" charset="0"/>
                <a:ea typeface="Calibri" charset="0"/>
                <a:cs typeface="Calibri" charset="0"/>
              </a:rPr>
              <a:t>numérique</a:t>
            </a:r>
            <a:r>
              <a:rPr lang="en-US" sz="2400" b="1" dirty="0">
                <a:solidFill>
                  <a:schemeClr val="accent1"/>
                </a:solidFill>
                <a:latin typeface="Segoe UI" panose="020B0502040204020203" pitchFamily="34" charset="0"/>
                <a:ea typeface="Calibri" charset="0"/>
                <a:cs typeface="Calibri" charset="0"/>
              </a:rPr>
              <a:t>:</a:t>
            </a:r>
          </a:p>
          <a:p>
            <a:pPr marL="800100" lvl="2" indent="-342900" fontAlgn="base">
              <a:lnSpc>
                <a:spcPct val="150000"/>
              </a:lnSpc>
              <a:buFont typeface="+mj-lt"/>
              <a:buAutoNum type="arabicPeriod"/>
            </a:pPr>
            <a:r>
              <a:rPr lang="en-US" dirty="0" err="1"/>
              <a:t>Définir</a:t>
            </a:r>
            <a:r>
              <a:rPr lang="en-US" dirty="0"/>
              <a:t> </a:t>
            </a:r>
            <a:r>
              <a:rPr lang="en-US" dirty="0" err="1"/>
              <a:t>une</a:t>
            </a:r>
            <a:r>
              <a:rPr lang="en-US" dirty="0"/>
              <a:t> </a:t>
            </a:r>
            <a:r>
              <a:rPr lang="en-US" dirty="0" err="1"/>
              <a:t>étiquette</a:t>
            </a:r>
            <a:r>
              <a:rPr lang="en-US" dirty="0"/>
              <a:t> de </a:t>
            </a:r>
            <a:r>
              <a:rPr lang="en-US" dirty="0" err="1"/>
              <a:t>valeur</a:t>
            </a:r>
            <a:r>
              <a:rPr lang="en-US" dirty="0"/>
              <a:t>:  </a:t>
            </a:r>
            <a:r>
              <a:rPr lang="en-US" b="1" i="1" dirty="0">
                <a:solidFill>
                  <a:srgbClr val="C00000"/>
                </a:solidFill>
              </a:rPr>
              <a:t>label define</a:t>
            </a:r>
          </a:p>
          <a:p>
            <a:pPr marL="1257300" lvl="2" indent="-342900" fontAlgn="base">
              <a:lnSpc>
                <a:spcPct val="150000"/>
              </a:lnSpc>
              <a:buFont typeface="Wingdings" charset="2"/>
              <a:buChar char="q"/>
            </a:pPr>
            <a:r>
              <a:rPr lang="en-US" b="1" i="1" dirty="0">
                <a:solidFill>
                  <a:srgbClr val="C00000"/>
                </a:solidFill>
              </a:rPr>
              <a:t>label define </a:t>
            </a:r>
            <a:r>
              <a:rPr lang="en-US" b="1" i="1" dirty="0" err="1">
                <a:solidFill>
                  <a:srgbClr val="C00000"/>
                </a:solidFill>
              </a:rPr>
              <a:t>yes_no_list</a:t>
            </a:r>
            <a:r>
              <a:rPr lang="en-US" b="1" i="1" dirty="0">
                <a:solidFill>
                  <a:srgbClr val="C00000"/>
                </a:solidFill>
              </a:rPr>
              <a:t> 0 “no” 1 “yes”(, replace)</a:t>
            </a:r>
          </a:p>
          <a:p>
            <a:pPr marL="800100" lvl="1" indent="-342900" fontAlgn="base">
              <a:lnSpc>
                <a:spcPct val="150000"/>
              </a:lnSpc>
              <a:buFont typeface="+mj-lt"/>
              <a:buAutoNum type="arabicPeriod" startAt="2"/>
            </a:pPr>
            <a:r>
              <a:rPr lang="en-US" dirty="0"/>
              <a:t>Affecter la </a:t>
            </a:r>
            <a:r>
              <a:rPr lang="en-US" dirty="0" err="1"/>
              <a:t>liste</a:t>
            </a:r>
            <a:r>
              <a:rPr lang="en-US" dirty="0"/>
              <a:t> </a:t>
            </a:r>
            <a:r>
              <a:rPr lang="en-US" dirty="0" err="1"/>
              <a:t>d'étiquettes</a:t>
            </a:r>
            <a:r>
              <a:rPr lang="en-US" dirty="0"/>
              <a:t> </a:t>
            </a:r>
            <a:r>
              <a:rPr lang="en-US" dirty="0" err="1"/>
              <a:t>à</a:t>
            </a:r>
            <a:r>
              <a:rPr lang="en-US" dirty="0"/>
              <a:t> la variable: </a:t>
            </a:r>
            <a:r>
              <a:rPr lang="en-US" b="1" i="1" dirty="0">
                <a:solidFill>
                  <a:srgbClr val="C00000"/>
                </a:solidFill>
              </a:rPr>
              <a:t>label values</a:t>
            </a:r>
          </a:p>
          <a:p>
            <a:pPr marL="1257300" lvl="2" indent="-342900" fontAlgn="base">
              <a:lnSpc>
                <a:spcPct val="150000"/>
              </a:lnSpc>
              <a:buFont typeface="Wingdings" charset="2"/>
              <a:buChar char="q"/>
            </a:pPr>
            <a:r>
              <a:rPr lang="en-US" b="1" i="1" dirty="0">
                <a:solidFill>
                  <a:srgbClr val="C00000"/>
                </a:solidFill>
              </a:rPr>
              <a:t>label values pill </a:t>
            </a:r>
            <a:r>
              <a:rPr lang="en-US" b="1" i="1" dirty="0" err="1">
                <a:solidFill>
                  <a:srgbClr val="C00000"/>
                </a:solidFill>
              </a:rPr>
              <a:t>yes_no_list</a:t>
            </a:r>
            <a:endParaRPr lang="en-US" b="1" i="1" dirty="0">
              <a:solidFill>
                <a:srgbClr val="C00000"/>
              </a:solidFill>
            </a:endParaRPr>
          </a:p>
          <a:p>
            <a:pPr marL="742950" lvl="1" indent="-285750">
              <a:buFont typeface="Courier New" charset="0"/>
              <a:buChar char="o"/>
            </a:pPr>
            <a:endParaRPr lang="en-US" sz="2000" b="1" i="1" dirty="0">
              <a:solidFill>
                <a:srgbClr val="C00000"/>
              </a:solidFill>
            </a:endParaRPr>
          </a:p>
        </p:txBody>
      </p:sp>
    </p:spTree>
    <p:extLst>
      <p:ext uri="{BB962C8B-B14F-4D97-AF65-F5344CB8AC3E}">
        <p14:creationId xmlns:p14="http://schemas.microsoft.com/office/powerpoint/2010/main" val="758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Étiquette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valeur</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031505"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5</a:t>
            </a:r>
            <a:r>
              <a:rPr lang="en-US" sz="3200" b="1" i="1" dirty="0">
                <a:solidFill>
                  <a:schemeClr val="bg1"/>
                </a:solidFill>
              </a:rPr>
              <a:t>: </a:t>
            </a:r>
            <a:r>
              <a:rPr lang="en-US" sz="3200" b="1" i="1" dirty="0" err="1">
                <a:solidFill>
                  <a:schemeClr val="bg1"/>
                </a:solidFill>
              </a:rPr>
              <a:t>Étiquetage</a:t>
            </a:r>
            <a:r>
              <a:rPr lang="en-US" sz="3200" b="1" i="1" dirty="0">
                <a:solidFill>
                  <a:schemeClr val="bg1"/>
                </a:solidFill>
              </a:rPr>
              <a:t> des variables et des </a:t>
            </a:r>
            <a:r>
              <a:rPr lang="en-US" sz="3200" b="1" i="1" dirty="0" err="1">
                <a:solidFill>
                  <a:schemeClr val="bg1"/>
                </a:solidFill>
              </a:rPr>
              <a:t>valeurs</a:t>
            </a:r>
            <a:endParaRPr lang="fr-CA" sz="3200" b="1" i="1" dirty="0">
              <a:solidFill>
                <a:schemeClr val="bg1"/>
              </a:solidFill>
            </a:endParaRPr>
          </a:p>
        </p:txBody>
      </p:sp>
      <p:sp>
        <p:nvSpPr>
          <p:cNvPr id="3" name="5-Point Star 2"/>
          <p:cNvSpPr/>
          <p:nvPr/>
        </p:nvSpPr>
        <p:spPr>
          <a:xfrm>
            <a:off x="10479736" y="596644"/>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124692" y="1697191"/>
            <a:ext cx="11887200" cy="4924425"/>
          </a:xfrm>
          <a:prstGeom prst="rect">
            <a:avLst/>
          </a:prstGeom>
          <a:noFill/>
        </p:spPr>
        <p:txBody>
          <a:bodyPr wrap="square" rtlCol="0">
            <a:spAutoFit/>
          </a:bodyPr>
          <a:lstStyle/>
          <a:p>
            <a:pPr marL="285750" lvl="1" indent="-285750" fontAlgn="base">
              <a:buFont typeface="Wingdings" charset="2"/>
              <a:buChar char="ü"/>
            </a:pPr>
            <a:r>
              <a:rPr lang="en-US" sz="2400" b="1" dirty="0" err="1">
                <a:solidFill>
                  <a:schemeClr val="accent1"/>
                </a:solidFill>
                <a:latin typeface="Segoe UI" panose="020B0502040204020203" pitchFamily="34" charset="0"/>
                <a:ea typeface="Calibri" charset="0"/>
                <a:cs typeface="Calibri" charset="0"/>
              </a:rPr>
              <a:t>Étapes</a:t>
            </a:r>
            <a:r>
              <a:rPr lang="en-US" sz="2400" b="1" dirty="0">
                <a:solidFill>
                  <a:schemeClr val="accent1"/>
                </a:solidFill>
                <a:latin typeface="Segoe UI" panose="020B0502040204020203" pitchFamily="34" charset="0"/>
                <a:ea typeface="Calibri" charset="0"/>
                <a:cs typeface="Calibri" charset="0"/>
              </a:rPr>
              <a:t> pour </a:t>
            </a:r>
            <a:r>
              <a:rPr lang="en-US" sz="2400" b="1" dirty="0" err="1">
                <a:solidFill>
                  <a:schemeClr val="accent1"/>
                </a:solidFill>
                <a:latin typeface="Segoe UI" panose="020B0502040204020203" pitchFamily="34" charset="0"/>
                <a:ea typeface="Calibri" charset="0"/>
                <a:cs typeface="Calibri" charset="0"/>
              </a:rPr>
              <a:t>créer</a:t>
            </a:r>
            <a:r>
              <a:rPr lang="en-US" sz="2400" b="1" dirty="0">
                <a:solidFill>
                  <a:schemeClr val="accent1"/>
                </a:solidFill>
                <a:latin typeface="Segoe UI" panose="020B0502040204020203" pitchFamily="34" charset="0"/>
                <a:ea typeface="Calibri" charset="0"/>
                <a:cs typeface="Calibri" charset="0"/>
              </a:rPr>
              <a:t> des </a:t>
            </a:r>
            <a:r>
              <a:rPr lang="en-US" sz="2400" b="1" dirty="0" err="1">
                <a:solidFill>
                  <a:schemeClr val="accent1"/>
                </a:solidFill>
                <a:latin typeface="Segoe UI" panose="020B0502040204020203" pitchFamily="34" charset="0"/>
                <a:ea typeface="Calibri" charset="0"/>
                <a:cs typeface="Calibri" charset="0"/>
              </a:rPr>
              <a:t>étiquettes</a:t>
            </a:r>
            <a:r>
              <a:rPr lang="en-US" sz="2400" b="1" dirty="0">
                <a:solidFill>
                  <a:schemeClr val="accent1"/>
                </a:solidFill>
                <a:latin typeface="Segoe UI" panose="020B0502040204020203" pitchFamily="34" charset="0"/>
                <a:ea typeface="Calibri" charset="0"/>
                <a:cs typeface="Calibri" charset="0"/>
              </a:rPr>
              <a:t> de </a:t>
            </a:r>
            <a:r>
              <a:rPr lang="en-US" sz="2400" b="1" dirty="0" err="1">
                <a:solidFill>
                  <a:schemeClr val="accent1"/>
                </a:solidFill>
                <a:latin typeface="Segoe UI" panose="020B0502040204020203" pitchFamily="34" charset="0"/>
                <a:ea typeface="Calibri" charset="0"/>
                <a:cs typeface="Calibri" charset="0"/>
              </a:rPr>
              <a:t>valeur</a:t>
            </a:r>
            <a:r>
              <a:rPr lang="en-US" sz="2400" b="1" dirty="0">
                <a:solidFill>
                  <a:schemeClr val="accent1"/>
                </a:solidFill>
                <a:latin typeface="Segoe UI" panose="020B0502040204020203" pitchFamily="34" charset="0"/>
                <a:ea typeface="Calibri" charset="0"/>
                <a:cs typeface="Calibri" charset="0"/>
              </a:rPr>
              <a:t> pour la variable </a:t>
            </a:r>
            <a:r>
              <a:rPr lang="en-US" sz="2400" b="1" dirty="0" err="1">
                <a:solidFill>
                  <a:schemeClr val="accent1"/>
                </a:solidFill>
                <a:latin typeface="Segoe UI" panose="020B0502040204020203" pitchFamily="34" charset="0"/>
                <a:ea typeface="Calibri" charset="0"/>
                <a:cs typeface="Calibri" charset="0"/>
              </a:rPr>
              <a:t>chaîne</a:t>
            </a:r>
            <a:r>
              <a:rPr lang="en-US" sz="2400" b="1" dirty="0">
                <a:solidFill>
                  <a:schemeClr val="accent1"/>
                </a:solidFill>
                <a:latin typeface="Segoe UI" panose="020B0502040204020203" pitchFamily="34" charset="0"/>
                <a:ea typeface="Calibri" charset="0"/>
                <a:cs typeface="Calibri" charset="0"/>
              </a:rPr>
              <a:t> de </a:t>
            </a:r>
            <a:r>
              <a:rPr lang="en-US" sz="2400" b="1" dirty="0" err="1">
                <a:solidFill>
                  <a:schemeClr val="accent1"/>
                </a:solidFill>
                <a:latin typeface="Segoe UI" panose="020B0502040204020203" pitchFamily="34" charset="0"/>
                <a:ea typeface="Calibri" charset="0"/>
                <a:cs typeface="Calibri" charset="0"/>
              </a:rPr>
              <a:t>caractères</a:t>
            </a:r>
            <a:r>
              <a:rPr lang="en-US" sz="2400" b="1" dirty="0">
                <a:solidFill>
                  <a:schemeClr val="accent1"/>
                </a:solidFill>
                <a:latin typeface="Segoe UI" panose="020B0502040204020203" pitchFamily="34" charset="0"/>
                <a:ea typeface="Calibri" charset="0"/>
                <a:cs typeface="Calibri" charset="0"/>
              </a:rPr>
              <a:t>:</a:t>
            </a:r>
          </a:p>
          <a:p>
            <a:pPr marL="800100" lvl="2" indent="-342900" fontAlgn="base">
              <a:buFont typeface="+mj-lt"/>
              <a:buAutoNum type="arabicPeriod"/>
            </a:pPr>
            <a:r>
              <a:rPr lang="en-US" dirty="0" err="1"/>
              <a:t>Définir</a:t>
            </a:r>
            <a:r>
              <a:rPr lang="en-US" dirty="0"/>
              <a:t> </a:t>
            </a:r>
            <a:r>
              <a:rPr lang="en-US" dirty="0" err="1"/>
              <a:t>une</a:t>
            </a:r>
            <a:r>
              <a:rPr lang="en-US" dirty="0"/>
              <a:t> </a:t>
            </a:r>
            <a:r>
              <a:rPr lang="en-US" dirty="0" err="1"/>
              <a:t>étiquette</a:t>
            </a:r>
            <a:r>
              <a:rPr lang="en-US" dirty="0"/>
              <a:t> de </a:t>
            </a:r>
            <a:r>
              <a:rPr lang="en-US" dirty="0" err="1"/>
              <a:t>valeur</a:t>
            </a:r>
            <a:r>
              <a:rPr lang="en-US" dirty="0"/>
              <a:t>:  </a:t>
            </a:r>
            <a:r>
              <a:rPr lang="en-US" b="1" i="1" dirty="0">
                <a:solidFill>
                  <a:srgbClr val="C00000"/>
                </a:solidFill>
              </a:rPr>
              <a:t>label define</a:t>
            </a:r>
          </a:p>
          <a:p>
            <a:pPr marL="1200150" lvl="2" indent="-285750">
              <a:buFont typeface="Wingdings" charset="2"/>
              <a:buChar char="q"/>
            </a:pPr>
            <a:r>
              <a:rPr lang="en-US" b="1" i="1" dirty="0">
                <a:solidFill>
                  <a:srgbClr val="C00000"/>
                </a:solidFill>
              </a:rPr>
              <a:t>label define </a:t>
            </a:r>
            <a:r>
              <a:rPr lang="en-US" b="1" i="1" dirty="0" err="1">
                <a:solidFill>
                  <a:srgbClr val="C00000"/>
                </a:solidFill>
              </a:rPr>
              <a:t>yes_no_list</a:t>
            </a:r>
            <a:r>
              <a:rPr lang="en-US" b="1" i="1" dirty="0">
                <a:solidFill>
                  <a:srgbClr val="C00000"/>
                </a:solidFill>
              </a:rPr>
              <a:t> 0 “no” 1 “yes”</a:t>
            </a:r>
            <a:r>
              <a:rPr lang="en-US" dirty="0"/>
              <a:t> </a:t>
            </a:r>
            <a:r>
              <a:rPr lang="en-US" b="1" i="1" dirty="0">
                <a:solidFill>
                  <a:srgbClr val="C00000"/>
                </a:solidFill>
              </a:rPr>
              <a:t>(, replace) </a:t>
            </a:r>
          </a:p>
          <a:p>
            <a:pPr marL="800100" lvl="2" indent="-342900" fontAlgn="base">
              <a:buFont typeface="+mj-lt"/>
              <a:buAutoNum type="arabicPeriod" startAt="2"/>
            </a:pPr>
            <a:r>
              <a:rPr lang="en-US" dirty="0"/>
              <a:t>Modifier le type de variable (</a:t>
            </a:r>
            <a:r>
              <a:rPr lang="en-US" dirty="0" err="1"/>
              <a:t>chaîne</a:t>
            </a:r>
            <a:r>
              <a:rPr lang="en-US" dirty="0"/>
              <a:t> de </a:t>
            </a:r>
            <a:r>
              <a:rPr lang="en-US" dirty="0" err="1"/>
              <a:t>caractères</a:t>
            </a:r>
            <a:r>
              <a:rPr lang="en-US" dirty="0"/>
              <a:t> </a:t>
            </a:r>
            <a:r>
              <a:rPr lang="en-US" dirty="0" err="1"/>
              <a:t>numérique</a:t>
            </a:r>
            <a:r>
              <a:rPr lang="en-US" dirty="0"/>
              <a:t>) </a:t>
            </a:r>
          </a:p>
          <a:p>
            <a:pPr marL="1257300" lvl="2" indent="-342900" fontAlgn="base">
              <a:buFont typeface="Wingdings" charset="2"/>
              <a:buChar char="q"/>
            </a:pPr>
            <a:r>
              <a:rPr lang="en-US" dirty="0" err="1"/>
              <a:t>Générer</a:t>
            </a:r>
            <a:r>
              <a:rPr lang="en-US" dirty="0"/>
              <a:t> </a:t>
            </a:r>
            <a:r>
              <a:rPr lang="en-US" dirty="0" err="1"/>
              <a:t>une</a:t>
            </a:r>
            <a:r>
              <a:rPr lang="en-US" dirty="0"/>
              <a:t> variable </a:t>
            </a:r>
            <a:r>
              <a:rPr lang="en-US" dirty="0" err="1"/>
              <a:t>numérique</a:t>
            </a:r>
            <a:r>
              <a:rPr lang="en-US" dirty="0"/>
              <a:t> </a:t>
            </a:r>
            <a:r>
              <a:rPr lang="en-US" dirty="0" err="1"/>
              <a:t>en</a:t>
            </a:r>
            <a:r>
              <a:rPr lang="en-US" dirty="0"/>
              <a:t> </a:t>
            </a:r>
            <a:r>
              <a:rPr lang="en-US" dirty="0" err="1"/>
              <a:t>utilisant</a:t>
            </a:r>
            <a:r>
              <a:rPr lang="en-US" dirty="0"/>
              <a:t> </a:t>
            </a:r>
            <a:r>
              <a:rPr lang="en-US" dirty="0" err="1"/>
              <a:t>l'ancienne</a:t>
            </a:r>
            <a:r>
              <a:rPr lang="en-US" dirty="0"/>
              <a:t> variable </a:t>
            </a:r>
            <a:r>
              <a:rPr lang="en-US" dirty="0" err="1"/>
              <a:t>chaîne</a:t>
            </a:r>
            <a:r>
              <a:rPr lang="en-US" dirty="0"/>
              <a:t> de </a:t>
            </a:r>
            <a:r>
              <a:rPr lang="en-US" dirty="0" err="1"/>
              <a:t>caractères</a:t>
            </a:r>
            <a:r>
              <a:rPr lang="en-US" dirty="0"/>
              <a:t> et assigner </a:t>
            </a:r>
            <a:r>
              <a:rPr lang="en-US" dirty="0" err="1"/>
              <a:t>une</a:t>
            </a:r>
            <a:r>
              <a:rPr lang="en-US" dirty="0"/>
              <a:t> </a:t>
            </a:r>
            <a:r>
              <a:rPr lang="en-US" dirty="0" err="1"/>
              <a:t>étiquette</a:t>
            </a:r>
            <a:r>
              <a:rPr lang="en-US" dirty="0"/>
              <a:t> de </a:t>
            </a:r>
            <a:r>
              <a:rPr lang="en-US" dirty="0" err="1"/>
              <a:t>valeur</a:t>
            </a:r>
            <a:endParaRPr lang="en-US" dirty="0"/>
          </a:p>
          <a:p>
            <a:pPr marL="1714500" lvl="3" indent="-342900" fontAlgn="base">
              <a:buFont typeface="Wingdings" charset="2"/>
              <a:buChar char="v"/>
            </a:pPr>
            <a:r>
              <a:rPr lang="en-US" b="1" i="1" dirty="0">
                <a:solidFill>
                  <a:srgbClr val="C00000"/>
                </a:solidFill>
              </a:rPr>
              <a:t>encode EC, gen (</a:t>
            </a:r>
            <a:r>
              <a:rPr lang="en-US" b="1" i="1" dirty="0" err="1">
                <a:solidFill>
                  <a:srgbClr val="C00000"/>
                </a:solidFill>
              </a:rPr>
              <a:t>EC_num</a:t>
            </a:r>
            <a:r>
              <a:rPr lang="en-US" b="1" i="1" dirty="0">
                <a:solidFill>
                  <a:srgbClr val="C00000"/>
                </a:solidFill>
              </a:rPr>
              <a:t>) lab(</a:t>
            </a:r>
            <a:r>
              <a:rPr lang="en-US" b="1" i="1" dirty="0" err="1">
                <a:solidFill>
                  <a:srgbClr val="C00000"/>
                </a:solidFill>
              </a:rPr>
              <a:t>yes_no_list</a:t>
            </a:r>
            <a:r>
              <a:rPr lang="en-US" b="1" i="1" dirty="0">
                <a:solidFill>
                  <a:srgbClr val="C00000"/>
                </a:solidFill>
              </a:rPr>
              <a:t>)</a:t>
            </a:r>
          </a:p>
          <a:p>
            <a:pPr marL="1257300" lvl="2" indent="-342900" fontAlgn="base">
              <a:buFont typeface="Wingdings" charset="2"/>
              <a:buChar char="q"/>
            </a:pPr>
            <a:r>
              <a:rPr lang="en-US" dirty="0" err="1"/>
              <a:t>Marquer</a:t>
            </a:r>
            <a:r>
              <a:rPr lang="en-US" dirty="0"/>
              <a:t> la nouvelle variable </a:t>
            </a:r>
            <a:r>
              <a:rPr lang="en-US" dirty="0" err="1"/>
              <a:t>numérique</a:t>
            </a:r>
            <a:r>
              <a:rPr lang="en-US" dirty="0"/>
              <a:t>: </a:t>
            </a:r>
          </a:p>
          <a:p>
            <a:pPr marL="1714500" lvl="3" indent="-342900" fontAlgn="base">
              <a:buFont typeface="Wingdings" charset="2"/>
              <a:buChar char="v"/>
            </a:pPr>
            <a:r>
              <a:rPr lang="en-US" altLang="zh-CN" b="1" i="1" dirty="0">
                <a:solidFill>
                  <a:srgbClr val="C00000"/>
                </a:solidFill>
              </a:rPr>
              <a:t>l</a:t>
            </a:r>
            <a:r>
              <a:rPr lang="en-US" b="1" i="1" dirty="0">
                <a:solidFill>
                  <a:srgbClr val="C00000"/>
                </a:solidFill>
              </a:rPr>
              <a:t>abel </a:t>
            </a:r>
            <a:r>
              <a:rPr lang="en-US" b="1" i="1" dirty="0" err="1">
                <a:solidFill>
                  <a:srgbClr val="C00000"/>
                </a:solidFill>
              </a:rPr>
              <a:t>var</a:t>
            </a:r>
            <a:r>
              <a:rPr lang="en-US" b="1" i="1" dirty="0">
                <a:solidFill>
                  <a:srgbClr val="C00000"/>
                </a:solidFill>
              </a:rPr>
              <a:t> </a:t>
            </a:r>
            <a:r>
              <a:rPr lang="en-US" b="1" i="1" dirty="0" err="1">
                <a:solidFill>
                  <a:srgbClr val="C00000"/>
                </a:solidFill>
              </a:rPr>
              <a:t>EC_num</a:t>
            </a:r>
            <a:r>
              <a:rPr lang="en-US" b="1" i="1" dirty="0">
                <a:solidFill>
                  <a:srgbClr val="C00000"/>
                </a:solidFill>
              </a:rPr>
              <a:t> "Current use of EC"</a:t>
            </a:r>
          </a:p>
          <a:p>
            <a:pPr marL="1257300" lvl="2" indent="-342900" fontAlgn="base">
              <a:buFont typeface="Wingdings" charset="2"/>
              <a:buChar char="q"/>
            </a:pPr>
            <a:r>
              <a:rPr lang="en-US" dirty="0"/>
              <a:t>Commander la nouvelle variable </a:t>
            </a:r>
            <a:r>
              <a:rPr lang="en-US" dirty="0" err="1"/>
              <a:t>numérique</a:t>
            </a:r>
            <a:r>
              <a:rPr lang="en-US" dirty="0"/>
              <a:t> et </a:t>
            </a:r>
            <a:r>
              <a:rPr lang="en-US" dirty="0" err="1"/>
              <a:t>supprimer</a:t>
            </a:r>
            <a:r>
              <a:rPr lang="en-US" dirty="0"/>
              <a:t> </a:t>
            </a:r>
            <a:r>
              <a:rPr lang="en-US" dirty="0" err="1"/>
              <a:t>l'ancienne</a:t>
            </a:r>
            <a:r>
              <a:rPr lang="en-US" dirty="0"/>
              <a:t> variable </a:t>
            </a:r>
            <a:r>
              <a:rPr lang="en-US" dirty="0" err="1"/>
              <a:t>chaîne</a:t>
            </a:r>
            <a:r>
              <a:rPr lang="en-US" dirty="0"/>
              <a:t> de </a:t>
            </a:r>
            <a:r>
              <a:rPr lang="en-US" dirty="0" err="1"/>
              <a:t>caractères</a:t>
            </a:r>
            <a:r>
              <a:rPr lang="en-US" dirty="0"/>
              <a:t> : </a:t>
            </a:r>
          </a:p>
          <a:p>
            <a:pPr marL="1714500" lvl="3" indent="-342900" fontAlgn="base">
              <a:buFont typeface="Wingdings" charset="2"/>
              <a:buChar char="v"/>
            </a:pPr>
            <a:r>
              <a:rPr lang="en-US" b="1" i="1" dirty="0">
                <a:solidFill>
                  <a:srgbClr val="C00000"/>
                </a:solidFill>
              </a:rPr>
              <a:t>order </a:t>
            </a:r>
            <a:r>
              <a:rPr lang="en-US" b="1" i="1" dirty="0" err="1">
                <a:solidFill>
                  <a:srgbClr val="C00000"/>
                </a:solidFill>
              </a:rPr>
              <a:t>EC_num</a:t>
            </a:r>
            <a:r>
              <a:rPr lang="en-US" b="1" i="1" dirty="0">
                <a:solidFill>
                  <a:srgbClr val="C00000"/>
                </a:solidFill>
              </a:rPr>
              <a:t>, after(EC)</a:t>
            </a:r>
          </a:p>
          <a:p>
            <a:pPr marL="1714500" lvl="3" indent="-342900" fontAlgn="base">
              <a:buFont typeface="Wingdings" charset="2"/>
              <a:buChar char="v"/>
            </a:pPr>
            <a:r>
              <a:rPr lang="en-US" b="1" i="1" dirty="0">
                <a:solidFill>
                  <a:srgbClr val="C00000"/>
                </a:solidFill>
              </a:rPr>
              <a:t>drop EC</a:t>
            </a:r>
          </a:p>
          <a:p>
            <a:pPr marL="1257300" lvl="2" indent="-342900" fontAlgn="base">
              <a:buFont typeface="Wingdings" charset="2"/>
              <a:buChar char="q"/>
            </a:pPr>
            <a:r>
              <a:rPr lang="en-US" dirty="0" err="1"/>
              <a:t>Renommer</a:t>
            </a:r>
            <a:r>
              <a:rPr lang="en-US" dirty="0"/>
              <a:t> la nouvelle variable </a:t>
            </a:r>
            <a:r>
              <a:rPr lang="en-US" dirty="0" err="1"/>
              <a:t>numérique</a:t>
            </a:r>
            <a:r>
              <a:rPr lang="en-US" dirty="0"/>
              <a:t> et </a:t>
            </a:r>
            <a:r>
              <a:rPr lang="en-US" dirty="0" err="1"/>
              <a:t>vérifier</a:t>
            </a:r>
            <a:r>
              <a:rPr lang="en-US" dirty="0"/>
              <a:t> les </a:t>
            </a:r>
            <a:r>
              <a:rPr lang="en-US" dirty="0" err="1"/>
              <a:t>nouvelles</a:t>
            </a:r>
            <a:r>
              <a:rPr lang="en-US" dirty="0"/>
              <a:t> variables: </a:t>
            </a:r>
          </a:p>
          <a:p>
            <a:pPr marL="1714500" lvl="3" indent="-342900" fontAlgn="base">
              <a:buFont typeface="Wingdings" charset="2"/>
              <a:buChar char="v"/>
            </a:pPr>
            <a:r>
              <a:rPr lang="en-US" b="1" i="1" dirty="0">
                <a:solidFill>
                  <a:srgbClr val="C00000"/>
                </a:solidFill>
              </a:rPr>
              <a:t>rename </a:t>
            </a:r>
            <a:r>
              <a:rPr lang="en-US" b="1" i="1" dirty="0" err="1">
                <a:solidFill>
                  <a:srgbClr val="C00000"/>
                </a:solidFill>
              </a:rPr>
              <a:t>EC_num</a:t>
            </a:r>
            <a:r>
              <a:rPr lang="en-US" b="1" i="1" dirty="0">
                <a:solidFill>
                  <a:srgbClr val="C00000"/>
                </a:solidFill>
              </a:rPr>
              <a:t> EC</a:t>
            </a:r>
          </a:p>
          <a:p>
            <a:pPr marL="1714500" lvl="3" indent="-342900" fontAlgn="base">
              <a:buFont typeface="Wingdings" charset="2"/>
              <a:buChar char="v"/>
            </a:pPr>
            <a:r>
              <a:rPr lang="en-US" b="1" i="1" dirty="0">
                <a:solidFill>
                  <a:srgbClr val="C00000"/>
                </a:solidFill>
              </a:rPr>
              <a:t>codebook EC</a:t>
            </a:r>
          </a:p>
          <a:p>
            <a:pPr marL="1714500" lvl="3" indent="-342900" fontAlgn="base">
              <a:buFont typeface="Wingdings" charset="2"/>
              <a:buChar char="v"/>
            </a:pPr>
            <a:r>
              <a:rPr lang="en-US" dirty="0"/>
              <a:t>(</a:t>
            </a:r>
            <a:r>
              <a:rPr lang="en-US" dirty="0" err="1"/>
              <a:t>en</a:t>
            </a:r>
            <a:r>
              <a:rPr lang="en-US" dirty="0"/>
              <a:t> </a:t>
            </a:r>
            <a:r>
              <a:rPr lang="en-US" dirty="0" err="1"/>
              <a:t>cas</a:t>
            </a:r>
            <a:r>
              <a:rPr lang="en-US" dirty="0"/>
              <a:t> de </a:t>
            </a:r>
            <a:r>
              <a:rPr lang="en-US" dirty="0" err="1"/>
              <a:t>besoin</a:t>
            </a:r>
            <a:r>
              <a:rPr lang="en-US" dirty="0"/>
              <a:t>, </a:t>
            </a:r>
            <a:r>
              <a:rPr lang="en-US" b="1" i="1" dirty="0">
                <a:solidFill>
                  <a:srgbClr val="C00000"/>
                </a:solidFill>
              </a:rPr>
              <a:t>recode EC 2=0 3=1</a:t>
            </a:r>
            <a:r>
              <a:rPr lang="en-US" dirty="0"/>
              <a:t>)</a:t>
            </a:r>
          </a:p>
          <a:p>
            <a:pPr marL="742950" lvl="1" indent="-285750">
              <a:buFont typeface="Courier New" charset="0"/>
              <a:buChar char="o"/>
            </a:pPr>
            <a:endParaRPr lang="en-US" sz="2000" b="1" i="1" dirty="0">
              <a:solidFill>
                <a:srgbClr val="C00000"/>
              </a:solidFill>
            </a:endParaRPr>
          </a:p>
        </p:txBody>
      </p:sp>
    </p:spTree>
    <p:extLst>
      <p:ext uri="{BB962C8B-B14F-4D97-AF65-F5344CB8AC3E}">
        <p14:creationId xmlns:p14="http://schemas.microsoft.com/office/powerpoint/2010/main" val="15936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Étiquette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valeur</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241583"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5</a:t>
            </a:r>
            <a:r>
              <a:rPr lang="en-US" sz="3200" b="1" i="1" dirty="0">
                <a:solidFill>
                  <a:schemeClr val="bg1"/>
                </a:solidFill>
              </a:rPr>
              <a:t>: </a:t>
            </a:r>
            <a:r>
              <a:rPr lang="en-US" sz="3200" b="1" i="1" dirty="0" err="1">
                <a:solidFill>
                  <a:schemeClr val="bg1"/>
                </a:solidFill>
              </a:rPr>
              <a:t>Étiquetage</a:t>
            </a:r>
            <a:r>
              <a:rPr lang="en-US" sz="3200" b="1" i="1" dirty="0">
                <a:solidFill>
                  <a:schemeClr val="bg1"/>
                </a:solidFill>
              </a:rPr>
              <a:t> des variables et des </a:t>
            </a:r>
            <a:r>
              <a:rPr lang="en-US" sz="3200" b="1" i="1" dirty="0" err="1">
                <a:solidFill>
                  <a:schemeClr val="bg1"/>
                </a:solidFill>
              </a:rPr>
              <a:t>valeurs</a:t>
            </a:r>
            <a:endParaRPr lang="fr-CA" sz="3200" b="1" i="1" dirty="0">
              <a:solidFill>
                <a:schemeClr val="bg1"/>
              </a:solidFill>
            </a:endParaRPr>
          </a:p>
        </p:txBody>
      </p:sp>
      <p:sp>
        <p:nvSpPr>
          <p:cNvPr id="3" name="5-Point Star 2"/>
          <p:cNvSpPr/>
          <p:nvPr/>
        </p:nvSpPr>
        <p:spPr>
          <a:xfrm>
            <a:off x="10584775" y="560135"/>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509542" y="1590875"/>
            <a:ext cx="10031507" cy="4847481"/>
          </a:xfrm>
          <a:prstGeom prst="rect">
            <a:avLst/>
          </a:prstGeom>
          <a:noFill/>
        </p:spPr>
        <p:txBody>
          <a:bodyPr wrap="square" rtlCol="0">
            <a:spAutoFit/>
          </a:bodyPr>
          <a:lstStyle/>
          <a:p>
            <a:pPr marL="285750" lvl="1" indent="-285750" fontAlgn="base">
              <a:lnSpc>
                <a:spcPct val="150000"/>
              </a:lnSpc>
              <a:buFont typeface="Wingdings" charset="2"/>
              <a:buChar char="ü"/>
            </a:pPr>
            <a:r>
              <a:rPr lang="en-US" sz="2000" b="1" dirty="0">
                <a:solidFill>
                  <a:schemeClr val="accent1"/>
                </a:solidFill>
                <a:latin typeface="Segoe UI" panose="020B0502040204020203" pitchFamily="34" charset="0"/>
                <a:ea typeface="Calibri" charset="0"/>
                <a:cs typeface="Calibri" charset="0"/>
              </a:rPr>
              <a:t>La </a:t>
            </a:r>
            <a:r>
              <a:rPr lang="en-US" sz="2000" b="1" dirty="0" err="1">
                <a:solidFill>
                  <a:schemeClr val="accent1"/>
                </a:solidFill>
                <a:latin typeface="Segoe UI" panose="020B0502040204020203" pitchFamily="34" charset="0"/>
                <a:ea typeface="Calibri" charset="0"/>
                <a:cs typeface="Calibri" charset="0"/>
              </a:rPr>
              <a:t>même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liste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d'étiquettes</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peut</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être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affectée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à</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d'autres</a:t>
            </a:r>
            <a:r>
              <a:rPr lang="en-US" sz="2000" b="1" dirty="0">
                <a:solidFill>
                  <a:schemeClr val="accent1"/>
                </a:solidFill>
                <a:latin typeface="Segoe UI" panose="020B0502040204020203" pitchFamily="34" charset="0"/>
                <a:ea typeface="Calibri" charset="0"/>
                <a:cs typeface="Calibri" charset="0"/>
              </a:rPr>
              <a:t> variables </a:t>
            </a:r>
            <a:r>
              <a:rPr lang="en-US" sz="2000" b="1" dirty="0" err="1">
                <a:solidFill>
                  <a:schemeClr val="accent1"/>
                </a:solidFill>
                <a:latin typeface="Segoe UI" panose="020B0502040204020203" pitchFamily="34" charset="0"/>
                <a:ea typeface="Calibri" charset="0"/>
                <a:cs typeface="Calibri" charset="0"/>
              </a:rPr>
              <a:t>pertinentes</a:t>
            </a:r>
            <a:endParaRPr lang="en-US" sz="2000" b="1" dirty="0">
              <a:solidFill>
                <a:schemeClr val="accent1"/>
              </a:solidFill>
              <a:latin typeface="Segoe UI" panose="020B0502040204020203" pitchFamily="34" charset="0"/>
              <a:ea typeface="Calibri" charset="0"/>
              <a:cs typeface="Calibri" charset="0"/>
            </a:endParaRPr>
          </a:p>
          <a:p>
            <a:pPr marL="742950" lvl="1" indent="-285750">
              <a:lnSpc>
                <a:spcPct val="150000"/>
              </a:lnSpc>
              <a:buFont typeface="Courier New" charset="0"/>
              <a:buChar char="o"/>
            </a:pPr>
            <a:r>
              <a:rPr lang="en-US" b="1" i="1" dirty="0">
                <a:solidFill>
                  <a:srgbClr val="C00000"/>
                </a:solidFill>
              </a:rPr>
              <a:t>label values </a:t>
            </a:r>
            <a:r>
              <a:rPr lang="en-US" b="1" i="1" dirty="0" err="1">
                <a:solidFill>
                  <a:srgbClr val="C00000"/>
                </a:solidFill>
              </a:rPr>
              <a:t>injectables</a:t>
            </a:r>
            <a:r>
              <a:rPr lang="en-US" b="1" i="1" dirty="0">
                <a:solidFill>
                  <a:srgbClr val="C00000"/>
                </a:solidFill>
              </a:rPr>
              <a:t> </a:t>
            </a:r>
            <a:r>
              <a:rPr lang="en-US" b="1" i="1" dirty="0" err="1">
                <a:solidFill>
                  <a:srgbClr val="C00000"/>
                </a:solidFill>
              </a:rPr>
              <a:t>yes_no_list</a:t>
            </a:r>
            <a:endParaRPr lang="en-US" dirty="0"/>
          </a:p>
          <a:p>
            <a:pPr marL="285750" lvl="1" indent="-285750" fontAlgn="base">
              <a:lnSpc>
                <a:spcPct val="150000"/>
              </a:lnSpc>
              <a:buFont typeface="Wingdings" charset="2"/>
              <a:buChar char="ü"/>
            </a:pPr>
            <a:r>
              <a:rPr lang="en-US" sz="2000" b="1" dirty="0">
                <a:solidFill>
                  <a:schemeClr val="accent1"/>
                </a:solidFill>
                <a:latin typeface="Segoe UI" panose="020B0502040204020203" pitchFamily="34" charset="0"/>
                <a:ea typeface="Calibri" charset="0"/>
                <a:cs typeface="Calibri" charset="0"/>
              </a:rPr>
              <a:t> </a:t>
            </a:r>
            <a:r>
              <a:rPr lang="en-US" b="1" i="1" dirty="0" err="1">
                <a:solidFill>
                  <a:srgbClr val="C00000"/>
                </a:solidFill>
              </a:rPr>
              <a:t>labelbook</a:t>
            </a:r>
            <a:r>
              <a:rPr lang="en-US" sz="2000" b="1" dirty="0">
                <a:solidFill>
                  <a:schemeClr val="accent1"/>
                </a:solidFill>
                <a:latin typeface="Segoe UI" panose="020B0502040204020203" pitchFamily="34" charset="0"/>
                <a:ea typeface="Calibri" charset="0"/>
                <a:cs typeface="Calibri" charset="0"/>
              </a:rPr>
              <a:t> - </a:t>
            </a:r>
            <a:r>
              <a:rPr lang="en-US" sz="2000" b="1" dirty="0" err="1">
                <a:solidFill>
                  <a:schemeClr val="accent1"/>
                </a:solidFill>
                <a:latin typeface="Segoe UI" panose="020B0502040204020203" pitchFamily="34" charset="0"/>
                <a:ea typeface="Calibri" charset="0"/>
                <a:cs typeface="Calibri" charset="0"/>
              </a:rPr>
              <a:t>lister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toutes</a:t>
            </a:r>
            <a:r>
              <a:rPr lang="en-US" sz="2000" b="1" dirty="0">
                <a:solidFill>
                  <a:schemeClr val="accent1"/>
                </a:solidFill>
                <a:latin typeface="Segoe UI" panose="020B0502040204020203" pitchFamily="34" charset="0"/>
                <a:ea typeface="Calibri" charset="0"/>
                <a:cs typeface="Calibri" charset="0"/>
              </a:rPr>
              <a:t> les </a:t>
            </a:r>
            <a:r>
              <a:rPr lang="en-US" sz="2000" b="1" dirty="0" err="1">
                <a:solidFill>
                  <a:schemeClr val="accent1"/>
                </a:solidFill>
                <a:latin typeface="Segoe UI" panose="020B0502040204020203" pitchFamily="34" charset="0"/>
                <a:ea typeface="Calibri" charset="0"/>
                <a:cs typeface="Calibri" charset="0"/>
              </a:rPr>
              <a:t>étiquettes</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valeur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dans</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l'ensemble</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données</a:t>
            </a:r>
            <a:r>
              <a:rPr lang="en-US" sz="2000" b="1" dirty="0">
                <a:solidFill>
                  <a:schemeClr val="accent1"/>
                </a:solidFill>
                <a:latin typeface="Segoe UI" panose="020B0502040204020203" pitchFamily="34" charset="0"/>
                <a:ea typeface="Calibri" charset="0"/>
                <a:cs typeface="Calibri" charset="0"/>
              </a:rPr>
              <a:t> </a:t>
            </a:r>
          </a:p>
          <a:p>
            <a:pPr marL="742950" lvl="1" indent="-285750" fontAlgn="base">
              <a:lnSpc>
                <a:spcPct val="150000"/>
              </a:lnSpc>
              <a:buFont typeface="Courier New" charset="0"/>
              <a:buChar char="o"/>
            </a:pPr>
            <a:r>
              <a:rPr lang="en-US" altLang="zh-CN" b="1" i="1" dirty="0" err="1">
                <a:solidFill>
                  <a:srgbClr val="C00000"/>
                </a:solidFill>
              </a:rPr>
              <a:t>l</a:t>
            </a:r>
            <a:r>
              <a:rPr lang="en-US" b="1" i="1" dirty="0" err="1">
                <a:solidFill>
                  <a:srgbClr val="C00000"/>
                </a:solidFill>
              </a:rPr>
              <a:t>abelbook</a:t>
            </a:r>
            <a:r>
              <a:rPr lang="en-US" b="1" i="1" dirty="0">
                <a:solidFill>
                  <a:srgbClr val="C00000"/>
                </a:solidFill>
              </a:rPr>
              <a:t> </a:t>
            </a:r>
            <a:r>
              <a:rPr lang="en-US" b="1" i="1" dirty="0" err="1">
                <a:solidFill>
                  <a:srgbClr val="C00000"/>
                </a:solidFill>
              </a:rPr>
              <a:t>yes_no_list</a:t>
            </a:r>
            <a:r>
              <a:rPr lang="en-US" b="1" i="1" dirty="0">
                <a:solidFill>
                  <a:srgbClr val="C00000"/>
                </a:solidFill>
              </a:rPr>
              <a:t> </a:t>
            </a:r>
          </a:p>
          <a:p>
            <a:pPr marL="742950" lvl="1" indent="-285750" fontAlgn="base">
              <a:lnSpc>
                <a:spcPct val="150000"/>
              </a:lnSpc>
              <a:buFont typeface="Courier New" charset="0"/>
              <a:buChar char="o"/>
            </a:pPr>
            <a:r>
              <a:rPr lang="en-US" dirty="0" err="1"/>
              <a:t>n'affiche</a:t>
            </a:r>
            <a:r>
              <a:rPr lang="en-US" dirty="0"/>
              <a:t> que </a:t>
            </a:r>
            <a:r>
              <a:rPr lang="en-US" dirty="0" err="1"/>
              <a:t>l'étiquette</a:t>
            </a:r>
            <a:r>
              <a:rPr lang="en-US" dirty="0"/>
              <a:t> de la </a:t>
            </a:r>
            <a:r>
              <a:rPr lang="en-US" dirty="0" err="1"/>
              <a:t>valeur</a:t>
            </a:r>
            <a:r>
              <a:rPr lang="en-US" dirty="0"/>
              <a:t> </a:t>
            </a:r>
            <a:r>
              <a:rPr lang="en-US" dirty="0" err="1"/>
              <a:t>spécifiée</a:t>
            </a:r>
            <a:r>
              <a:rPr lang="en-US" dirty="0"/>
              <a:t> </a:t>
            </a:r>
          </a:p>
          <a:p>
            <a:pPr marL="742950" lvl="1" indent="-285750" fontAlgn="base">
              <a:lnSpc>
                <a:spcPct val="150000"/>
              </a:lnSpc>
              <a:buFont typeface="Courier New" charset="0"/>
              <a:buChar char="o"/>
            </a:pPr>
            <a:r>
              <a:rPr lang="en-US" dirty="0" err="1"/>
              <a:t>listes</a:t>
            </a:r>
            <a:r>
              <a:rPr lang="en-US" dirty="0"/>
              <a:t> de </a:t>
            </a:r>
            <a:r>
              <a:rPr lang="en-US" dirty="0" err="1"/>
              <a:t>toutes</a:t>
            </a:r>
            <a:r>
              <a:rPr lang="en-US" dirty="0"/>
              <a:t> les variables </a:t>
            </a:r>
            <a:r>
              <a:rPr lang="en-US" dirty="0" err="1"/>
              <a:t>auxquelles</a:t>
            </a:r>
            <a:r>
              <a:rPr lang="en-US" dirty="0"/>
              <a:t> </a:t>
            </a:r>
            <a:r>
              <a:rPr lang="en-US" dirty="0" err="1"/>
              <a:t>l'étiquette</a:t>
            </a:r>
            <a:r>
              <a:rPr lang="en-US" dirty="0"/>
              <a:t> de </a:t>
            </a:r>
            <a:r>
              <a:rPr lang="en-US" dirty="0" err="1"/>
              <a:t>valeur</a:t>
            </a:r>
            <a:r>
              <a:rPr lang="en-US" dirty="0"/>
              <a:t> </a:t>
            </a:r>
            <a:r>
              <a:rPr lang="en-US" dirty="0" err="1"/>
              <a:t>est</a:t>
            </a:r>
            <a:r>
              <a:rPr lang="en-US" dirty="0"/>
              <a:t> </a:t>
            </a:r>
            <a:r>
              <a:rPr lang="en-US" dirty="0" err="1"/>
              <a:t>attribuée</a:t>
            </a:r>
            <a:endParaRPr lang="en-US" dirty="0"/>
          </a:p>
          <a:p>
            <a:pPr marL="342900" indent="-342900" fontAlgn="base">
              <a:lnSpc>
                <a:spcPct val="150000"/>
              </a:lnSpc>
              <a:buFont typeface="Wingdings" charset="2"/>
              <a:buChar char="ü"/>
            </a:pPr>
            <a:r>
              <a:rPr lang="en-US" sz="2000" b="1" dirty="0" err="1">
                <a:solidFill>
                  <a:schemeClr val="accent1"/>
                </a:solidFill>
                <a:latin typeface="Segoe UI" panose="020B0502040204020203" pitchFamily="34" charset="0"/>
                <a:ea typeface="Calibri" charset="0"/>
                <a:cs typeface="Calibri" charset="0"/>
              </a:rPr>
              <a:t>Renommer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une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étiquette</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valeur</a:t>
            </a:r>
            <a:r>
              <a:rPr lang="en-US" sz="2000" b="1" dirty="0">
                <a:solidFill>
                  <a:schemeClr val="accent1"/>
                </a:solidFill>
                <a:latin typeface="Segoe UI" panose="020B0502040204020203" pitchFamily="34" charset="0"/>
                <a:ea typeface="Calibri" charset="0"/>
                <a:cs typeface="Calibri" charset="0"/>
              </a:rPr>
              <a:t>:  </a:t>
            </a:r>
            <a:r>
              <a:rPr lang="en-US" b="1" i="1" dirty="0" err="1">
                <a:solidFill>
                  <a:srgbClr val="C00000"/>
                </a:solidFill>
              </a:rPr>
              <a:t>labelrename</a:t>
            </a:r>
            <a:r>
              <a:rPr lang="en-US" b="1" i="1" dirty="0">
                <a:solidFill>
                  <a:srgbClr val="C00000"/>
                </a:solidFill>
              </a:rPr>
              <a:t> </a:t>
            </a:r>
            <a:r>
              <a:rPr lang="en-US" b="1" i="1" dirty="0" err="1">
                <a:solidFill>
                  <a:srgbClr val="C00000"/>
                </a:solidFill>
              </a:rPr>
              <a:t>yes_no_list</a:t>
            </a:r>
            <a:r>
              <a:rPr lang="en-US" b="1" i="1" dirty="0">
                <a:solidFill>
                  <a:srgbClr val="C00000"/>
                </a:solidFill>
              </a:rPr>
              <a:t> </a:t>
            </a:r>
            <a:r>
              <a:rPr lang="en-US" b="1" i="1" dirty="0" err="1">
                <a:solidFill>
                  <a:srgbClr val="C00000"/>
                </a:solidFill>
              </a:rPr>
              <a:t>yes_no_dnk_nr_list</a:t>
            </a:r>
            <a:endParaRPr lang="en-US" b="1" i="1" dirty="0">
              <a:solidFill>
                <a:srgbClr val="C00000"/>
              </a:solidFill>
            </a:endParaRPr>
          </a:p>
          <a:p>
            <a:pPr marL="285750" lvl="1" indent="-285750" fontAlgn="base">
              <a:lnSpc>
                <a:spcPct val="150000"/>
              </a:lnSpc>
              <a:buFont typeface="Wingdings" charset="2"/>
              <a:buChar char="ü"/>
            </a:pPr>
            <a:r>
              <a:rPr lang="en-US" b="1" i="1" dirty="0">
                <a:solidFill>
                  <a:srgbClr val="C00000"/>
                </a:solidFill>
              </a:rPr>
              <a:t>modify</a:t>
            </a:r>
            <a:r>
              <a:rPr lang="en-US" sz="2000" b="1" dirty="0">
                <a:solidFill>
                  <a:schemeClr val="accent1"/>
                </a:solidFill>
                <a:latin typeface="Segoe UI" panose="020B0502040204020203" pitchFamily="34" charset="0"/>
                <a:ea typeface="Calibri" charset="0"/>
                <a:cs typeface="Calibri" charset="0"/>
              </a:rPr>
              <a:t> option - </a:t>
            </a:r>
            <a:r>
              <a:rPr lang="en-US" b="1" i="1" dirty="0">
                <a:solidFill>
                  <a:srgbClr val="C00000"/>
                </a:solidFill>
              </a:rPr>
              <a:t>label define #, modify</a:t>
            </a:r>
          </a:p>
          <a:p>
            <a:pPr marL="742950" lvl="1" indent="-285750" fontAlgn="base">
              <a:lnSpc>
                <a:spcPct val="150000"/>
              </a:lnSpc>
              <a:buFont typeface="Courier New" charset="0"/>
              <a:buChar char="o"/>
            </a:pPr>
            <a:r>
              <a:rPr lang="en-US" dirty="0"/>
              <a:t>modifier/</a:t>
            </a:r>
            <a:r>
              <a:rPr lang="en-US" dirty="0" err="1"/>
              <a:t>supprimer</a:t>
            </a:r>
            <a:r>
              <a:rPr lang="en-US" dirty="0"/>
              <a:t> </a:t>
            </a:r>
            <a:r>
              <a:rPr lang="en-US" dirty="0" err="1"/>
              <a:t>l'étiquette</a:t>
            </a:r>
            <a:r>
              <a:rPr lang="en-US" dirty="0"/>
              <a:t> # </a:t>
            </a:r>
            <a:r>
              <a:rPr lang="en-US" dirty="0" err="1"/>
              <a:t>existante</a:t>
            </a:r>
            <a:r>
              <a:rPr lang="en-US" dirty="0"/>
              <a:t> </a:t>
            </a:r>
          </a:p>
          <a:p>
            <a:pPr marL="742950" lvl="1" indent="-285750" fontAlgn="base">
              <a:lnSpc>
                <a:spcPct val="150000"/>
              </a:lnSpc>
              <a:buFont typeface="Courier New" charset="0"/>
              <a:buChar char="o"/>
            </a:pPr>
            <a:r>
              <a:rPr lang="en-US" b="1" i="1" dirty="0">
                <a:solidFill>
                  <a:srgbClr val="C00000"/>
                </a:solidFill>
              </a:rPr>
              <a:t>label define </a:t>
            </a:r>
            <a:r>
              <a:rPr lang="en-US" b="1" i="1" dirty="0" err="1">
                <a:solidFill>
                  <a:srgbClr val="C00000"/>
                </a:solidFill>
              </a:rPr>
              <a:t>yes_no_list</a:t>
            </a:r>
            <a:r>
              <a:rPr lang="en-US" b="1" i="1" dirty="0">
                <a:solidFill>
                  <a:srgbClr val="C00000"/>
                </a:solidFill>
              </a:rPr>
              <a:t> 2"" 3"", modify</a:t>
            </a:r>
          </a:p>
          <a:p>
            <a:pPr marL="1200150" lvl="2" indent="-285750">
              <a:lnSpc>
                <a:spcPct val="150000"/>
              </a:lnSpc>
              <a:buFont typeface="Wingdings" charset="2"/>
              <a:buChar char="q"/>
            </a:pPr>
            <a:r>
              <a:rPr lang="en-US" dirty="0" err="1"/>
              <a:t>supprimer</a:t>
            </a:r>
            <a:r>
              <a:rPr lang="en-US" dirty="0"/>
              <a:t> </a:t>
            </a:r>
            <a:r>
              <a:rPr lang="en-US" dirty="0" err="1"/>
              <a:t>l'étiquette</a:t>
            </a:r>
            <a:r>
              <a:rPr lang="en-US" dirty="0"/>
              <a:t> de </a:t>
            </a:r>
            <a:r>
              <a:rPr lang="en-US" dirty="0" err="1"/>
              <a:t>valeur</a:t>
            </a:r>
            <a:r>
              <a:rPr lang="en-US" dirty="0"/>
              <a:t> de 2 et 3</a:t>
            </a:r>
            <a:endParaRPr lang="en-US" sz="2000" b="1" i="1" dirty="0">
              <a:solidFill>
                <a:srgbClr val="C00000"/>
              </a:solidFill>
            </a:endParaRPr>
          </a:p>
        </p:txBody>
      </p:sp>
    </p:spTree>
    <p:extLst>
      <p:ext uri="{BB962C8B-B14F-4D97-AF65-F5344CB8AC3E}">
        <p14:creationId xmlns:p14="http://schemas.microsoft.com/office/powerpoint/2010/main" val="63442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31507" cy="584775"/>
          </a:xfrm>
          <a:prstGeom prst="rect">
            <a:avLst/>
          </a:prstGeom>
          <a:noFill/>
          <a:effectLst/>
        </p:spPr>
        <p:txBody>
          <a:bodyPr wrap="square" rtlCol="0">
            <a:spAutoFit/>
          </a:bodyPr>
          <a:lstStyle/>
          <a:p>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Exercice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5 -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Étiquettes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des variables et des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valeurs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227729"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5</a:t>
            </a:r>
            <a:r>
              <a:rPr lang="en-US" sz="3200" b="1" i="1" dirty="0">
                <a:solidFill>
                  <a:schemeClr val="bg1"/>
                </a:solidFill>
              </a:rPr>
              <a:t>: </a:t>
            </a:r>
            <a:r>
              <a:rPr lang="en-US" sz="3200" b="1" i="1" dirty="0" err="1">
                <a:solidFill>
                  <a:schemeClr val="bg1"/>
                </a:solidFill>
              </a:rPr>
              <a:t>Étiquetage</a:t>
            </a:r>
            <a:r>
              <a:rPr lang="en-US" sz="3200" b="1" i="1" dirty="0">
                <a:solidFill>
                  <a:schemeClr val="bg1"/>
                </a:solidFill>
              </a:rPr>
              <a:t> des variables et des </a:t>
            </a:r>
            <a:r>
              <a:rPr lang="en-US" sz="3200" b="1" i="1" dirty="0" err="1">
                <a:solidFill>
                  <a:schemeClr val="bg1"/>
                </a:solidFill>
              </a:rPr>
              <a:t>valeurs</a:t>
            </a:r>
            <a:endParaRPr lang="fr-CA" sz="3200" b="1" i="1" dirty="0">
              <a:solidFill>
                <a:schemeClr val="bg1"/>
              </a:solidFill>
            </a:endParaRPr>
          </a:p>
        </p:txBody>
      </p:sp>
      <p:sp>
        <p:nvSpPr>
          <p:cNvPr id="3" name="5-Point Star 2"/>
          <p:cNvSpPr/>
          <p:nvPr/>
        </p:nvSpPr>
        <p:spPr>
          <a:xfrm>
            <a:off x="10531084" y="567072"/>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4F903BDF-CC3F-B24B-AF4B-2C506A5C1CA1}"/>
              </a:ext>
            </a:extLst>
          </p:cNvPr>
          <p:cNvSpPr txBox="1">
            <a:spLocks/>
          </p:cNvSpPr>
          <p:nvPr/>
        </p:nvSpPr>
        <p:spPr>
          <a:xfrm>
            <a:off x="94634" y="1697191"/>
            <a:ext cx="11466283" cy="6337697"/>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1" indent="-457200" fontAlgn="base">
              <a:spcBef>
                <a:spcPts val="0"/>
              </a:spcBef>
              <a:buClrTx/>
              <a:buSzPct val="100000"/>
              <a:buFont typeface="+mj-lt"/>
              <a:buAutoNum type="arabicPeriod"/>
            </a:pPr>
            <a:r>
              <a:rPr lang="en-US" dirty="0" err="1">
                <a:solidFill>
                  <a:schemeClr val="tx1"/>
                </a:solidFill>
              </a:rPr>
              <a:t>Ouvrir</a:t>
            </a:r>
            <a:r>
              <a:rPr lang="en-US" dirty="0">
                <a:solidFill>
                  <a:schemeClr val="tx1"/>
                </a:solidFill>
              </a:rPr>
              <a:t> le </a:t>
            </a:r>
            <a:r>
              <a:rPr lang="en-US" dirty="0" err="1">
                <a:solidFill>
                  <a:schemeClr val="tx1"/>
                </a:solidFill>
              </a:rPr>
              <a:t>jeu</a:t>
            </a:r>
            <a:r>
              <a:rPr lang="en-US" dirty="0">
                <a:solidFill>
                  <a:schemeClr val="tx1"/>
                </a:solidFill>
              </a:rPr>
              <a:t> de </a:t>
            </a:r>
            <a:r>
              <a:rPr lang="en-US" dirty="0" err="1">
                <a:solidFill>
                  <a:schemeClr val="tx1"/>
                </a:solidFill>
              </a:rPr>
              <a:t>données</a:t>
            </a:r>
            <a:r>
              <a:rPr lang="zh-CN" altLang="en-US" dirty="0">
                <a:solidFill>
                  <a:schemeClr val="tx1"/>
                </a:solidFill>
              </a:rPr>
              <a:t> </a:t>
            </a:r>
            <a:r>
              <a:rPr lang="en-US" dirty="0">
                <a:solidFill>
                  <a:schemeClr val="tx1"/>
                </a:solidFill>
              </a:rPr>
              <a:t>“PMA data for exercise”</a:t>
            </a:r>
          </a:p>
          <a:p>
            <a:pPr marL="914400" lvl="1" indent="-457200" fontAlgn="base">
              <a:spcBef>
                <a:spcPts val="0"/>
              </a:spcBef>
              <a:buClrTx/>
              <a:buSzPct val="100000"/>
              <a:buFont typeface="+mj-lt"/>
              <a:buAutoNum type="arabicPeriod"/>
            </a:pPr>
            <a:r>
              <a:rPr lang="en-US" dirty="0" err="1">
                <a:solidFill>
                  <a:schemeClr val="tx1"/>
                </a:solidFill>
              </a:rPr>
              <a:t>Ajouter</a:t>
            </a:r>
            <a:r>
              <a:rPr lang="en-US" dirty="0">
                <a:solidFill>
                  <a:schemeClr val="tx1"/>
                </a:solidFill>
              </a:rPr>
              <a:t> des </a:t>
            </a:r>
            <a:r>
              <a:rPr lang="en-US" dirty="0" err="1">
                <a:solidFill>
                  <a:schemeClr val="tx1"/>
                </a:solidFill>
              </a:rPr>
              <a:t>étiquettes</a:t>
            </a:r>
            <a:r>
              <a:rPr lang="en-US" dirty="0">
                <a:solidFill>
                  <a:schemeClr val="tx1"/>
                </a:solidFill>
              </a:rPr>
              <a:t> de variables aux variables:</a:t>
            </a:r>
          </a:p>
          <a:p>
            <a:pPr lvl="4" fontAlgn="base">
              <a:spcBef>
                <a:spcPts val="0"/>
              </a:spcBef>
              <a:buClrTx/>
              <a:buSzPct val="100000"/>
              <a:buFont typeface="Courier New" charset="0"/>
              <a:buChar char="o"/>
            </a:pPr>
            <a:r>
              <a:rPr lang="en-US" dirty="0" err="1">
                <a:solidFill>
                  <a:schemeClr val="tx1"/>
                </a:solidFill>
              </a:rPr>
              <a:t>Étiquette</a:t>
            </a:r>
            <a:r>
              <a:rPr lang="en-US" dirty="0">
                <a:solidFill>
                  <a:schemeClr val="tx1"/>
                </a:solidFill>
              </a:rPr>
              <a:t> “Current use of implant” pour la variable</a:t>
            </a:r>
            <a:r>
              <a:rPr lang="zh-CN" altLang="en-US" dirty="0">
                <a:solidFill>
                  <a:schemeClr val="tx1"/>
                </a:solidFill>
              </a:rPr>
              <a:t> </a:t>
            </a:r>
            <a:r>
              <a:rPr lang="en-US" b="1" i="1" dirty="0">
                <a:solidFill>
                  <a:srgbClr val="FF0000"/>
                </a:solidFill>
              </a:rPr>
              <a:t>implant</a:t>
            </a:r>
          </a:p>
          <a:p>
            <a:pPr lvl="4" fontAlgn="base">
              <a:spcBef>
                <a:spcPts val="0"/>
              </a:spcBef>
              <a:buClrTx/>
              <a:buSzPct val="100000"/>
              <a:buFont typeface="Courier New" charset="0"/>
              <a:buChar char="o"/>
            </a:pPr>
            <a:r>
              <a:rPr lang="en-US" dirty="0" err="1">
                <a:solidFill>
                  <a:schemeClr val="tx1"/>
                </a:solidFill>
              </a:rPr>
              <a:t>Étiquette</a:t>
            </a:r>
            <a:r>
              <a:rPr lang="en-US" dirty="0">
                <a:solidFill>
                  <a:schemeClr val="tx1"/>
                </a:solidFill>
              </a:rPr>
              <a:t> “Current use of LAM” pour la variable</a:t>
            </a:r>
            <a:r>
              <a:rPr lang="zh-CN" altLang="en-US" dirty="0">
                <a:solidFill>
                  <a:schemeClr val="tx1"/>
                </a:solidFill>
              </a:rPr>
              <a:t> </a:t>
            </a:r>
            <a:r>
              <a:rPr lang="en-US" b="1" i="1" dirty="0">
                <a:solidFill>
                  <a:srgbClr val="FF0000"/>
                </a:solidFill>
              </a:rPr>
              <a:t>LAM</a:t>
            </a:r>
            <a:endParaRPr lang="en-US" b="1" dirty="0">
              <a:solidFill>
                <a:srgbClr val="FF0000"/>
              </a:solidFill>
            </a:endParaRPr>
          </a:p>
          <a:p>
            <a:pPr marL="914400" lvl="1" indent="-457200" fontAlgn="base">
              <a:spcBef>
                <a:spcPts val="0"/>
              </a:spcBef>
              <a:buClrTx/>
              <a:buSzPct val="100000"/>
              <a:buFont typeface="+mj-lt"/>
              <a:buAutoNum type="arabicPeriod"/>
            </a:pPr>
            <a:r>
              <a:rPr lang="en-US" dirty="0" err="1">
                <a:solidFill>
                  <a:schemeClr val="tx1"/>
                </a:solidFill>
              </a:rPr>
              <a:t>Renommer</a:t>
            </a:r>
            <a:r>
              <a:rPr lang="en-US" dirty="0">
                <a:solidFill>
                  <a:schemeClr val="tx1"/>
                </a:solidFill>
              </a:rPr>
              <a:t> </a:t>
            </a:r>
            <a:r>
              <a:rPr lang="en-US" dirty="0" err="1">
                <a:solidFill>
                  <a:schemeClr val="tx1"/>
                </a:solidFill>
              </a:rPr>
              <a:t>l'étiquette</a:t>
            </a:r>
            <a:r>
              <a:rPr lang="en-US" dirty="0">
                <a:solidFill>
                  <a:schemeClr val="tx1"/>
                </a:solidFill>
              </a:rPr>
              <a:t> de </a:t>
            </a:r>
            <a:r>
              <a:rPr lang="en-US" dirty="0" err="1">
                <a:solidFill>
                  <a:schemeClr val="tx1"/>
                </a:solidFill>
              </a:rPr>
              <a:t>valeur</a:t>
            </a:r>
            <a:r>
              <a:rPr lang="en-US" dirty="0">
                <a:solidFill>
                  <a:schemeClr val="tx1"/>
                </a:solidFill>
              </a:rPr>
              <a:t>: </a:t>
            </a:r>
            <a:r>
              <a:rPr lang="en-US" b="1" i="1" dirty="0" err="1">
                <a:solidFill>
                  <a:srgbClr val="FF0000"/>
                </a:solidFill>
              </a:rPr>
              <a:t>FQmarital_status_list</a:t>
            </a:r>
            <a:r>
              <a:rPr lang="en-US" b="1" i="1" dirty="0">
                <a:solidFill>
                  <a:srgbClr val="FF0000"/>
                </a:solidFill>
              </a:rPr>
              <a:t> </a:t>
            </a:r>
            <a:r>
              <a:rPr lang="en-US" dirty="0">
                <a:solidFill>
                  <a:schemeClr val="tx1"/>
                </a:solidFill>
              </a:rPr>
              <a:t>as </a:t>
            </a:r>
            <a:r>
              <a:rPr lang="en-US" b="1" i="1" dirty="0" err="1">
                <a:solidFill>
                  <a:srgbClr val="FF0000"/>
                </a:solidFill>
              </a:rPr>
              <a:t>marital_status_list</a:t>
            </a:r>
            <a:endParaRPr lang="en-US" b="1" i="1" dirty="0">
              <a:solidFill>
                <a:srgbClr val="FF0000"/>
              </a:solidFill>
            </a:endParaRPr>
          </a:p>
          <a:p>
            <a:pPr marL="914400" lvl="1" indent="-457200" fontAlgn="base">
              <a:spcBef>
                <a:spcPts val="0"/>
              </a:spcBef>
              <a:buClrTx/>
              <a:buSzPct val="100000"/>
              <a:buFont typeface="+mj-lt"/>
              <a:buAutoNum type="arabicPeriod"/>
            </a:pPr>
            <a:r>
              <a:rPr lang="en-US" dirty="0" err="1">
                <a:solidFill>
                  <a:schemeClr val="tx1"/>
                </a:solidFill>
              </a:rPr>
              <a:t>Créez</a:t>
            </a:r>
            <a:r>
              <a:rPr lang="en-US" dirty="0">
                <a:solidFill>
                  <a:schemeClr val="tx1"/>
                </a:solidFill>
              </a:rPr>
              <a:t> </a:t>
            </a:r>
            <a:r>
              <a:rPr lang="en-US" dirty="0" err="1">
                <a:solidFill>
                  <a:schemeClr val="tx1"/>
                </a:solidFill>
              </a:rPr>
              <a:t>une</a:t>
            </a:r>
            <a:r>
              <a:rPr lang="en-US" dirty="0">
                <a:solidFill>
                  <a:schemeClr val="tx1"/>
                </a:solidFill>
              </a:rPr>
              <a:t> </a:t>
            </a:r>
            <a:r>
              <a:rPr lang="en-US" dirty="0" err="1">
                <a:solidFill>
                  <a:schemeClr val="tx1"/>
                </a:solidFill>
              </a:rPr>
              <a:t>étiquette</a:t>
            </a:r>
            <a:r>
              <a:rPr lang="en-US" dirty="0">
                <a:solidFill>
                  <a:schemeClr val="tx1"/>
                </a:solidFill>
              </a:rPr>
              <a:t> de </a:t>
            </a:r>
            <a:r>
              <a:rPr lang="en-US" dirty="0" err="1">
                <a:solidFill>
                  <a:schemeClr val="tx1"/>
                </a:solidFill>
              </a:rPr>
              <a:t>valeur</a:t>
            </a:r>
            <a:r>
              <a:rPr lang="en-US" dirty="0">
                <a:solidFill>
                  <a:schemeClr val="tx1"/>
                </a:solidFill>
              </a:rPr>
              <a:t> </a:t>
            </a:r>
            <a:r>
              <a:rPr lang="en-US" dirty="0" err="1">
                <a:solidFill>
                  <a:schemeClr val="tx1"/>
                </a:solidFill>
              </a:rPr>
              <a:t>nommée</a:t>
            </a:r>
            <a:r>
              <a:rPr lang="en-US" dirty="0">
                <a:solidFill>
                  <a:schemeClr val="tx1"/>
                </a:solidFill>
              </a:rPr>
              <a:t>: </a:t>
            </a:r>
            <a:r>
              <a:rPr lang="en-US" b="1" i="1" dirty="0" err="1">
                <a:solidFill>
                  <a:srgbClr val="FF0000"/>
                </a:solidFill>
              </a:rPr>
              <a:t>yes_no_list</a:t>
            </a:r>
            <a:r>
              <a:rPr lang="zh-CN" altLang="en-US" b="1" i="1" dirty="0">
                <a:solidFill>
                  <a:srgbClr val="FF0000"/>
                </a:solidFill>
              </a:rPr>
              <a:t> </a:t>
            </a:r>
            <a:r>
              <a:rPr lang="en-US" dirty="0"/>
              <a:t>(</a:t>
            </a:r>
            <a:r>
              <a:rPr lang="en-US" dirty="0" err="1"/>
              <a:t>l'utiliser</a:t>
            </a:r>
            <a:r>
              <a:rPr lang="en-US" dirty="0"/>
              <a:t> </a:t>
            </a:r>
            <a:r>
              <a:rPr lang="en-US" dirty="0" err="1"/>
              <a:t>directement</a:t>
            </a:r>
            <a:r>
              <a:rPr lang="en-US" dirty="0"/>
              <a:t> </a:t>
            </a:r>
            <a:r>
              <a:rPr lang="en-US" dirty="0" err="1"/>
              <a:t>s'il</a:t>
            </a:r>
            <a:r>
              <a:rPr lang="en-US" dirty="0"/>
              <a:t> </a:t>
            </a:r>
            <a:r>
              <a:rPr lang="en-US" dirty="0" err="1"/>
              <a:t>existe</a:t>
            </a:r>
            <a:r>
              <a:rPr lang="en-US" dirty="0"/>
              <a:t>) </a:t>
            </a:r>
            <a:endParaRPr lang="en-US" b="1" i="1" dirty="0">
              <a:solidFill>
                <a:srgbClr val="FF0000"/>
              </a:solidFill>
            </a:endParaRPr>
          </a:p>
          <a:p>
            <a:pPr marL="914400" lvl="1" indent="-457200" fontAlgn="base">
              <a:spcBef>
                <a:spcPts val="0"/>
              </a:spcBef>
              <a:buClrTx/>
              <a:buSzPct val="100000"/>
              <a:buFont typeface="+mj-lt"/>
              <a:buAutoNum type="arabicPeriod"/>
            </a:pPr>
            <a:r>
              <a:rPr lang="en-US" dirty="0" err="1">
                <a:solidFill>
                  <a:schemeClr val="tx1"/>
                </a:solidFill>
              </a:rPr>
              <a:t>Attribuer</a:t>
            </a:r>
            <a:r>
              <a:rPr lang="en-US" dirty="0">
                <a:solidFill>
                  <a:schemeClr val="tx1"/>
                </a:solidFill>
              </a:rPr>
              <a:t> </a:t>
            </a:r>
            <a:r>
              <a:rPr lang="en-US" dirty="0" err="1">
                <a:solidFill>
                  <a:schemeClr val="tx1"/>
                </a:solidFill>
              </a:rPr>
              <a:t>l'étiquette</a:t>
            </a:r>
            <a:r>
              <a:rPr lang="en-US" dirty="0">
                <a:solidFill>
                  <a:schemeClr val="tx1"/>
                </a:solidFill>
              </a:rPr>
              <a:t> </a:t>
            </a:r>
            <a:r>
              <a:rPr lang="en-US" b="1" i="1" dirty="0" err="1">
                <a:solidFill>
                  <a:srgbClr val="FF0000"/>
                </a:solidFill>
              </a:rPr>
              <a:t>yes_no_list</a:t>
            </a:r>
            <a:r>
              <a:rPr lang="en-US" dirty="0">
                <a:solidFill>
                  <a:schemeClr val="tx1"/>
                </a:solidFill>
              </a:rPr>
              <a:t> value aux variables: </a:t>
            </a:r>
            <a:r>
              <a:rPr lang="en-US" b="1" i="1" dirty="0">
                <a:solidFill>
                  <a:srgbClr val="FF0000"/>
                </a:solidFill>
              </a:rPr>
              <a:t>implant &amp; LAM</a:t>
            </a:r>
          </a:p>
          <a:p>
            <a:pPr marL="914400" lvl="1" indent="-457200" fontAlgn="base">
              <a:spcBef>
                <a:spcPts val="0"/>
              </a:spcBef>
              <a:buClrTx/>
              <a:buSzPct val="100000"/>
              <a:buFont typeface="+mj-lt"/>
              <a:buAutoNum type="arabicPeriod"/>
            </a:pPr>
            <a:r>
              <a:rPr lang="en-US" dirty="0" err="1">
                <a:solidFill>
                  <a:schemeClr val="tx1"/>
                </a:solidFill>
              </a:rPr>
              <a:t>Vérifier</a:t>
            </a:r>
            <a:r>
              <a:rPr lang="en-US" dirty="0">
                <a:solidFill>
                  <a:schemeClr val="tx1"/>
                </a:solidFill>
              </a:rPr>
              <a:t> la variable </a:t>
            </a:r>
            <a:r>
              <a:rPr lang="en-US" b="1" i="1" dirty="0">
                <a:solidFill>
                  <a:srgbClr val="FF0000"/>
                </a:solidFill>
              </a:rPr>
              <a:t>LAM</a:t>
            </a:r>
            <a:r>
              <a:rPr lang="en-US" dirty="0">
                <a:solidFill>
                  <a:schemeClr val="tx1"/>
                </a:solidFill>
              </a:rPr>
              <a:t> et modifier </a:t>
            </a:r>
            <a:r>
              <a:rPr lang="en-US" dirty="0" err="1">
                <a:solidFill>
                  <a:schemeClr val="tx1"/>
                </a:solidFill>
              </a:rPr>
              <a:t>l'étiquette</a:t>
            </a:r>
            <a:r>
              <a:rPr lang="en-US" dirty="0">
                <a:solidFill>
                  <a:schemeClr val="tx1"/>
                </a:solidFill>
              </a:rPr>
              <a:t> de </a:t>
            </a:r>
            <a:r>
              <a:rPr lang="en-US" dirty="0" err="1">
                <a:solidFill>
                  <a:schemeClr val="tx1"/>
                </a:solidFill>
              </a:rPr>
              <a:t>valeur</a:t>
            </a:r>
            <a:r>
              <a:rPr lang="en-US" dirty="0">
                <a:solidFill>
                  <a:schemeClr val="tx1"/>
                </a:solidFill>
              </a:rPr>
              <a:t> </a:t>
            </a:r>
            <a:r>
              <a:rPr lang="en-US" b="1" i="1" dirty="0" err="1">
                <a:solidFill>
                  <a:srgbClr val="FF0000"/>
                </a:solidFill>
              </a:rPr>
              <a:t>yes_no_list</a:t>
            </a:r>
            <a:r>
              <a:rPr lang="en-US" b="1" i="1" dirty="0">
                <a:solidFill>
                  <a:srgbClr val="FF0000"/>
                </a:solidFill>
              </a:rPr>
              <a:t> </a:t>
            </a:r>
            <a:r>
              <a:rPr lang="en-US" dirty="0">
                <a:solidFill>
                  <a:schemeClr val="tx1"/>
                </a:solidFill>
              </a:rPr>
              <a:t>(</a:t>
            </a:r>
            <a:r>
              <a:rPr lang="en-US" dirty="0" err="1">
                <a:solidFill>
                  <a:schemeClr val="tx1"/>
                </a:solidFill>
              </a:rPr>
              <a:t>si</a:t>
            </a:r>
            <a:r>
              <a:rPr lang="en-US" dirty="0">
                <a:solidFill>
                  <a:schemeClr val="tx1"/>
                </a:solidFill>
              </a:rPr>
              <a:t> </a:t>
            </a:r>
            <a:r>
              <a:rPr lang="en-US" dirty="0" err="1">
                <a:solidFill>
                  <a:schemeClr val="tx1"/>
                </a:solidFill>
              </a:rPr>
              <a:t>nécessaire</a:t>
            </a:r>
            <a:r>
              <a:rPr lang="en-US" dirty="0">
                <a:solidFill>
                  <a:schemeClr val="tx1"/>
                </a:solidFill>
              </a:rPr>
              <a:t>)</a:t>
            </a:r>
          </a:p>
          <a:p>
            <a:pPr marL="914400" lvl="1" indent="-457200" fontAlgn="base">
              <a:spcBef>
                <a:spcPts val="0"/>
              </a:spcBef>
              <a:buClrTx/>
              <a:buSzPct val="100000"/>
              <a:buFont typeface="+mj-lt"/>
              <a:buAutoNum type="arabicPeriod"/>
            </a:pPr>
            <a:r>
              <a:rPr lang="en-US" dirty="0">
                <a:solidFill>
                  <a:schemeClr val="tx1"/>
                </a:solidFill>
              </a:rPr>
              <a:t>Modifier </a:t>
            </a:r>
            <a:r>
              <a:rPr lang="en-US" dirty="0" err="1">
                <a:solidFill>
                  <a:schemeClr val="tx1"/>
                </a:solidFill>
              </a:rPr>
              <a:t>l‘étiquette</a:t>
            </a:r>
            <a:r>
              <a:rPr lang="en-US" dirty="0">
                <a:solidFill>
                  <a:schemeClr val="tx1"/>
                </a:solidFill>
              </a:rPr>
              <a:t> de </a:t>
            </a:r>
            <a:r>
              <a:rPr lang="en-US" dirty="0" err="1">
                <a:solidFill>
                  <a:schemeClr val="tx1"/>
                </a:solidFill>
              </a:rPr>
              <a:t>valeur</a:t>
            </a:r>
            <a:r>
              <a:rPr lang="zh-CN" altLang="en-US" dirty="0">
                <a:solidFill>
                  <a:schemeClr val="tx1"/>
                </a:solidFill>
              </a:rPr>
              <a:t> </a:t>
            </a:r>
            <a:r>
              <a:rPr lang="en-US" b="1" i="1" dirty="0" err="1">
                <a:solidFill>
                  <a:srgbClr val="FF0000"/>
                </a:solidFill>
              </a:rPr>
              <a:t>marital_status_list</a:t>
            </a:r>
            <a:r>
              <a:rPr lang="en-US" i="1" dirty="0">
                <a:solidFill>
                  <a:schemeClr val="tx1"/>
                </a:solidFill>
              </a:rPr>
              <a:t> </a:t>
            </a:r>
            <a:r>
              <a:rPr lang="en-US" dirty="0">
                <a:solidFill>
                  <a:schemeClr val="tx1"/>
                </a:solidFill>
              </a:rPr>
              <a:t>by</a:t>
            </a:r>
            <a:r>
              <a:rPr lang="en-US" altLang="zh-CN" dirty="0">
                <a:solidFill>
                  <a:schemeClr val="tx1"/>
                </a:solidFill>
              </a:rPr>
              <a:t>:</a:t>
            </a:r>
            <a:endParaRPr lang="en-US" dirty="0">
              <a:solidFill>
                <a:schemeClr val="tx1"/>
              </a:solidFill>
            </a:endParaRPr>
          </a:p>
          <a:p>
            <a:pPr lvl="4" fontAlgn="base">
              <a:spcBef>
                <a:spcPts val="0"/>
              </a:spcBef>
              <a:buClrTx/>
              <a:buSzPct val="100000"/>
              <a:buFont typeface="Courier New" charset="0"/>
              <a:buChar char="o"/>
            </a:pPr>
            <a:r>
              <a:rPr lang="en-US" dirty="0" err="1">
                <a:solidFill>
                  <a:schemeClr val="tx1"/>
                </a:solidFill>
              </a:rPr>
              <a:t>Ajout</a:t>
            </a:r>
            <a:r>
              <a:rPr lang="en-US" dirty="0">
                <a:solidFill>
                  <a:schemeClr val="tx1"/>
                </a:solidFill>
              </a:rPr>
              <a:t> du </a:t>
            </a:r>
            <a:r>
              <a:rPr lang="en-US" dirty="0" err="1">
                <a:solidFill>
                  <a:schemeClr val="tx1"/>
                </a:solidFill>
              </a:rPr>
              <a:t>choix</a:t>
            </a:r>
            <a:r>
              <a:rPr lang="en-US" dirty="0">
                <a:solidFill>
                  <a:schemeClr val="tx1"/>
                </a:solidFill>
              </a:rPr>
              <a:t> </a:t>
            </a:r>
            <a:r>
              <a:rPr lang="en-US" dirty="0" err="1">
                <a:solidFill>
                  <a:schemeClr val="tx1"/>
                </a:solidFill>
              </a:rPr>
              <a:t>suivant</a:t>
            </a:r>
            <a:r>
              <a:rPr lang="en-US" dirty="0">
                <a:solidFill>
                  <a:schemeClr val="tx1"/>
                </a:solidFill>
              </a:rPr>
              <a:t>: </a:t>
            </a:r>
            <a:r>
              <a:rPr lang="en-US" b="1" i="1" dirty="0">
                <a:solidFill>
                  <a:srgbClr val="FF0000"/>
                </a:solidFill>
              </a:rPr>
              <a:t>5 “</a:t>
            </a:r>
            <a:r>
              <a:rPr lang="en-US" b="1" i="1" dirty="0" err="1">
                <a:solidFill>
                  <a:srgbClr val="FF0000"/>
                </a:solidFill>
              </a:rPr>
              <a:t>never_married</a:t>
            </a:r>
            <a:r>
              <a:rPr lang="en-US" b="1" i="1" dirty="0">
                <a:solidFill>
                  <a:srgbClr val="FF0000"/>
                </a:solidFill>
              </a:rPr>
              <a:t>”</a:t>
            </a:r>
          </a:p>
          <a:p>
            <a:pPr lvl="4" fontAlgn="base">
              <a:spcBef>
                <a:spcPts val="0"/>
              </a:spcBef>
              <a:buClrTx/>
              <a:buSzPct val="100000"/>
              <a:buFont typeface="Courier New" charset="0"/>
              <a:buChar char="o"/>
            </a:pPr>
            <a:r>
              <a:rPr lang="en-US" dirty="0">
                <a:solidFill>
                  <a:schemeClr val="tx1"/>
                </a:solidFill>
              </a:rPr>
              <a:t>Suppression de </a:t>
            </a:r>
            <a:r>
              <a:rPr lang="en-US" dirty="0" err="1">
                <a:solidFill>
                  <a:schemeClr val="tx1"/>
                </a:solidFill>
              </a:rPr>
              <a:t>l'étiquette</a:t>
            </a:r>
            <a:r>
              <a:rPr lang="en-US" dirty="0">
                <a:solidFill>
                  <a:schemeClr val="tx1"/>
                </a:solidFill>
              </a:rPr>
              <a:t> de </a:t>
            </a:r>
            <a:r>
              <a:rPr lang="en-US" dirty="0" err="1">
                <a:solidFill>
                  <a:schemeClr val="tx1"/>
                </a:solidFill>
              </a:rPr>
              <a:t>valeur</a:t>
            </a:r>
            <a:r>
              <a:rPr lang="en-US" dirty="0">
                <a:solidFill>
                  <a:schemeClr val="tx1"/>
                </a:solidFill>
              </a:rPr>
              <a:t> de: </a:t>
            </a:r>
            <a:r>
              <a:rPr lang="en-US" b="1" i="1" dirty="0">
                <a:solidFill>
                  <a:srgbClr val="FF0000"/>
                </a:solidFill>
              </a:rPr>
              <a:t>-88”-88</a:t>
            </a:r>
            <a:r>
              <a:rPr lang="en-US" dirty="0">
                <a:solidFill>
                  <a:schemeClr val="tx1"/>
                </a:solidFill>
              </a:rPr>
              <a:t>	</a:t>
            </a:r>
          </a:p>
          <a:p>
            <a:pPr marL="1200150" indent="-285750" fontAlgn="base">
              <a:spcBef>
                <a:spcPts val="0"/>
              </a:spcBef>
              <a:buClrTx/>
              <a:buSzPct val="100000"/>
              <a:buFont typeface="Courier New" charset="0"/>
              <a:buChar char="o"/>
            </a:pPr>
            <a:r>
              <a:rPr lang="en-US" sz="1800" dirty="0">
                <a:solidFill>
                  <a:schemeClr val="tx1"/>
                </a:solidFill>
              </a:rPr>
              <a:t>(</a:t>
            </a:r>
            <a:r>
              <a:rPr lang="en-US" sz="1800" dirty="0" err="1">
                <a:solidFill>
                  <a:schemeClr val="tx1"/>
                </a:solidFill>
              </a:rPr>
              <a:t>N‘oubliez</a:t>
            </a:r>
            <a:r>
              <a:rPr lang="en-US" sz="1800" dirty="0">
                <a:solidFill>
                  <a:schemeClr val="tx1"/>
                </a:solidFill>
              </a:rPr>
              <a:t> pas </a:t>
            </a:r>
            <a:r>
              <a:rPr lang="en-US" sz="1800" dirty="0" err="1">
                <a:solidFill>
                  <a:schemeClr val="tx1"/>
                </a:solidFill>
              </a:rPr>
              <a:t>d’utiliser</a:t>
            </a:r>
            <a:r>
              <a:rPr lang="en-US" sz="1800" dirty="0">
                <a:solidFill>
                  <a:schemeClr val="tx1"/>
                </a:solidFill>
              </a:rPr>
              <a:t> </a:t>
            </a:r>
            <a:r>
              <a:rPr lang="en-US" sz="1800" dirty="0" err="1">
                <a:solidFill>
                  <a:schemeClr val="tx1"/>
                </a:solidFill>
              </a:rPr>
              <a:t>l‘option</a:t>
            </a:r>
            <a:r>
              <a:rPr lang="zh-CN" altLang="en-US" sz="1800" dirty="0">
                <a:solidFill>
                  <a:schemeClr val="tx1"/>
                </a:solidFill>
              </a:rPr>
              <a:t> </a:t>
            </a:r>
            <a:r>
              <a:rPr lang="en-US" sz="1800" b="1" i="1" dirty="0">
                <a:solidFill>
                  <a:srgbClr val="FF0000"/>
                </a:solidFill>
              </a:rPr>
              <a:t>label, modify </a:t>
            </a:r>
            <a:r>
              <a:rPr lang="en-US" sz="1800" dirty="0" err="1">
                <a:solidFill>
                  <a:schemeClr val="tx1"/>
                </a:solidFill>
              </a:rPr>
              <a:t>command</a:t>
            </a:r>
            <a:r>
              <a:rPr lang="en-US" altLang="zh-CN" sz="1800" dirty="0" err="1">
                <a:solidFill>
                  <a:schemeClr val="tx1"/>
                </a:solidFill>
              </a:rPr>
              <a:t>e</a:t>
            </a:r>
            <a:r>
              <a:rPr lang="en-US" sz="1800" dirty="0">
                <a:solidFill>
                  <a:schemeClr val="tx1"/>
                </a:solidFill>
              </a:rPr>
              <a:t>.) </a:t>
            </a:r>
          </a:p>
          <a:p>
            <a:pPr marL="914400" lvl="1" indent="-457200" fontAlgn="base">
              <a:spcBef>
                <a:spcPts val="0"/>
              </a:spcBef>
              <a:buClrTx/>
              <a:buSzPct val="100000"/>
              <a:buFont typeface="+mj-lt"/>
              <a:buAutoNum type="arabicPeriod" startAt="8"/>
            </a:pPr>
            <a:r>
              <a:rPr lang="en-US" dirty="0" err="1">
                <a:solidFill>
                  <a:schemeClr val="tx1"/>
                </a:solidFill>
              </a:rPr>
              <a:t>Sauvegardez</a:t>
            </a:r>
            <a:r>
              <a:rPr lang="en-US" dirty="0">
                <a:solidFill>
                  <a:schemeClr val="tx1"/>
                </a:solidFill>
              </a:rPr>
              <a:t> </a:t>
            </a:r>
            <a:r>
              <a:rPr lang="en-US" dirty="0" err="1">
                <a:solidFill>
                  <a:schemeClr val="tx1"/>
                </a:solidFill>
              </a:rPr>
              <a:t>l'ensemble</a:t>
            </a:r>
            <a:r>
              <a:rPr lang="en-US" dirty="0">
                <a:solidFill>
                  <a:schemeClr val="tx1"/>
                </a:solidFill>
              </a:rPr>
              <a:t> de </a:t>
            </a:r>
            <a:r>
              <a:rPr lang="en-US" dirty="0" err="1">
                <a:solidFill>
                  <a:schemeClr val="tx1"/>
                </a:solidFill>
              </a:rPr>
              <a:t>données</a:t>
            </a:r>
            <a:r>
              <a:rPr lang="en-US" dirty="0">
                <a:solidFill>
                  <a:schemeClr val="tx1"/>
                </a:solidFill>
              </a:rPr>
              <a:t> </a:t>
            </a:r>
            <a:r>
              <a:rPr lang="en-US" dirty="0" err="1">
                <a:solidFill>
                  <a:schemeClr val="tx1"/>
                </a:solidFill>
              </a:rPr>
              <a:t>modifié</a:t>
            </a:r>
            <a:r>
              <a:rPr lang="en-US" dirty="0">
                <a:solidFill>
                  <a:schemeClr val="tx1"/>
                </a:solidFill>
              </a:rPr>
              <a:t>. (</a:t>
            </a:r>
            <a:r>
              <a:rPr lang="en-US" dirty="0" err="1">
                <a:solidFill>
                  <a:schemeClr val="tx1"/>
                </a:solidFill>
              </a:rPr>
              <a:t>N'oubliez</a:t>
            </a:r>
            <a:r>
              <a:rPr lang="en-US" dirty="0">
                <a:solidFill>
                  <a:schemeClr val="tx1"/>
                </a:solidFill>
              </a:rPr>
              <a:t> pas </a:t>
            </a:r>
            <a:r>
              <a:rPr lang="en-US" dirty="0" err="1">
                <a:solidFill>
                  <a:schemeClr val="tx1"/>
                </a:solidFill>
              </a:rPr>
              <a:t>d'utiliser</a:t>
            </a:r>
            <a:r>
              <a:rPr lang="en-US" dirty="0">
                <a:solidFill>
                  <a:schemeClr val="tx1"/>
                </a:solidFill>
              </a:rPr>
              <a:t> </a:t>
            </a:r>
            <a:r>
              <a:rPr lang="en-US" dirty="0" err="1">
                <a:solidFill>
                  <a:schemeClr val="tx1"/>
                </a:solidFill>
              </a:rPr>
              <a:t>l'option</a:t>
            </a:r>
            <a:r>
              <a:rPr lang="en-US" dirty="0">
                <a:solidFill>
                  <a:schemeClr val="tx1"/>
                </a:solidFill>
              </a:rPr>
              <a:t> de </a:t>
            </a:r>
            <a:r>
              <a:rPr lang="en-US" b="1" i="1" dirty="0">
                <a:solidFill>
                  <a:srgbClr val="FF0000"/>
                </a:solidFill>
              </a:rPr>
              <a:t>replace</a:t>
            </a:r>
            <a:r>
              <a:rPr lang="en-US" dirty="0">
                <a:solidFill>
                  <a:schemeClr val="tx1"/>
                </a:solidFill>
              </a:rPr>
              <a:t>.) </a:t>
            </a:r>
          </a:p>
          <a:p>
            <a:pPr marL="914400" lvl="1" indent="-457200" fontAlgn="base">
              <a:spcBef>
                <a:spcPts val="0"/>
              </a:spcBef>
              <a:buClrTx/>
              <a:buSzPct val="100000"/>
              <a:buFont typeface="+mj-lt"/>
              <a:buAutoNum type="arabicPeriod" startAt="8"/>
            </a:pPr>
            <a:r>
              <a:rPr lang="en-US" dirty="0" err="1">
                <a:solidFill>
                  <a:schemeClr val="tx1"/>
                </a:solidFill>
              </a:rPr>
              <a:t>Conservez</a:t>
            </a:r>
            <a:r>
              <a:rPr lang="en-US" dirty="0">
                <a:solidFill>
                  <a:schemeClr val="tx1"/>
                </a:solidFill>
              </a:rPr>
              <a:t> </a:t>
            </a:r>
            <a:r>
              <a:rPr lang="en-US" dirty="0" err="1">
                <a:solidFill>
                  <a:schemeClr val="tx1"/>
                </a:solidFill>
              </a:rPr>
              <a:t>toutes</a:t>
            </a:r>
            <a:r>
              <a:rPr lang="en-US" dirty="0">
                <a:solidFill>
                  <a:schemeClr val="tx1"/>
                </a:solidFill>
              </a:rPr>
              <a:t> les </a:t>
            </a:r>
            <a:r>
              <a:rPr lang="en-US" dirty="0" err="1">
                <a:solidFill>
                  <a:schemeClr val="tx1"/>
                </a:solidFill>
              </a:rPr>
              <a:t>commandes</a:t>
            </a:r>
            <a:r>
              <a:rPr lang="en-US" dirty="0">
                <a:solidFill>
                  <a:schemeClr val="tx1"/>
                </a:solidFill>
              </a:rPr>
              <a:t> </a:t>
            </a:r>
            <a:r>
              <a:rPr lang="en-US" dirty="0" err="1">
                <a:solidFill>
                  <a:schemeClr val="tx1"/>
                </a:solidFill>
              </a:rPr>
              <a:t>dans</a:t>
            </a:r>
            <a:r>
              <a:rPr lang="en-US" dirty="0">
                <a:solidFill>
                  <a:schemeClr val="tx1"/>
                </a:solidFill>
              </a:rPr>
              <a:t> </a:t>
            </a:r>
            <a:r>
              <a:rPr lang="en-US" dirty="0" err="1">
                <a:solidFill>
                  <a:schemeClr val="tx1"/>
                </a:solidFill>
              </a:rPr>
              <a:t>votre</a:t>
            </a:r>
            <a:r>
              <a:rPr lang="en-US" dirty="0">
                <a:solidFill>
                  <a:schemeClr val="tx1"/>
                </a:solidFill>
              </a:rPr>
              <a:t> </a:t>
            </a:r>
            <a:r>
              <a:rPr lang="en-US" dirty="0" err="1">
                <a:solidFill>
                  <a:schemeClr val="tx1"/>
                </a:solidFill>
              </a:rPr>
              <a:t>fichier</a:t>
            </a:r>
            <a:r>
              <a:rPr lang="en-US" dirty="0">
                <a:solidFill>
                  <a:schemeClr val="tx1"/>
                </a:solidFill>
              </a:rPr>
              <a:t> do-file ("PMA data for </a:t>
            </a:r>
            <a:r>
              <a:rPr lang="en-US" dirty="0" err="1">
                <a:solidFill>
                  <a:schemeClr val="tx1"/>
                </a:solidFill>
              </a:rPr>
              <a:t>exercise_date_your-initials.do</a:t>
            </a:r>
            <a:r>
              <a:rPr lang="en-US" dirty="0">
                <a:solidFill>
                  <a:schemeClr val="tx1"/>
                </a:solidFill>
              </a:rPr>
              <a:t>") et </a:t>
            </a:r>
            <a:r>
              <a:rPr lang="en-US" dirty="0" err="1">
                <a:solidFill>
                  <a:schemeClr val="tx1"/>
                </a:solidFill>
              </a:rPr>
              <a:t>pensez</a:t>
            </a:r>
            <a:r>
              <a:rPr lang="en-US" dirty="0">
                <a:solidFill>
                  <a:schemeClr val="tx1"/>
                </a:solidFill>
              </a:rPr>
              <a:t> </a:t>
            </a:r>
            <a:r>
              <a:rPr lang="en-US" dirty="0" err="1">
                <a:solidFill>
                  <a:schemeClr val="tx1"/>
                </a:solidFill>
              </a:rPr>
              <a:t>à</a:t>
            </a:r>
            <a:r>
              <a:rPr lang="en-US" dirty="0">
                <a:solidFill>
                  <a:schemeClr val="tx1"/>
                </a:solidFill>
              </a:rPr>
              <a:t> </a:t>
            </a:r>
            <a:r>
              <a:rPr lang="en-US" dirty="0" err="1">
                <a:solidFill>
                  <a:schemeClr val="tx1"/>
                </a:solidFill>
              </a:rPr>
              <a:t>prendre</a:t>
            </a:r>
            <a:r>
              <a:rPr lang="en-US" dirty="0">
                <a:solidFill>
                  <a:schemeClr val="tx1"/>
                </a:solidFill>
              </a:rPr>
              <a:t> des notes.</a:t>
            </a:r>
          </a:p>
          <a:p>
            <a:pPr marL="914400" lvl="1" indent="-457200" fontAlgn="base">
              <a:spcBef>
                <a:spcPts val="0"/>
              </a:spcBef>
              <a:buClrTx/>
              <a:buSzPct val="100000"/>
              <a:buFont typeface="+mj-lt"/>
              <a:buAutoNum type="arabicPeriod" startAt="8"/>
            </a:pPr>
            <a:r>
              <a:rPr lang="en-US" dirty="0" err="1">
                <a:solidFill>
                  <a:schemeClr val="tx1"/>
                </a:solidFill>
              </a:rPr>
              <a:t>Sauvegardez</a:t>
            </a:r>
            <a:r>
              <a:rPr lang="en-US" dirty="0">
                <a:solidFill>
                  <a:schemeClr val="tx1"/>
                </a:solidFill>
              </a:rPr>
              <a:t> le </a:t>
            </a:r>
            <a:r>
              <a:rPr lang="en-US" dirty="0" err="1">
                <a:solidFill>
                  <a:schemeClr val="tx1"/>
                </a:solidFill>
              </a:rPr>
              <a:t>fichier</a:t>
            </a:r>
            <a:r>
              <a:rPr lang="en-US" dirty="0">
                <a:solidFill>
                  <a:schemeClr val="tx1"/>
                </a:solidFill>
              </a:rPr>
              <a:t> </a:t>
            </a:r>
            <a:r>
              <a:rPr lang="en-US" dirty="0" err="1">
                <a:solidFill>
                  <a:schemeClr val="tx1"/>
                </a:solidFill>
              </a:rPr>
              <a:t>à</a:t>
            </a:r>
            <a:r>
              <a:rPr lang="en-US" dirty="0">
                <a:solidFill>
                  <a:schemeClr val="tx1"/>
                </a:solidFill>
              </a:rPr>
              <a:t> faire.</a:t>
            </a:r>
          </a:p>
          <a:p>
            <a:pPr marL="1371600" lvl="2" indent="-457200">
              <a:spcBef>
                <a:spcPts val="0"/>
              </a:spcBef>
              <a:buClrTx/>
              <a:buSzPct val="100000"/>
              <a:buFont typeface="+mj-lt"/>
              <a:buAutoNum type="arabicPeriod"/>
            </a:pPr>
            <a:endParaRPr lang="en-US" dirty="0">
              <a:solidFill>
                <a:schemeClr val="tx1"/>
              </a:solidFill>
            </a:endParaRPr>
          </a:p>
          <a:p>
            <a:pPr>
              <a:spcBef>
                <a:spcPts val="0"/>
              </a:spcBef>
              <a:buClrTx/>
              <a:buSzPct val="100000"/>
            </a:pPr>
            <a:endParaRPr lang="en-US" sz="1800" dirty="0">
              <a:solidFill>
                <a:schemeClr val="tx1"/>
              </a:solidFill>
            </a:endParaRPr>
          </a:p>
        </p:txBody>
      </p:sp>
    </p:spTree>
    <p:extLst>
      <p:ext uri="{BB962C8B-B14F-4D97-AF65-F5344CB8AC3E}">
        <p14:creationId xmlns:p14="http://schemas.microsoft.com/office/powerpoint/2010/main" val="50593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D6A3-CF59-5541-B61D-490E87696CAE}"/>
              </a:ext>
            </a:extLst>
          </p:cNvPr>
          <p:cNvSpPr>
            <a:spLocks noGrp="1"/>
          </p:cNvSpPr>
          <p:nvPr>
            <p:ph type="title"/>
          </p:nvPr>
        </p:nvSpPr>
        <p:spPr>
          <a:xfrm>
            <a:off x="838200" y="29845"/>
            <a:ext cx="10515600" cy="1325563"/>
          </a:xfrm>
        </p:spPr>
        <p:txBody>
          <a:bodyPr/>
          <a:lstStyle/>
          <a:p>
            <a:r>
              <a:rPr lang="en-US" dirty="0"/>
              <a:t>Plan</a:t>
            </a:r>
          </a:p>
        </p:txBody>
      </p:sp>
      <p:sp>
        <p:nvSpPr>
          <p:cNvPr id="3" name="Content Placeholder 2">
            <a:extLst>
              <a:ext uri="{FF2B5EF4-FFF2-40B4-BE49-F238E27FC236}">
                <a16:creationId xmlns:a16="http://schemas.microsoft.com/office/drawing/2014/main" id="{241E8F03-D0E1-A84B-8994-622825692709}"/>
              </a:ext>
            </a:extLst>
          </p:cNvPr>
          <p:cNvSpPr>
            <a:spLocks noGrp="1"/>
          </p:cNvSpPr>
          <p:nvPr>
            <p:ph idx="1"/>
          </p:nvPr>
        </p:nvSpPr>
        <p:spPr>
          <a:xfrm>
            <a:off x="413291" y="1352829"/>
            <a:ext cx="11545029" cy="4326611"/>
          </a:xfrm>
        </p:spPr>
        <p:txBody>
          <a:bodyPr>
            <a:normAutofit/>
          </a:bodyPr>
          <a:lstStyle/>
          <a:p>
            <a:pPr>
              <a:lnSpc>
                <a:spcPct val="120000"/>
              </a:lnSpc>
              <a:spcBef>
                <a:spcPts val="0"/>
              </a:spcBef>
              <a:buSzPct val="120000"/>
              <a:buFont typeface="Wingdings" charset="2"/>
              <a:buChar char="ü"/>
            </a:pPr>
            <a:r>
              <a:rPr lang="en-US" sz="2800" dirty="0" err="1">
                <a:solidFill>
                  <a:schemeClr val="tx1"/>
                </a:solidFill>
              </a:rPr>
              <a:t>Partie</a:t>
            </a:r>
            <a:r>
              <a:rPr lang="en-US" sz="2800" dirty="0">
                <a:solidFill>
                  <a:schemeClr val="tx1"/>
                </a:solidFill>
              </a:rPr>
              <a:t> I:  </a:t>
            </a:r>
          </a:p>
          <a:p>
            <a:pPr marL="0" indent="0">
              <a:lnSpc>
                <a:spcPct val="120000"/>
              </a:lnSpc>
              <a:spcBef>
                <a:spcPts val="0"/>
              </a:spcBef>
              <a:buNone/>
            </a:pPr>
            <a:r>
              <a:rPr lang="en-US" sz="2800" dirty="0">
                <a:solidFill>
                  <a:schemeClr val="tx1"/>
                </a:solidFill>
              </a:rPr>
              <a:t>	</a:t>
            </a:r>
            <a:r>
              <a:rPr lang="en-US" sz="2400" dirty="0">
                <a:solidFill>
                  <a:schemeClr val="tx1"/>
                </a:solidFill>
              </a:rPr>
              <a:t>Section 1: </a:t>
            </a:r>
            <a:r>
              <a:rPr lang="en-US" sz="2400" dirty="0" err="1">
                <a:solidFill>
                  <a:schemeClr val="tx1"/>
                </a:solidFill>
              </a:rPr>
              <a:t>Prise</a:t>
            </a:r>
            <a:r>
              <a:rPr lang="en-US" sz="2400" dirty="0">
                <a:solidFill>
                  <a:schemeClr val="tx1"/>
                </a:solidFill>
              </a:rPr>
              <a:t> </a:t>
            </a:r>
            <a:r>
              <a:rPr lang="en-US" sz="2400" dirty="0" err="1">
                <a:solidFill>
                  <a:schemeClr val="tx1"/>
                </a:solidFill>
              </a:rPr>
              <a:t>en</a:t>
            </a:r>
            <a:r>
              <a:rPr lang="en-US" sz="2400" dirty="0">
                <a:solidFill>
                  <a:schemeClr val="tx1"/>
                </a:solidFill>
              </a:rPr>
              <a:t> main de Stata</a:t>
            </a:r>
          </a:p>
          <a:p>
            <a:pPr marL="0" indent="0">
              <a:lnSpc>
                <a:spcPct val="120000"/>
              </a:lnSpc>
              <a:spcBef>
                <a:spcPts val="0"/>
              </a:spcBef>
              <a:buNone/>
            </a:pPr>
            <a:r>
              <a:rPr lang="en-US" sz="2400" dirty="0">
                <a:solidFill>
                  <a:schemeClr val="tx1"/>
                </a:solidFill>
              </a:rPr>
              <a:t>	Section 2: </a:t>
            </a:r>
            <a:r>
              <a:rPr lang="en-US" sz="2400" dirty="0" err="1">
                <a:solidFill>
                  <a:schemeClr val="tx1"/>
                </a:solidFill>
              </a:rPr>
              <a:t>Commençons</a:t>
            </a:r>
            <a:r>
              <a:rPr lang="en-US" sz="2400" dirty="0">
                <a:solidFill>
                  <a:schemeClr val="tx1"/>
                </a:solidFill>
              </a:rPr>
              <a:t> </a:t>
            </a:r>
            <a:r>
              <a:rPr lang="en-US" sz="2400" dirty="0" err="1">
                <a:solidFill>
                  <a:schemeClr val="tx1"/>
                </a:solidFill>
              </a:rPr>
              <a:t>à</a:t>
            </a:r>
            <a:r>
              <a:rPr lang="en-US" sz="2400" dirty="0">
                <a:solidFill>
                  <a:schemeClr val="tx1"/>
                </a:solidFill>
              </a:rPr>
              <a:t> faire </a:t>
            </a:r>
            <a:r>
              <a:rPr lang="en-US" sz="2400" dirty="0" err="1">
                <a:solidFill>
                  <a:schemeClr val="tx1"/>
                </a:solidFill>
              </a:rPr>
              <a:t>fonctionner</a:t>
            </a:r>
            <a:r>
              <a:rPr lang="en-US" sz="2400" dirty="0">
                <a:solidFill>
                  <a:schemeClr val="tx1"/>
                </a:solidFill>
              </a:rPr>
              <a:t> Stata</a:t>
            </a:r>
          </a:p>
          <a:p>
            <a:pPr marL="0" indent="0">
              <a:lnSpc>
                <a:spcPct val="120000"/>
              </a:lnSpc>
              <a:spcBef>
                <a:spcPts val="0"/>
              </a:spcBef>
              <a:buNone/>
            </a:pPr>
            <a:r>
              <a:rPr lang="en-US" sz="2400" dirty="0">
                <a:solidFill>
                  <a:schemeClr val="tx1"/>
                </a:solidFill>
              </a:rPr>
              <a:t>	Section 3: </a:t>
            </a:r>
            <a:r>
              <a:rPr lang="en-US" sz="2400" dirty="0" err="1">
                <a:solidFill>
                  <a:schemeClr val="tx1"/>
                </a:solidFill>
              </a:rPr>
              <a:t>Utilisation</a:t>
            </a:r>
            <a:r>
              <a:rPr lang="en-US" sz="2400" dirty="0">
                <a:solidFill>
                  <a:schemeClr val="tx1"/>
                </a:solidFill>
              </a:rPr>
              <a:t> d'un ensemble de </a:t>
            </a:r>
            <a:r>
              <a:rPr lang="en-US" sz="2400" dirty="0" err="1">
                <a:solidFill>
                  <a:schemeClr val="tx1"/>
                </a:solidFill>
              </a:rPr>
              <a:t>données</a:t>
            </a:r>
            <a:endParaRPr lang="en-US" sz="2400" dirty="0">
              <a:solidFill>
                <a:schemeClr val="tx1"/>
              </a:solidFill>
            </a:endParaRPr>
          </a:p>
          <a:p>
            <a:pPr>
              <a:lnSpc>
                <a:spcPct val="120000"/>
              </a:lnSpc>
              <a:spcBef>
                <a:spcPts val="0"/>
              </a:spcBef>
              <a:buSzPct val="120000"/>
              <a:buFont typeface="Wingdings" charset="2"/>
              <a:buChar char="ü"/>
            </a:pPr>
            <a:r>
              <a:rPr lang="en-US" sz="2800" dirty="0" err="1">
                <a:solidFill>
                  <a:schemeClr val="tx1"/>
                </a:solidFill>
              </a:rPr>
              <a:t>Partie</a:t>
            </a:r>
            <a:r>
              <a:rPr lang="en-US" sz="2800" dirty="0">
                <a:solidFill>
                  <a:schemeClr val="tx1"/>
                </a:solidFill>
              </a:rPr>
              <a:t> II: </a:t>
            </a:r>
          </a:p>
          <a:p>
            <a:pPr marL="0" indent="0">
              <a:lnSpc>
                <a:spcPct val="120000"/>
              </a:lnSpc>
              <a:spcBef>
                <a:spcPts val="0"/>
              </a:spcBef>
              <a:buNone/>
            </a:pPr>
            <a:r>
              <a:rPr lang="en-US" sz="2800" dirty="0">
                <a:solidFill>
                  <a:schemeClr val="tx1"/>
                </a:solidFill>
              </a:rPr>
              <a:t>	</a:t>
            </a:r>
            <a:r>
              <a:rPr lang="en-US" sz="2400" dirty="0">
                <a:solidFill>
                  <a:schemeClr val="tx1"/>
                </a:solidFill>
              </a:rPr>
              <a:t>Section 4: Exploration et manipulation des </a:t>
            </a:r>
            <a:r>
              <a:rPr lang="en-US" sz="2400" dirty="0" err="1">
                <a:solidFill>
                  <a:schemeClr val="tx1"/>
                </a:solidFill>
              </a:rPr>
              <a:t>données</a:t>
            </a:r>
            <a:endParaRPr lang="en-US" sz="2400" dirty="0">
              <a:solidFill>
                <a:schemeClr val="tx1"/>
              </a:solidFill>
            </a:endParaRPr>
          </a:p>
          <a:p>
            <a:pPr marL="914400" lvl="2" indent="0">
              <a:lnSpc>
                <a:spcPct val="120000"/>
              </a:lnSpc>
              <a:spcBef>
                <a:spcPts val="0"/>
              </a:spcBef>
              <a:buNone/>
            </a:pPr>
            <a:r>
              <a:rPr lang="en-US" sz="2400" dirty="0">
                <a:solidFill>
                  <a:schemeClr val="tx1"/>
                </a:solidFill>
              </a:rPr>
              <a:t>Section 5: </a:t>
            </a:r>
            <a:r>
              <a:rPr lang="en-US" sz="2400" dirty="0" err="1">
                <a:solidFill>
                  <a:schemeClr val="tx1"/>
                </a:solidFill>
              </a:rPr>
              <a:t>Étiquetage</a:t>
            </a:r>
            <a:r>
              <a:rPr lang="en-US" sz="2400" dirty="0">
                <a:solidFill>
                  <a:schemeClr val="tx1"/>
                </a:solidFill>
              </a:rPr>
              <a:t> des variables et des </a:t>
            </a:r>
            <a:r>
              <a:rPr lang="en-US" sz="2400" dirty="0" err="1">
                <a:solidFill>
                  <a:schemeClr val="tx1"/>
                </a:solidFill>
              </a:rPr>
              <a:t>valeurs</a:t>
            </a:r>
            <a:endParaRPr lang="en-US" sz="2400" dirty="0">
              <a:solidFill>
                <a:schemeClr val="tx1"/>
              </a:solidFill>
            </a:endParaRPr>
          </a:p>
          <a:p>
            <a:pPr marL="914400" lvl="2" indent="0">
              <a:lnSpc>
                <a:spcPct val="120000"/>
              </a:lnSpc>
              <a:spcBef>
                <a:spcPts val="0"/>
              </a:spcBef>
              <a:buNone/>
            </a:pPr>
            <a:r>
              <a:rPr lang="en-US" sz="2400" dirty="0">
                <a:solidFill>
                  <a:schemeClr val="tx1"/>
                </a:solidFill>
              </a:rPr>
              <a:t>Section 6: </a:t>
            </a:r>
            <a:r>
              <a:rPr lang="en-US" sz="2400" dirty="0" err="1">
                <a:solidFill>
                  <a:schemeClr val="tx1"/>
                </a:solidFill>
              </a:rPr>
              <a:t>Configurer</a:t>
            </a:r>
            <a:r>
              <a:rPr lang="en-US" sz="2400" dirty="0">
                <a:solidFill>
                  <a:schemeClr val="tx1"/>
                </a:solidFill>
              </a:rPr>
              <a:t> des macros </a:t>
            </a:r>
            <a:r>
              <a:rPr lang="en-US" sz="2400" dirty="0" err="1">
                <a:solidFill>
                  <a:schemeClr val="tx1"/>
                </a:solidFill>
              </a:rPr>
              <a:t>dans</a:t>
            </a:r>
            <a:r>
              <a:rPr lang="en-US" sz="2400" dirty="0">
                <a:solidFill>
                  <a:schemeClr val="tx1"/>
                </a:solidFill>
              </a:rPr>
              <a:t> Stata</a:t>
            </a:r>
          </a:p>
          <a:p>
            <a:pPr marL="914400" lvl="2" indent="0">
              <a:lnSpc>
                <a:spcPct val="120000"/>
              </a:lnSpc>
              <a:spcBef>
                <a:spcPts val="0"/>
              </a:spcBef>
              <a:buNone/>
            </a:pPr>
            <a:r>
              <a:rPr lang="en-US" sz="2400" dirty="0">
                <a:solidFill>
                  <a:schemeClr val="tx1"/>
                </a:solidFill>
              </a:rPr>
              <a:t>Section 7: </a:t>
            </a:r>
            <a:r>
              <a:rPr lang="en-US" sz="2400" dirty="0" err="1">
                <a:solidFill>
                  <a:schemeClr val="tx1"/>
                </a:solidFill>
              </a:rPr>
              <a:t>Ajout</a:t>
            </a:r>
            <a:r>
              <a:rPr lang="en-US" sz="2400" dirty="0">
                <a:solidFill>
                  <a:schemeClr val="tx1"/>
                </a:solidFill>
              </a:rPr>
              <a:t> et fusion </a:t>
            </a:r>
            <a:r>
              <a:rPr lang="en-US" sz="2400" dirty="0" err="1">
                <a:solidFill>
                  <a:schemeClr val="tx1"/>
                </a:solidFill>
              </a:rPr>
              <a:t>d'ensembles</a:t>
            </a:r>
            <a:r>
              <a:rPr lang="en-US" sz="2400" dirty="0">
                <a:solidFill>
                  <a:schemeClr val="tx1"/>
                </a:solidFill>
              </a:rPr>
              <a:t> de données</a:t>
            </a:r>
            <a:endParaRPr lang="en-US" dirty="0"/>
          </a:p>
        </p:txBody>
      </p:sp>
    </p:spTree>
    <p:extLst>
      <p:ext uri="{BB962C8B-B14F-4D97-AF65-F5344CB8AC3E}">
        <p14:creationId xmlns:p14="http://schemas.microsoft.com/office/powerpoint/2010/main" val="861466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1569660"/>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Macros</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9590420" cy="1077218"/>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6</a:t>
            </a:r>
            <a:r>
              <a:rPr lang="en-US" sz="3200" b="1" i="1" dirty="0">
                <a:solidFill>
                  <a:schemeClr val="bg1"/>
                </a:solidFill>
              </a:rPr>
              <a:t>: </a:t>
            </a:r>
            <a:r>
              <a:rPr lang="en-US" sz="3200" b="1" i="1" dirty="0" err="1">
                <a:solidFill>
                  <a:schemeClr val="bg1"/>
                </a:solidFill>
              </a:rPr>
              <a:t>Configurer</a:t>
            </a:r>
            <a:r>
              <a:rPr lang="en-US" sz="3200" b="1" i="1" dirty="0">
                <a:solidFill>
                  <a:schemeClr val="bg1"/>
                </a:solidFill>
              </a:rPr>
              <a:t> des macros </a:t>
            </a:r>
            <a:r>
              <a:rPr lang="en-US" sz="3200" b="1" i="1" dirty="0" err="1">
                <a:solidFill>
                  <a:schemeClr val="bg1"/>
                </a:solidFill>
              </a:rPr>
              <a:t>dans</a:t>
            </a:r>
            <a:r>
              <a:rPr lang="en-US" sz="3200" b="1" i="1" dirty="0">
                <a:solidFill>
                  <a:schemeClr val="bg1"/>
                </a:solidFill>
              </a:rPr>
              <a:t> Stata</a:t>
            </a:r>
          </a:p>
          <a:p>
            <a:endParaRPr lang="fr-CA" sz="3200" b="1" i="1" dirty="0">
              <a:solidFill>
                <a:schemeClr val="bg1"/>
              </a:solidFill>
            </a:endParaRPr>
          </a:p>
        </p:txBody>
      </p:sp>
      <p:sp>
        <p:nvSpPr>
          <p:cNvPr id="3" name="5-Point Star 2"/>
          <p:cNvSpPr/>
          <p:nvPr/>
        </p:nvSpPr>
        <p:spPr>
          <a:xfrm>
            <a:off x="9687588" y="56628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401965" y="1515896"/>
            <a:ext cx="11651489" cy="5545108"/>
          </a:xfrm>
          <a:prstGeom prst="rect">
            <a:avLst/>
          </a:prstGeom>
          <a:noFill/>
        </p:spPr>
        <p:txBody>
          <a:bodyPr wrap="square" rtlCol="0">
            <a:spAutoFit/>
          </a:bodyPr>
          <a:lstStyle/>
          <a:p>
            <a:pPr marL="742950" lvl="1" indent="-285750" fontAlgn="base">
              <a:buFont typeface="Courier New" panose="02070309020205020404" pitchFamily="49" charset="0"/>
              <a:buChar char="o"/>
            </a:pPr>
            <a:endParaRPr lang="en-US" dirty="0"/>
          </a:p>
          <a:p>
            <a:pPr marL="228600" lvl="1" indent="-228600" fontAlgn="base">
              <a:lnSpc>
                <a:spcPct val="110000"/>
              </a:lnSpc>
              <a:spcBef>
                <a:spcPts val="200"/>
              </a:spcBef>
              <a:buClr>
                <a:srgbClr val="55015B"/>
              </a:buClr>
              <a:buSzPct val="120000"/>
              <a:buFont typeface="Wingdings" panose="05000000000000000000" pitchFamily="2" charset="2"/>
              <a:buChar char="ü"/>
            </a:pPr>
            <a:r>
              <a:rPr lang="en-US" sz="2000" b="1" dirty="0">
                <a:solidFill>
                  <a:schemeClr val="accent1"/>
                </a:solidFill>
                <a:latin typeface="Segoe UI" panose="020B0502040204020203" pitchFamily="34" charset="0"/>
                <a:ea typeface="Calibri" charset="0"/>
                <a:cs typeface="Calibri" charset="0"/>
              </a:rPr>
              <a:t>macro = un nom </a:t>
            </a:r>
            <a:r>
              <a:rPr lang="en-US" sz="2000" b="1" dirty="0" err="1">
                <a:solidFill>
                  <a:schemeClr val="accent1"/>
                </a:solidFill>
                <a:latin typeface="Segoe UI" panose="020B0502040204020203" pitchFamily="34" charset="0"/>
                <a:ea typeface="Calibri" charset="0"/>
                <a:cs typeface="Calibri" charset="0"/>
              </a:rPr>
              <a:t>associé</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à</a:t>
            </a:r>
            <a:r>
              <a:rPr lang="en-US" sz="2000" b="1" dirty="0">
                <a:solidFill>
                  <a:schemeClr val="accent1"/>
                </a:solidFill>
                <a:latin typeface="Segoe UI" panose="020B0502040204020203" pitchFamily="34" charset="0"/>
                <a:ea typeface="Calibri" charset="0"/>
                <a:cs typeface="Calibri" charset="0"/>
              </a:rPr>
              <a:t> un </a:t>
            </a:r>
            <a:r>
              <a:rPr lang="en-US" sz="2000" b="1" dirty="0" err="1">
                <a:solidFill>
                  <a:schemeClr val="accent1"/>
                </a:solidFill>
                <a:latin typeface="Segoe UI" panose="020B0502040204020203" pitchFamily="34" charset="0"/>
                <a:ea typeface="Calibri" charset="0"/>
                <a:cs typeface="Calibri" charset="0"/>
              </a:rPr>
              <a:t>texte</a:t>
            </a:r>
            <a:r>
              <a:rPr lang="en-US" sz="2000" b="1" dirty="0">
                <a:solidFill>
                  <a:schemeClr val="accent1"/>
                </a:solidFill>
                <a:latin typeface="Segoe UI" panose="020B0502040204020203" pitchFamily="34" charset="0"/>
                <a:ea typeface="Calibri" charset="0"/>
                <a:cs typeface="Calibri" charset="0"/>
              </a:rPr>
              <a:t>. </a:t>
            </a:r>
          </a:p>
          <a:p>
            <a:pPr marL="228600" lvl="1" indent="-228600" fontAlgn="base">
              <a:lnSpc>
                <a:spcPct val="110000"/>
              </a:lnSpc>
              <a:spcBef>
                <a:spcPts val="200"/>
              </a:spcBef>
              <a:buClr>
                <a:srgbClr val="55015B"/>
              </a:buClr>
              <a:buSzPct val="120000"/>
              <a:buFont typeface="Wingdings" panose="05000000000000000000" pitchFamily="2" charset="2"/>
              <a:buChar char="ü"/>
            </a:pPr>
            <a:r>
              <a:rPr lang="en-US" sz="2000" b="1" dirty="0">
                <a:solidFill>
                  <a:schemeClr val="accent1"/>
                </a:solidFill>
                <a:latin typeface="Segoe UI" panose="020B0502040204020203" pitchFamily="34" charset="0"/>
                <a:ea typeface="Calibri" charset="0"/>
                <a:cs typeface="Calibri" charset="0"/>
              </a:rPr>
              <a:t>macros </a:t>
            </a:r>
            <a:r>
              <a:rPr lang="en-US" sz="2000" b="1" dirty="0" err="1">
                <a:solidFill>
                  <a:schemeClr val="accent1"/>
                </a:solidFill>
                <a:latin typeface="Segoe UI" panose="020B0502040204020203" pitchFamily="34" charset="0"/>
                <a:ea typeface="Calibri" charset="0"/>
                <a:cs typeface="Calibri" charset="0"/>
              </a:rPr>
              <a:t>peuvent</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avoir</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une</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portée</a:t>
            </a:r>
            <a:r>
              <a:rPr lang="en-US" sz="2000" b="1" dirty="0">
                <a:solidFill>
                  <a:schemeClr val="accent1"/>
                </a:solidFill>
                <a:latin typeface="Segoe UI" panose="020B0502040204020203" pitchFamily="34" charset="0"/>
                <a:ea typeface="Calibri" charset="0"/>
                <a:cs typeface="Calibri" charset="0"/>
              </a:rPr>
              <a:t> locale </a:t>
            </a:r>
            <a:r>
              <a:rPr lang="en-US" sz="2000" b="1" dirty="0" err="1">
                <a:solidFill>
                  <a:schemeClr val="accent1"/>
                </a:solidFill>
                <a:latin typeface="Segoe UI" panose="020B0502040204020203" pitchFamily="34" charset="0"/>
                <a:ea typeface="Calibri" charset="0"/>
                <a:cs typeface="Calibri" charset="0"/>
              </a:rPr>
              <a:t>ou</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mondiale</a:t>
            </a:r>
            <a:r>
              <a:rPr lang="en-US" sz="2000" b="1" dirty="0">
                <a:solidFill>
                  <a:schemeClr val="accent1"/>
                </a:solidFill>
                <a:latin typeface="Segoe UI" panose="020B0502040204020203" pitchFamily="34" charset="0"/>
                <a:ea typeface="Calibri" charset="0"/>
                <a:cs typeface="Calibri" charset="0"/>
              </a:rPr>
              <a:t>. </a:t>
            </a:r>
          </a:p>
          <a:p>
            <a:pPr marL="742950" lvl="1" indent="-285750" fontAlgn="base">
              <a:buFont typeface="Courier New" panose="02070309020205020404" pitchFamily="49" charset="0"/>
              <a:buChar char="o"/>
            </a:pPr>
            <a:r>
              <a:rPr lang="en-US" sz="1600" dirty="0" err="1"/>
              <a:t>Exemple</a:t>
            </a:r>
            <a:r>
              <a:rPr lang="en-US" sz="1600" dirty="0"/>
              <a:t> </a:t>
            </a:r>
            <a:r>
              <a:rPr lang="en-US" sz="1600" dirty="0" err="1"/>
              <a:t>d'utilisation</a:t>
            </a:r>
            <a:r>
              <a:rPr lang="en-US" sz="1600" dirty="0"/>
              <a:t> : </a:t>
            </a:r>
            <a:r>
              <a:rPr lang="en-US" sz="1600" dirty="0" err="1"/>
              <a:t>abréviation</a:t>
            </a:r>
            <a:r>
              <a:rPr lang="en-US" sz="1600" dirty="0"/>
              <a:t> pour phrase </a:t>
            </a:r>
            <a:r>
              <a:rPr lang="en-US" sz="1600" dirty="0" err="1"/>
              <a:t>répétée</a:t>
            </a:r>
            <a:endParaRPr lang="en-US" sz="1600" dirty="0"/>
          </a:p>
          <a:p>
            <a:pPr marL="742950" lvl="1" indent="-285750" fontAlgn="base">
              <a:buFont typeface="Courier New" panose="02070309020205020404" pitchFamily="49" charset="0"/>
              <a:buChar char="o"/>
            </a:pPr>
            <a:endParaRPr lang="en-US" sz="1600" dirty="0"/>
          </a:p>
          <a:p>
            <a:pPr marL="228600" lvl="1" indent="-228600" fontAlgn="base">
              <a:lnSpc>
                <a:spcPct val="110000"/>
              </a:lnSpc>
              <a:spcBef>
                <a:spcPts val="200"/>
              </a:spcBef>
              <a:buClr>
                <a:srgbClr val="55015B"/>
              </a:buClr>
              <a:buSzPct val="120000"/>
              <a:buFont typeface="Wingdings" panose="05000000000000000000" pitchFamily="2" charset="2"/>
              <a:buChar char="ü"/>
            </a:pPr>
            <a:r>
              <a:rPr lang="en-US" sz="2000" b="1" dirty="0" err="1">
                <a:solidFill>
                  <a:schemeClr val="accent1"/>
                </a:solidFill>
                <a:latin typeface="Segoe UI" panose="020B0502040204020203" pitchFamily="34" charset="0"/>
                <a:ea typeface="Calibri" charset="0"/>
                <a:cs typeface="Calibri" charset="0"/>
              </a:rPr>
              <a:t>syntaxe</a:t>
            </a:r>
            <a:r>
              <a:rPr lang="en-US" sz="2000" b="1" dirty="0">
                <a:solidFill>
                  <a:schemeClr val="accent1"/>
                </a:solidFill>
                <a:latin typeface="Segoe UI" panose="020B0502040204020203" pitchFamily="34" charset="0"/>
                <a:ea typeface="Calibri" charset="0"/>
                <a:cs typeface="Calibri" charset="0"/>
              </a:rPr>
              <a:t> des local macro:  </a:t>
            </a:r>
            <a:r>
              <a:rPr lang="en-US" sz="1600" b="1" i="1" dirty="0">
                <a:solidFill>
                  <a:srgbClr val="C00000"/>
                </a:solidFill>
              </a:rPr>
              <a:t>local name [=] content</a:t>
            </a:r>
          </a:p>
          <a:p>
            <a:pPr marL="1200150" lvl="2" indent="-285750" fontAlgn="base">
              <a:buFont typeface="Wingdings" charset="2"/>
              <a:buChar char="q"/>
            </a:pPr>
            <a:r>
              <a:rPr lang="en-US" sz="1600" dirty="0" err="1"/>
              <a:t>ex</a:t>
            </a:r>
            <a:r>
              <a:rPr lang="en-US" altLang="zh-CN" sz="1600" dirty="0" err="1"/>
              <a:t>e</a:t>
            </a:r>
            <a:r>
              <a:rPr lang="en-US" sz="1600" dirty="0" err="1"/>
              <a:t>mple</a:t>
            </a:r>
            <a:r>
              <a:rPr lang="en-US" sz="1600" dirty="0"/>
              <a:t>:</a:t>
            </a:r>
            <a:r>
              <a:rPr lang="en-US" sz="1600" b="1" i="1" dirty="0">
                <a:solidFill>
                  <a:srgbClr val="C00000"/>
                </a:solidFill>
              </a:rPr>
              <a:t> local level1 "county"</a:t>
            </a:r>
            <a:endParaRPr lang="en-US" dirty="0"/>
          </a:p>
          <a:p>
            <a:pPr marL="1200150" lvl="2" indent="-285750">
              <a:buFont typeface="Wingdings" charset="2"/>
              <a:buChar char="q"/>
            </a:pPr>
            <a:r>
              <a:rPr lang="en-US" sz="1600" dirty="0" err="1"/>
              <a:t>utilisez</a:t>
            </a:r>
            <a:r>
              <a:rPr lang="en-US" sz="1600" dirty="0"/>
              <a:t> </a:t>
            </a:r>
            <a:r>
              <a:rPr lang="en-US" sz="1600" b="1" i="1" dirty="0">
                <a:solidFill>
                  <a:srgbClr val="FF0000"/>
                </a:solidFill>
              </a:rPr>
              <a:t>` ' </a:t>
            </a:r>
            <a:r>
              <a:rPr lang="en-US" sz="1600" dirty="0"/>
              <a:t>pour </a:t>
            </a:r>
            <a:r>
              <a:rPr lang="en-US" sz="1600" dirty="0" err="1"/>
              <a:t>indiquer</a:t>
            </a:r>
            <a:r>
              <a:rPr lang="en-US" sz="1600" dirty="0"/>
              <a:t> </a:t>
            </a:r>
            <a:r>
              <a:rPr lang="en-US" sz="1600" dirty="0" err="1"/>
              <a:t>à</a:t>
            </a:r>
            <a:r>
              <a:rPr lang="en-US" sz="1600" dirty="0"/>
              <a:t> STATA </a:t>
            </a:r>
            <a:r>
              <a:rPr lang="en-US" sz="1600" dirty="0" err="1"/>
              <a:t>qu'il</a:t>
            </a:r>
            <a:r>
              <a:rPr lang="en-US" sz="1600" dirty="0"/>
              <a:t> </a:t>
            </a:r>
            <a:r>
              <a:rPr lang="en-US" sz="1600" dirty="0" err="1"/>
              <a:t>s'agit</a:t>
            </a:r>
            <a:r>
              <a:rPr lang="en-US" sz="1600" dirty="0"/>
              <a:t> </a:t>
            </a:r>
            <a:r>
              <a:rPr lang="en-US" sz="1600" dirty="0" err="1"/>
              <a:t>d'une</a:t>
            </a:r>
            <a:r>
              <a:rPr lang="en-US" sz="1600" dirty="0"/>
              <a:t> macro</a:t>
            </a:r>
          </a:p>
          <a:p>
            <a:pPr marL="742950" lvl="1" indent="-285750">
              <a:buFont typeface="Courier New" charset="0"/>
              <a:buChar char="o"/>
            </a:pPr>
            <a:r>
              <a:rPr lang="en-US" dirty="0"/>
              <a:t>guillemets simples </a:t>
            </a:r>
            <a:r>
              <a:rPr lang="en-US" dirty="0" err="1"/>
              <a:t>à</a:t>
            </a:r>
            <a:r>
              <a:rPr lang="en-US" dirty="0"/>
              <a:t> gauche : </a:t>
            </a:r>
            <a:r>
              <a:rPr lang="en-US" dirty="0" err="1"/>
              <a:t>en</a:t>
            </a:r>
            <a:r>
              <a:rPr lang="en-US" dirty="0"/>
              <a:t> haut </a:t>
            </a:r>
            <a:r>
              <a:rPr lang="en-US" dirty="0" err="1"/>
              <a:t>à</a:t>
            </a:r>
            <a:r>
              <a:rPr lang="en-US" dirty="0"/>
              <a:t> gauche du clavier</a:t>
            </a:r>
          </a:p>
          <a:p>
            <a:pPr marL="742950" lvl="1" indent="-285750">
              <a:buFont typeface="Courier New" charset="0"/>
              <a:buChar char="o"/>
            </a:pPr>
            <a:r>
              <a:rPr lang="en-US" dirty="0"/>
              <a:t>citation simple </a:t>
            </a:r>
            <a:r>
              <a:rPr lang="en-US" dirty="0" err="1"/>
              <a:t>à</a:t>
            </a:r>
            <a:r>
              <a:rPr lang="en-US" dirty="0"/>
              <a:t> </a:t>
            </a:r>
            <a:r>
              <a:rPr lang="en-US" dirty="0" err="1"/>
              <a:t>droite</a:t>
            </a:r>
            <a:r>
              <a:rPr lang="en-US" dirty="0"/>
              <a:t> : </a:t>
            </a:r>
            <a:r>
              <a:rPr lang="en-US" dirty="0" err="1"/>
              <a:t>à</a:t>
            </a:r>
            <a:r>
              <a:rPr lang="en-US" dirty="0"/>
              <a:t> </a:t>
            </a:r>
            <a:r>
              <a:rPr lang="en-US" dirty="0" err="1"/>
              <a:t>droite</a:t>
            </a:r>
            <a:r>
              <a:rPr lang="en-US" dirty="0"/>
              <a:t> du clavier</a:t>
            </a:r>
          </a:p>
          <a:p>
            <a:pPr marL="742950" lvl="1" indent="-285750">
              <a:buFont typeface="Courier New" charset="0"/>
              <a:buChar char="o"/>
            </a:pPr>
            <a:endParaRPr lang="en-US" altLang="zh-CN" sz="1600" dirty="0"/>
          </a:p>
          <a:p>
            <a:pPr marL="228600" lvl="1" indent="-228600" fontAlgn="base">
              <a:lnSpc>
                <a:spcPct val="110000"/>
              </a:lnSpc>
              <a:spcBef>
                <a:spcPts val="200"/>
              </a:spcBef>
              <a:buClr>
                <a:srgbClr val="55015B"/>
              </a:buClr>
              <a:buSzPct val="120000"/>
              <a:buFont typeface="Wingdings" panose="05000000000000000000" pitchFamily="2" charset="2"/>
              <a:buChar char="ü"/>
            </a:pPr>
            <a:r>
              <a:rPr lang="en-US" altLang="zh-CN" sz="2000" b="1" dirty="0">
                <a:solidFill>
                  <a:schemeClr val="accent1"/>
                </a:solidFill>
                <a:latin typeface="Segoe UI" panose="020B0502040204020203" pitchFamily="34" charset="0"/>
                <a:ea typeface="Calibri" charset="0"/>
                <a:cs typeface="Calibri" charset="0"/>
              </a:rPr>
              <a:t>Les macros global </a:t>
            </a:r>
            <a:r>
              <a:rPr lang="en-US" altLang="zh-CN" sz="2000" b="1" dirty="0" err="1">
                <a:solidFill>
                  <a:schemeClr val="accent1"/>
                </a:solidFill>
                <a:latin typeface="Segoe UI" panose="020B0502040204020203" pitchFamily="34" charset="0"/>
                <a:ea typeface="Calibri" charset="0"/>
                <a:cs typeface="Calibri" charset="0"/>
              </a:rPr>
              <a:t>ont</a:t>
            </a:r>
            <a:r>
              <a:rPr lang="en-US" altLang="zh-CN" sz="2000" b="1" dirty="0">
                <a:solidFill>
                  <a:schemeClr val="accent1"/>
                </a:solidFill>
                <a:latin typeface="Segoe UI" panose="020B0502040204020203" pitchFamily="34" charset="0"/>
                <a:ea typeface="Calibri" charset="0"/>
                <a:cs typeface="Calibri" charset="0"/>
              </a:rPr>
              <a:t> des </a:t>
            </a:r>
            <a:r>
              <a:rPr lang="en-US" altLang="zh-CN" sz="2000" b="1" dirty="0" err="1">
                <a:solidFill>
                  <a:schemeClr val="accent1"/>
                </a:solidFill>
                <a:latin typeface="Segoe UI" panose="020B0502040204020203" pitchFamily="34" charset="0"/>
                <a:ea typeface="Calibri" charset="0"/>
                <a:cs typeface="Calibri" charset="0"/>
              </a:rPr>
              <a:t>noms</a:t>
            </a:r>
            <a:r>
              <a:rPr lang="en-US" altLang="zh-CN" sz="2000" b="1" dirty="0">
                <a:solidFill>
                  <a:schemeClr val="accent1"/>
                </a:solidFill>
                <a:latin typeface="Segoe UI" panose="020B0502040204020203" pitchFamily="34" charset="0"/>
                <a:ea typeface="Calibri" charset="0"/>
                <a:cs typeface="Calibri" charset="0"/>
              </a:rPr>
              <a:t> </a:t>
            </a:r>
            <a:r>
              <a:rPr lang="en-US" altLang="zh-CN" sz="2000" b="1" dirty="0" err="1">
                <a:solidFill>
                  <a:schemeClr val="accent1"/>
                </a:solidFill>
                <a:latin typeface="Segoe UI" panose="020B0502040204020203" pitchFamily="34" charset="0"/>
                <a:ea typeface="Calibri" charset="0"/>
                <a:cs typeface="Calibri" charset="0"/>
              </a:rPr>
              <a:t>jusqu'à</a:t>
            </a:r>
            <a:r>
              <a:rPr lang="en-US" altLang="zh-CN" sz="2000" b="1" dirty="0">
                <a:solidFill>
                  <a:schemeClr val="accent1"/>
                </a:solidFill>
                <a:latin typeface="Segoe UI" panose="020B0502040204020203" pitchFamily="34" charset="0"/>
                <a:ea typeface="Calibri" charset="0"/>
                <a:cs typeface="Calibri" charset="0"/>
              </a:rPr>
              <a:t> 32 </a:t>
            </a:r>
            <a:r>
              <a:rPr lang="en-US" altLang="zh-CN" sz="2000" b="1" dirty="0" err="1">
                <a:solidFill>
                  <a:schemeClr val="accent1"/>
                </a:solidFill>
                <a:latin typeface="Segoe UI" panose="020B0502040204020203" pitchFamily="34" charset="0"/>
                <a:ea typeface="Calibri" charset="0"/>
                <a:cs typeface="Calibri" charset="0"/>
              </a:rPr>
              <a:t>caractères</a:t>
            </a:r>
            <a:r>
              <a:rPr lang="en-US" altLang="zh-CN" sz="2000" b="1" dirty="0">
                <a:solidFill>
                  <a:schemeClr val="accent1"/>
                </a:solidFill>
                <a:latin typeface="Segoe UI" panose="020B0502040204020203" pitchFamily="34" charset="0"/>
                <a:ea typeface="Calibri" charset="0"/>
                <a:cs typeface="Calibri" charset="0"/>
              </a:rPr>
              <a:t> et, </a:t>
            </a:r>
            <a:r>
              <a:rPr lang="en-US" altLang="zh-CN" sz="2000" b="1" dirty="0" err="1">
                <a:solidFill>
                  <a:schemeClr val="accent1"/>
                </a:solidFill>
                <a:latin typeface="Segoe UI" panose="020B0502040204020203" pitchFamily="34" charset="0"/>
                <a:ea typeface="Calibri" charset="0"/>
                <a:cs typeface="Calibri" charset="0"/>
              </a:rPr>
              <a:t>comme</a:t>
            </a:r>
            <a:r>
              <a:rPr lang="en-US" altLang="zh-CN" sz="2000" b="1" dirty="0">
                <a:solidFill>
                  <a:schemeClr val="accent1"/>
                </a:solidFill>
                <a:latin typeface="Segoe UI" panose="020B0502040204020203" pitchFamily="34" charset="0"/>
                <a:ea typeface="Calibri" charset="0"/>
                <a:cs typeface="Calibri" charset="0"/>
              </a:rPr>
              <a:t> </a:t>
            </a:r>
            <a:r>
              <a:rPr lang="en-US" altLang="zh-CN" sz="2000" b="1" dirty="0" err="1">
                <a:solidFill>
                  <a:schemeClr val="accent1"/>
                </a:solidFill>
                <a:latin typeface="Segoe UI" panose="020B0502040204020203" pitchFamily="34" charset="0"/>
                <a:ea typeface="Calibri" charset="0"/>
                <a:cs typeface="Calibri" charset="0"/>
              </a:rPr>
              <a:t>leur</a:t>
            </a:r>
            <a:r>
              <a:rPr lang="en-US" altLang="zh-CN" sz="2000" b="1" dirty="0">
                <a:solidFill>
                  <a:schemeClr val="accent1"/>
                </a:solidFill>
                <a:latin typeface="Segoe UI" panose="020B0502040204020203" pitchFamily="34" charset="0"/>
                <a:ea typeface="Calibri" charset="0"/>
                <a:cs typeface="Calibri" charset="0"/>
              </a:rPr>
              <a:t> nom </a:t>
            </a:r>
            <a:r>
              <a:rPr lang="en-US" altLang="zh-CN" sz="2000" b="1" dirty="0" err="1">
                <a:solidFill>
                  <a:schemeClr val="accent1"/>
                </a:solidFill>
                <a:latin typeface="Segoe UI" panose="020B0502040204020203" pitchFamily="34" charset="0"/>
                <a:ea typeface="Calibri" charset="0"/>
                <a:cs typeface="Calibri" charset="0"/>
              </a:rPr>
              <a:t>l'indique</a:t>
            </a:r>
            <a:r>
              <a:rPr lang="en-US" altLang="zh-CN" sz="2000" b="1" dirty="0">
                <a:solidFill>
                  <a:schemeClr val="accent1"/>
                </a:solidFill>
                <a:latin typeface="Segoe UI" panose="020B0502040204020203" pitchFamily="34" charset="0"/>
                <a:ea typeface="Calibri" charset="0"/>
                <a:cs typeface="Calibri" charset="0"/>
              </a:rPr>
              <a:t>, </a:t>
            </a:r>
            <a:r>
              <a:rPr lang="en-US" altLang="zh-CN" sz="2000" b="1" dirty="0" err="1">
                <a:solidFill>
                  <a:schemeClr val="accent1"/>
                </a:solidFill>
                <a:latin typeface="Segoe UI" panose="020B0502040204020203" pitchFamily="34" charset="0"/>
                <a:ea typeface="Calibri" charset="0"/>
                <a:cs typeface="Calibri" charset="0"/>
              </a:rPr>
              <a:t>ont</a:t>
            </a:r>
            <a:r>
              <a:rPr lang="en-US" altLang="zh-CN" sz="2000" b="1" dirty="0">
                <a:solidFill>
                  <a:schemeClr val="accent1"/>
                </a:solidFill>
                <a:latin typeface="Segoe UI" panose="020B0502040204020203" pitchFamily="34" charset="0"/>
                <a:ea typeface="Calibri" charset="0"/>
                <a:cs typeface="Calibri" charset="0"/>
              </a:rPr>
              <a:t> </a:t>
            </a:r>
            <a:r>
              <a:rPr lang="en-US" altLang="zh-CN" sz="2000" b="1" dirty="0" err="1">
                <a:solidFill>
                  <a:schemeClr val="accent1"/>
                </a:solidFill>
                <a:latin typeface="Segoe UI" panose="020B0502040204020203" pitchFamily="34" charset="0"/>
                <a:ea typeface="Calibri" charset="0"/>
                <a:cs typeface="Calibri" charset="0"/>
              </a:rPr>
              <a:t>une</a:t>
            </a:r>
            <a:r>
              <a:rPr lang="en-US" altLang="zh-CN" sz="2000" b="1" dirty="0">
                <a:solidFill>
                  <a:schemeClr val="accent1"/>
                </a:solidFill>
                <a:latin typeface="Segoe UI" panose="020B0502040204020203" pitchFamily="34" charset="0"/>
                <a:ea typeface="Calibri" charset="0"/>
                <a:cs typeface="Calibri" charset="0"/>
              </a:rPr>
              <a:t> </a:t>
            </a:r>
            <a:r>
              <a:rPr lang="en-US" altLang="zh-CN" sz="2000" b="1" dirty="0" err="1">
                <a:solidFill>
                  <a:schemeClr val="accent1"/>
                </a:solidFill>
                <a:latin typeface="Segoe UI" panose="020B0502040204020203" pitchFamily="34" charset="0"/>
                <a:ea typeface="Calibri" charset="0"/>
                <a:cs typeface="Calibri" charset="0"/>
              </a:rPr>
              <a:t>portée</a:t>
            </a:r>
            <a:r>
              <a:rPr lang="en-US" altLang="zh-CN" sz="2000" b="1" dirty="0">
                <a:solidFill>
                  <a:schemeClr val="accent1"/>
                </a:solidFill>
                <a:latin typeface="Segoe UI" panose="020B0502040204020203" pitchFamily="34" charset="0"/>
                <a:ea typeface="Calibri" charset="0"/>
                <a:cs typeface="Calibri" charset="0"/>
              </a:rPr>
              <a:t> global</a:t>
            </a:r>
            <a:r>
              <a:rPr lang="en-US" sz="2000" b="1" dirty="0">
                <a:solidFill>
                  <a:schemeClr val="accent1"/>
                </a:solidFill>
                <a:latin typeface="Segoe UI" panose="020B0502040204020203" pitchFamily="34" charset="0"/>
                <a:ea typeface="Calibri" charset="0"/>
                <a:cs typeface="Calibri" charset="0"/>
              </a:rPr>
              <a:t>.</a:t>
            </a:r>
          </a:p>
          <a:p>
            <a:pPr marL="228600" lvl="1" indent="-228600" fontAlgn="base">
              <a:lnSpc>
                <a:spcPct val="110000"/>
              </a:lnSpc>
              <a:spcBef>
                <a:spcPts val="200"/>
              </a:spcBef>
              <a:buClr>
                <a:srgbClr val="55015B"/>
              </a:buClr>
              <a:buSzPct val="120000"/>
              <a:buFont typeface="Wingdings" panose="05000000000000000000" pitchFamily="2" charset="2"/>
              <a:buChar char="ü"/>
            </a:pPr>
            <a:r>
              <a:rPr lang="en-US" sz="2000" b="1" dirty="0" err="1">
                <a:solidFill>
                  <a:schemeClr val="accent1"/>
                </a:solidFill>
                <a:latin typeface="Segoe UI" panose="020B0502040204020203" pitchFamily="34" charset="0"/>
                <a:ea typeface="Calibri" charset="0"/>
                <a:cs typeface="Calibri" charset="0"/>
              </a:rPr>
              <a:t>syntaxe</a:t>
            </a:r>
            <a:r>
              <a:rPr lang="en-US" sz="2000" b="1" dirty="0">
                <a:solidFill>
                  <a:schemeClr val="accent1"/>
                </a:solidFill>
                <a:latin typeface="Segoe UI" panose="020B0502040204020203" pitchFamily="34" charset="0"/>
                <a:ea typeface="Calibri" charset="0"/>
                <a:cs typeface="Calibri" charset="0"/>
              </a:rPr>
              <a:t> des global macro: </a:t>
            </a:r>
            <a:r>
              <a:rPr lang="en-US" sz="1600" b="1" i="1" dirty="0">
                <a:solidFill>
                  <a:srgbClr val="C00000"/>
                </a:solidFill>
              </a:rPr>
              <a:t>global name [=] text </a:t>
            </a:r>
          </a:p>
          <a:p>
            <a:pPr marL="742950" lvl="1" indent="-285750">
              <a:buFont typeface="Courier New" charset="0"/>
              <a:buChar char="o"/>
            </a:pPr>
            <a:r>
              <a:rPr lang="en-US" sz="1600" dirty="0" err="1"/>
              <a:t>l‘évaluer</a:t>
            </a:r>
            <a:r>
              <a:rPr lang="en-US" sz="1600" dirty="0"/>
              <a:t> </a:t>
            </a:r>
            <a:r>
              <a:rPr lang="en-US" sz="1600" dirty="0" err="1"/>
              <a:t>à</a:t>
            </a:r>
            <a:r>
              <a:rPr lang="en-US" sz="1600" dirty="0"/>
              <a:t> </a:t>
            </a:r>
            <a:r>
              <a:rPr lang="en-US" sz="1600" dirty="0" err="1"/>
              <a:t>l’aide</a:t>
            </a:r>
            <a:r>
              <a:rPr lang="en-US" sz="1600" dirty="0"/>
              <a:t> de</a:t>
            </a:r>
            <a:r>
              <a:rPr lang="zh-CN" altLang="en-US" sz="1600" dirty="0"/>
              <a:t> </a:t>
            </a:r>
            <a:r>
              <a:rPr lang="en-US" sz="1600" b="1" i="1" dirty="0">
                <a:solidFill>
                  <a:srgbClr val="C00000"/>
                </a:solidFill>
              </a:rPr>
              <a:t>$name</a:t>
            </a:r>
            <a:r>
              <a:rPr lang="en-US" sz="1600" dirty="0"/>
              <a:t>. (pour </a:t>
            </a:r>
            <a:r>
              <a:rPr lang="en-US" sz="1600" dirty="0" err="1"/>
              <a:t>préciser</a:t>
            </a:r>
            <a:r>
              <a:rPr lang="en-US" sz="1600" dirty="0"/>
              <a:t> </a:t>
            </a:r>
            <a:r>
              <a:rPr lang="en-US" sz="1600" dirty="0" err="1"/>
              <a:t>où</a:t>
            </a:r>
            <a:r>
              <a:rPr lang="en-US" sz="1600" dirty="0"/>
              <a:t> se </a:t>
            </a:r>
            <a:r>
              <a:rPr lang="en-US" sz="1600" dirty="0" err="1"/>
              <a:t>termine</a:t>
            </a:r>
            <a:r>
              <a:rPr lang="en-US" sz="1600" dirty="0"/>
              <a:t> le nom.) </a:t>
            </a:r>
          </a:p>
          <a:p>
            <a:pPr marL="1200150" lvl="2" indent="-285750" fontAlgn="base">
              <a:buFont typeface="Wingdings" charset="2"/>
              <a:buChar char="q"/>
            </a:pPr>
            <a:r>
              <a:rPr lang="en-US" sz="1600" dirty="0" err="1"/>
              <a:t>ex</a:t>
            </a:r>
            <a:r>
              <a:rPr lang="en-US" altLang="zh-CN" sz="1600" dirty="0" err="1"/>
              <a:t>e</a:t>
            </a:r>
            <a:r>
              <a:rPr lang="en-US" sz="1600" dirty="0" err="1"/>
              <a:t>mple</a:t>
            </a:r>
            <a:r>
              <a:rPr lang="en-US" sz="1600" dirty="0"/>
              <a:t>: </a:t>
            </a:r>
            <a:r>
              <a:rPr lang="en-US" sz="1600" b="1" i="1" dirty="0">
                <a:solidFill>
                  <a:srgbClr val="C00000"/>
                </a:solidFill>
              </a:rPr>
              <a:t>global X </a:t>
            </a:r>
            <a:r>
              <a:rPr lang="en-US" sz="1600" b="1" i="1" dirty="0" err="1">
                <a:solidFill>
                  <a:srgbClr val="C00000"/>
                </a:solidFill>
              </a:rPr>
              <a:t>FQ_age</a:t>
            </a:r>
            <a:r>
              <a:rPr lang="en-US" sz="1600" b="1" i="1" dirty="0">
                <a:solidFill>
                  <a:srgbClr val="C00000"/>
                </a:solidFill>
              </a:rPr>
              <a:t> </a:t>
            </a:r>
            <a:r>
              <a:rPr lang="en-US" sz="1600" b="1" i="1" dirty="0" err="1">
                <a:solidFill>
                  <a:srgbClr val="C00000"/>
                </a:solidFill>
              </a:rPr>
              <a:t>FQmarital_status</a:t>
            </a:r>
            <a:endParaRPr lang="en-US" sz="1600" b="1" i="1" dirty="0">
              <a:solidFill>
                <a:srgbClr val="C00000"/>
              </a:solidFill>
            </a:endParaRPr>
          </a:p>
          <a:p>
            <a:pPr marL="1200150" lvl="2" indent="-285750" fontAlgn="base">
              <a:buFont typeface="Wingdings" charset="2"/>
              <a:buChar char="q"/>
            </a:pPr>
            <a:r>
              <a:rPr lang="en-US" sz="1600" dirty="0"/>
              <a:t>                </a:t>
            </a:r>
            <a:r>
              <a:rPr lang="en-US" sz="1600" b="1" i="1" dirty="0">
                <a:solidFill>
                  <a:srgbClr val="C00000"/>
                </a:solidFill>
              </a:rPr>
              <a:t>codebook $X</a:t>
            </a:r>
          </a:p>
          <a:p>
            <a:pPr marL="342900" indent="-342900">
              <a:buAutoNum type="arabicPeriod"/>
            </a:pPr>
            <a:endParaRPr lang="en-US" b="1" i="1" dirty="0"/>
          </a:p>
          <a:p>
            <a:pPr marL="342900" indent="-342900">
              <a:buAutoNum type="arabicPeriod"/>
            </a:pPr>
            <a:endParaRPr lang="en-US" b="1" i="1" dirty="0"/>
          </a:p>
          <a:p>
            <a:pPr marL="342900" indent="-342900">
              <a:buAutoNum type="arabicPeriod"/>
            </a:pPr>
            <a:endParaRPr lang="en-US" b="1" i="1" dirty="0"/>
          </a:p>
        </p:txBody>
      </p:sp>
      <p:pic>
        <p:nvPicPr>
          <p:cNvPr id="8" name="image25.png"/>
          <p:cNvPicPr/>
          <p:nvPr/>
        </p:nvPicPr>
        <p:blipFill>
          <a:blip r:embed="rId3"/>
          <a:srcRect/>
          <a:stretch>
            <a:fillRect/>
          </a:stretch>
        </p:blipFill>
        <p:spPr>
          <a:xfrm>
            <a:off x="7213983" y="1824406"/>
            <a:ext cx="4595495" cy="2132330"/>
          </a:xfrm>
          <a:prstGeom prst="rect">
            <a:avLst/>
          </a:prstGeom>
          <a:ln/>
        </p:spPr>
      </p:pic>
    </p:spTree>
    <p:extLst>
      <p:ext uri="{BB962C8B-B14F-4D97-AF65-F5344CB8AC3E}">
        <p14:creationId xmlns:p14="http://schemas.microsoft.com/office/powerpoint/2010/main" val="167277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1569660"/>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Macros</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9063947" cy="1077218"/>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6</a:t>
            </a:r>
            <a:r>
              <a:rPr lang="en-US" sz="3200" b="1" i="1" dirty="0">
                <a:solidFill>
                  <a:schemeClr val="bg1"/>
                </a:solidFill>
              </a:rPr>
              <a:t>: </a:t>
            </a:r>
            <a:r>
              <a:rPr lang="en-US" sz="3200" b="1" i="1" dirty="0" err="1">
                <a:solidFill>
                  <a:schemeClr val="bg1"/>
                </a:solidFill>
              </a:rPr>
              <a:t>Configurer</a:t>
            </a:r>
            <a:r>
              <a:rPr lang="en-US" sz="3200" b="1" i="1" dirty="0">
                <a:solidFill>
                  <a:schemeClr val="bg1"/>
                </a:solidFill>
              </a:rPr>
              <a:t> des macros </a:t>
            </a:r>
            <a:r>
              <a:rPr lang="en-US" sz="3200" b="1" i="1" dirty="0" err="1">
                <a:solidFill>
                  <a:schemeClr val="bg1"/>
                </a:solidFill>
              </a:rPr>
              <a:t>dans</a:t>
            </a:r>
            <a:r>
              <a:rPr lang="en-US" sz="3200" b="1" i="1" dirty="0">
                <a:solidFill>
                  <a:schemeClr val="bg1"/>
                </a:solidFill>
              </a:rPr>
              <a:t> Stata</a:t>
            </a:r>
          </a:p>
          <a:p>
            <a:endParaRPr lang="fr-CA" sz="3200" b="1" i="1" dirty="0">
              <a:solidFill>
                <a:schemeClr val="bg1"/>
              </a:solidFill>
            </a:endParaRPr>
          </a:p>
        </p:txBody>
      </p:sp>
      <p:sp>
        <p:nvSpPr>
          <p:cNvPr id="3" name="5-Point Star 2"/>
          <p:cNvSpPr/>
          <p:nvPr/>
        </p:nvSpPr>
        <p:spPr>
          <a:xfrm>
            <a:off x="9573490" y="557128"/>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388518" y="1661891"/>
            <a:ext cx="10839775" cy="4555093"/>
          </a:xfrm>
          <a:prstGeom prst="rect">
            <a:avLst/>
          </a:prstGeom>
          <a:noFill/>
        </p:spPr>
        <p:txBody>
          <a:bodyPr wrap="square" rtlCol="0">
            <a:spAutoFit/>
          </a:bodyPr>
          <a:lstStyle/>
          <a:p>
            <a:pPr marL="342900" indent="-342900" fontAlgn="base">
              <a:spcBef>
                <a:spcPts val="600"/>
              </a:spcBef>
              <a:buFont typeface="Wingdings" charset="2"/>
              <a:buChar char="ü"/>
            </a:pPr>
            <a:r>
              <a:rPr lang="en-US" sz="2000" b="1" dirty="0" err="1">
                <a:solidFill>
                  <a:schemeClr val="accent1"/>
                </a:solidFill>
                <a:latin typeface="Segoe UI" panose="020B0502040204020203" pitchFamily="34" charset="0"/>
                <a:ea typeface="Calibri" charset="0"/>
                <a:cs typeface="Calibri" charset="0"/>
              </a:rPr>
              <a:t>Autres</a:t>
            </a:r>
            <a:r>
              <a:rPr lang="en-US" sz="2000" b="1" dirty="0">
                <a:solidFill>
                  <a:schemeClr val="accent1"/>
                </a:solidFill>
                <a:latin typeface="Segoe UI" panose="020B0502040204020203" pitchFamily="34" charset="0"/>
                <a:ea typeface="Calibri" charset="0"/>
                <a:cs typeface="Calibri" charset="0"/>
              </a:rPr>
              <a:t> </a:t>
            </a:r>
            <a:r>
              <a:rPr lang="en-US" sz="2000" b="1" dirty="0" err="1">
                <a:solidFill>
                  <a:schemeClr val="accent1"/>
                </a:solidFill>
                <a:latin typeface="Segoe UI" panose="020B0502040204020203" pitchFamily="34" charset="0"/>
                <a:ea typeface="Calibri" charset="0"/>
                <a:cs typeface="Calibri" charset="0"/>
              </a:rPr>
              <a:t>exemples</a:t>
            </a:r>
            <a:r>
              <a:rPr lang="en-US" sz="2000" b="1" dirty="0">
                <a:solidFill>
                  <a:schemeClr val="accent1"/>
                </a:solidFill>
                <a:latin typeface="Segoe UI" panose="020B0502040204020203" pitchFamily="34" charset="0"/>
                <a:ea typeface="Calibri" charset="0"/>
                <a:cs typeface="Calibri" charset="0"/>
              </a:rPr>
              <a:t> de </a:t>
            </a:r>
            <a:r>
              <a:rPr lang="en-US" sz="2000" b="1" dirty="0" err="1">
                <a:solidFill>
                  <a:schemeClr val="accent1"/>
                </a:solidFill>
                <a:latin typeface="Segoe UI" panose="020B0502040204020203" pitchFamily="34" charset="0"/>
                <a:ea typeface="Calibri" charset="0"/>
                <a:cs typeface="Calibri" charset="0"/>
              </a:rPr>
              <a:t>syntaxe</a:t>
            </a:r>
            <a:r>
              <a:rPr lang="en-US" sz="2000" b="1" dirty="0">
                <a:solidFill>
                  <a:schemeClr val="accent1"/>
                </a:solidFill>
                <a:latin typeface="Segoe UI" panose="020B0502040204020203" pitchFamily="34" charset="0"/>
                <a:ea typeface="Calibri" charset="0"/>
                <a:cs typeface="Calibri" charset="0"/>
              </a:rPr>
              <a:t>:</a:t>
            </a:r>
          </a:p>
          <a:p>
            <a:pPr marL="742950" lvl="1" indent="-285750">
              <a:spcBef>
                <a:spcPts val="600"/>
              </a:spcBef>
              <a:buFont typeface="Courier New" charset="0"/>
              <a:buChar char="o"/>
            </a:pPr>
            <a:r>
              <a:rPr lang="en-US" sz="1600" dirty="0"/>
              <a:t>Local Macro (</a:t>
            </a:r>
            <a:r>
              <a:rPr lang="en-US" sz="1600" dirty="0" err="1"/>
              <a:t>nombre</a:t>
            </a:r>
            <a:r>
              <a:rPr lang="en-US" sz="1600" dirty="0"/>
              <a:t> </a:t>
            </a:r>
            <a:r>
              <a:rPr lang="en-US" sz="1600" dirty="0" err="1"/>
              <a:t>ou</a:t>
            </a:r>
            <a:r>
              <a:rPr lang="en-US" sz="1600" dirty="0"/>
              <a:t> </a:t>
            </a:r>
            <a:r>
              <a:rPr lang="en-US" sz="1600" dirty="0" err="1"/>
              <a:t>chaîne</a:t>
            </a:r>
            <a:r>
              <a:rPr lang="en-US" sz="1600" dirty="0"/>
              <a:t> de </a:t>
            </a:r>
            <a:r>
              <a:rPr lang="en-US" sz="1600" dirty="0" err="1"/>
              <a:t>caractères</a:t>
            </a:r>
            <a:r>
              <a:rPr lang="en-US" sz="1600" dirty="0"/>
              <a:t>)</a:t>
            </a:r>
          </a:p>
          <a:p>
            <a:pPr lvl="2">
              <a:spcBef>
                <a:spcPts val="600"/>
              </a:spcBef>
            </a:pPr>
            <a:r>
              <a:rPr lang="en-US" sz="1600" b="1" i="1" dirty="0">
                <a:solidFill>
                  <a:srgbClr val="C00000"/>
                </a:solidFill>
              </a:rPr>
              <a:t>local a=2</a:t>
            </a:r>
            <a:r>
              <a:rPr lang="en-US" dirty="0"/>
              <a:t>			</a:t>
            </a:r>
            <a:r>
              <a:rPr lang="zh-CN" altLang="en-US" dirty="0"/>
              <a:t>              </a:t>
            </a:r>
            <a:r>
              <a:rPr lang="en-US" dirty="0" err="1"/>
              <a:t>définir</a:t>
            </a:r>
            <a:endParaRPr lang="en-US" dirty="0"/>
          </a:p>
          <a:p>
            <a:pPr lvl="2">
              <a:spcBef>
                <a:spcPts val="600"/>
              </a:spcBef>
            </a:pPr>
            <a:r>
              <a:rPr lang="en-US" sz="1600" b="1" i="1" dirty="0">
                <a:solidFill>
                  <a:srgbClr val="C00000"/>
                </a:solidFill>
              </a:rPr>
              <a:t>display `a</a:t>
            </a:r>
            <a:r>
              <a:rPr lang="mr-IN" sz="1600" b="1" i="1" dirty="0">
                <a:solidFill>
                  <a:srgbClr val="C00000"/>
                </a:solidFill>
              </a:rPr>
              <a:t>' </a:t>
            </a:r>
            <a:r>
              <a:rPr lang="en-US" dirty="0"/>
              <a:t>			</a:t>
            </a:r>
            <a:r>
              <a:rPr lang="en-US" dirty="0" err="1"/>
              <a:t>contenu</a:t>
            </a:r>
            <a:r>
              <a:rPr lang="en-US" dirty="0"/>
              <a:t> </a:t>
            </a:r>
            <a:r>
              <a:rPr lang="en-US" dirty="0" err="1"/>
              <a:t>affiché</a:t>
            </a:r>
            <a:r>
              <a:rPr lang="en-US" dirty="0"/>
              <a:t> </a:t>
            </a:r>
          </a:p>
          <a:p>
            <a:pPr lvl="2">
              <a:spcBef>
                <a:spcPts val="600"/>
              </a:spcBef>
            </a:pPr>
            <a:r>
              <a:rPr lang="en-US" sz="1600" b="1" i="1" dirty="0">
                <a:solidFill>
                  <a:srgbClr val="C00000"/>
                </a:solidFill>
              </a:rPr>
              <a:t>gen x2=`a</a:t>
            </a:r>
            <a:r>
              <a:rPr lang="mr-IN" sz="1600" b="1" i="1" dirty="0">
                <a:solidFill>
                  <a:srgbClr val="C00000"/>
                </a:solidFill>
              </a:rPr>
              <a:t>' </a:t>
            </a:r>
            <a:r>
              <a:rPr lang="en-US" sz="1600" b="1" i="1" dirty="0">
                <a:solidFill>
                  <a:srgbClr val="C00000"/>
                </a:solidFill>
              </a:rPr>
              <a:t>*x</a:t>
            </a:r>
            <a:r>
              <a:rPr lang="en-US" dirty="0"/>
              <a:t>			</a:t>
            </a:r>
            <a:r>
              <a:rPr lang="en-US" dirty="0" err="1"/>
              <a:t>utilisation</a:t>
            </a:r>
            <a:endParaRPr lang="en-US" dirty="0"/>
          </a:p>
          <a:p>
            <a:pPr marL="742950" lvl="1" indent="-285750">
              <a:spcBef>
                <a:spcPts val="600"/>
              </a:spcBef>
              <a:buFont typeface="Courier New" charset="0"/>
              <a:buChar char="o"/>
            </a:pPr>
            <a:r>
              <a:rPr lang="en-US" sz="1600" dirty="0"/>
              <a:t>Global Macro (</a:t>
            </a:r>
            <a:r>
              <a:rPr lang="en-US" sz="1600" dirty="0" err="1"/>
              <a:t>nombre</a:t>
            </a:r>
            <a:r>
              <a:rPr lang="en-US" sz="1600" dirty="0"/>
              <a:t> </a:t>
            </a:r>
            <a:r>
              <a:rPr lang="en-US" sz="1600" dirty="0" err="1"/>
              <a:t>ou</a:t>
            </a:r>
            <a:r>
              <a:rPr lang="en-US" sz="1600" dirty="0"/>
              <a:t> </a:t>
            </a:r>
            <a:r>
              <a:rPr lang="en-US" sz="1600" dirty="0" err="1"/>
              <a:t>chaîne</a:t>
            </a:r>
            <a:r>
              <a:rPr lang="en-US" sz="1600" dirty="0"/>
              <a:t> de </a:t>
            </a:r>
            <a:r>
              <a:rPr lang="en-US" sz="1600" dirty="0" err="1"/>
              <a:t>caractères</a:t>
            </a:r>
            <a:r>
              <a:rPr lang="en-US" sz="1600" dirty="0"/>
              <a:t>)</a:t>
            </a:r>
          </a:p>
          <a:p>
            <a:pPr lvl="2">
              <a:spcBef>
                <a:spcPts val="600"/>
              </a:spcBef>
            </a:pPr>
            <a:r>
              <a:rPr lang="en-US" sz="1600" b="1" i="1" dirty="0">
                <a:solidFill>
                  <a:srgbClr val="C00000"/>
                </a:solidFill>
              </a:rPr>
              <a:t>global a=2</a:t>
            </a:r>
            <a:r>
              <a:rPr lang="en-US" dirty="0"/>
              <a:t>			</a:t>
            </a:r>
            <a:r>
              <a:rPr lang="en-US" dirty="0" err="1"/>
              <a:t>définir</a:t>
            </a:r>
            <a:endParaRPr lang="en-US" dirty="0"/>
          </a:p>
          <a:p>
            <a:pPr lvl="2">
              <a:spcBef>
                <a:spcPts val="600"/>
              </a:spcBef>
            </a:pPr>
            <a:r>
              <a:rPr lang="en-US" sz="1600" b="1" i="1" dirty="0">
                <a:solidFill>
                  <a:srgbClr val="C00000"/>
                </a:solidFill>
              </a:rPr>
              <a:t>display $a</a:t>
            </a:r>
            <a:r>
              <a:rPr lang="en-US" dirty="0"/>
              <a:t>			</a:t>
            </a:r>
            <a:r>
              <a:rPr lang="en-US" dirty="0" err="1"/>
              <a:t>contenu</a:t>
            </a:r>
            <a:r>
              <a:rPr lang="en-US" dirty="0"/>
              <a:t> </a:t>
            </a:r>
            <a:r>
              <a:rPr lang="en-US" dirty="0" err="1"/>
              <a:t>affiché</a:t>
            </a:r>
            <a:endParaRPr lang="en-US" dirty="0"/>
          </a:p>
          <a:p>
            <a:pPr lvl="2">
              <a:spcBef>
                <a:spcPts val="600"/>
              </a:spcBef>
            </a:pPr>
            <a:r>
              <a:rPr lang="en-US" sz="1600" b="1" i="1" dirty="0">
                <a:solidFill>
                  <a:srgbClr val="C00000"/>
                </a:solidFill>
              </a:rPr>
              <a:t>gen </a:t>
            </a:r>
            <a:r>
              <a:rPr lang="en-US" sz="1600" b="1" i="1" dirty="0" err="1">
                <a:solidFill>
                  <a:srgbClr val="C00000"/>
                </a:solidFill>
              </a:rPr>
              <a:t>x$a</a:t>
            </a:r>
            <a:r>
              <a:rPr lang="en-US" sz="1600" b="1" i="1" dirty="0">
                <a:solidFill>
                  <a:srgbClr val="C00000"/>
                </a:solidFill>
              </a:rPr>
              <a:t>=x^2</a:t>
            </a:r>
            <a:r>
              <a:rPr lang="en-US" dirty="0"/>
              <a:t>			</a:t>
            </a:r>
            <a:r>
              <a:rPr lang="en-US" dirty="0" err="1"/>
              <a:t>utilisation</a:t>
            </a:r>
            <a:endParaRPr lang="en-US" dirty="0"/>
          </a:p>
          <a:p>
            <a:pPr marL="742950" lvl="1" indent="-285750">
              <a:spcBef>
                <a:spcPts val="600"/>
              </a:spcBef>
              <a:buFont typeface="Courier New" charset="0"/>
              <a:buChar char="o"/>
            </a:pPr>
            <a:r>
              <a:rPr lang="en-US" sz="1600" dirty="0"/>
              <a:t>Scalar (</a:t>
            </a:r>
            <a:r>
              <a:rPr lang="en-US" sz="1600" dirty="0" err="1"/>
              <a:t>chiffres</a:t>
            </a:r>
            <a:r>
              <a:rPr lang="en-US" sz="1600" dirty="0"/>
              <a:t>) </a:t>
            </a:r>
            <a:r>
              <a:rPr lang="en-US" altLang="zh-CN" sz="1600" dirty="0"/>
              <a:t>[</a:t>
            </a:r>
            <a:r>
              <a:rPr lang="en-US" sz="1600" dirty="0" err="1"/>
              <a:t>facultatif</a:t>
            </a:r>
            <a:r>
              <a:rPr lang="en-US" altLang="zh-CN" sz="1600" dirty="0"/>
              <a:t>]</a:t>
            </a:r>
            <a:endParaRPr lang="en-US" sz="1600" dirty="0"/>
          </a:p>
          <a:p>
            <a:pPr lvl="2">
              <a:spcBef>
                <a:spcPts val="600"/>
              </a:spcBef>
            </a:pPr>
            <a:r>
              <a:rPr lang="en-US" sz="1600" b="1" i="1" dirty="0">
                <a:solidFill>
                  <a:srgbClr val="C00000"/>
                </a:solidFill>
              </a:rPr>
              <a:t>scalar a=2</a:t>
            </a:r>
            <a:r>
              <a:rPr lang="en-US" dirty="0"/>
              <a:t>			</a:t>
            </a:r>
            <a:r>
              <a:rPr lang="en-US" dirty="0" err="1"/>
              <a:t>définir</a:t>
            </a:r>
            <a:endParaRPr lang="en-US" dirty="0"/>
          </a:p>
          <a:p>
            <a:pPr lvl="2">
              <a:spcBef>
                <a:spcPts val="600"/>
              </a:spcBef>
            </a:pPr>
            <a:r>
              <a:rPr lang="en-US" sz="1600" b="1" i="1" dirty="0">
                <a:solidFill>
                  <a:srgbClr val="C00000"/>
                </a:solidFill>
              </a:rPr>
              <a:t>display a	</a:t>
            </a:r>
            <a:r>
              <a:rPr lang="en-US" dirty="0"/>
              <a:t>		</a:t>
            </a:r>
            <a:r>
              <a:rPr lang="zh-CN" altLang="en-US" dirty="0"/>
              <a:t>               </a:t>
            </a:r>
            <a:r>
              <a:rPr lang="en-US" altLang="zh-CN" dirty="0" err="1"/>
              <a:t>contenu</a:t>
            </a:r>
            <a:r>
              <a:rPr lang="en-US" altLang="zh-CN" dirty="0"/>
              <a:t> </a:t>
            </a:r>
            <a:r>
              <a:rPr lang="en-US" altLang="zh-CN" dirty="0" err="1"/>
              <a:t>affiché</a:t>
            </a:r>
            <a:r>
              <a:rPr lang="en-US" altLang="zh-CN" dirty="0"/>
              <a:t> </a:t>
            </a:r>
          </a:p>
          <a:p>
            <a:pPr lvl="2">
              <a:spcBef>
                <a:spcPts val="600"/>
              </a:spcBef>
            </a:pPr>
            <a:r>
              <a:rPr lang="en-US" sz="1600" b="1" i="1" dirty="0">
                <a:solidFill>
                  <a:srgbClr val="C00000"/>
                </a:solidFill>
              </a:rPr>
              <a:t>gen x2=a*x</a:t>
            </a:r>
            <a:r>
              <a:rPr lang="en-US" dirty="0"/>
              <a:t>			</a:t>
            </a:r>
            <a:r>
              <a:rPr lang="en-US" dirty="0" err="1"/>
              <a:t>utilisation</a:t>
            </a:r>
            <a:endParaRPr lang="en-US" dirty="0"/>
          </a:p>
        </p:txBody>
      </p:sp>
    </p:spTree>
    <p:extLst>
      <p:ext uri="{BB962C8B-B14F-4D97-AF65-F5344CB8AC3E}">
        <p14:creationId xmlns:p14="http://schemas.microsoft.com/office/powerpoint/2010/main" val="13669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1569660"/>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EXERCISE</a:t>
            </a:r>
            <a:r>
              <a:rPr lang="zh-CN" alt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6:</a:t>
            </a:r>
            <a:r>
              <a:rPr lang="zh-CN" alt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Macros</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a:p>
            <a:pPr lvl="0"/>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9784383"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6</a:t>
            </a:r>
            <a:r>
              <a:rPr lang="en-US" sz="3200" b="1" i="1" dirty="0">
                <a:solidFill>
                  <a:schemeClr val="bg1"/>
                </a:solidFill>
              </a:rPr>
              <a:t>: </a:t>
            </a:r>
            <a:r>
              <a:rPr lang="en-US" sz="3200" b="1" i="1" dirty="0" err="1">
                <a:solidFill>
                  <a:schemeClr val="bg1"/>
                </a:solidFill>
              </a:rPr>
              <a:t>Configurer</a:t>
            </a:r>
            <a:r>
              <a:rPr lang="en-US" sz="3200" b="1" i="1" dirty="0">
                <a:solidFill>
                  <a:schemeClr val="bg1"/>
                </a:solidFill>
              </a:rPr>
              <a:t> des macros </a:t>
            </a:r>
            <a:r>
              <a:rPr lang="en-US" sz="3200" b="1" i="1" dirty="0" err="1">
                <a:solidFill>
                  <a:schemeClr val="bg1"/>
                </a:solidFill>
              </a:rPr>
              <a:t>dans</a:t>
            </a:r>
            <a:r>
              <a:rPr lang="en-US" sz="3200" b="1" i="1" dirty="0">
                <a:solidFill>
                  <a:schemeClr val="bg1"/>
                </a:solidFill>
              </a:rPr>
              <a:t> Stata</a:t>
            </a:r>
          </a:p>
        </p:txBody>
      </p:sp>
      <p:sp>
        <p:nvSpPr>
          <p:cNvPr id="3" name="5-Point Star 2"/>
          <p:cNvSpPr/>
          <p:nvPr/>
        </p:nvSpPr>
        <p:spPr>
          <a:xfrm>
            <a:off x="9646259" y="576930"/>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09542" y="1929243"/>
            <a:ext cx="9885034" cy="3016210"/>
          </a:xfrm>
          <a:prstGeom prst="rect">
            <a:avLst/>
          </a:prstGeom>
        </p:spPr>
        <p:txBody>
          <a:bodyPr wrap="square">
            <a:spAutoFit/>
          </a:bodyPr>
          <a:lstStyle/>
          <a:p>
            <a:pPr marL="342900" marR="0" lvl="0" indent="-342900">
              <a:lnSpc>
                <a:spcPct val="150000"/>
              </a:lnSpc>
              <a:spcBef>
                <a:spcPts val="600"/>
              </a:spcBef>
              <a:spcAft>
                <a:spcPts val="0"/>
              </a:spcAft>
              <a:buFont typeface="+mj-lt"/>
              <a:buAutoNum type="arabicPeriod"/>
            </a:pPr>
            <a:r>
              <a:rPr lang="en-US" sz="2000" dirty="0" err="1"/>
              <a:t>Téléchargez</a:t>
            </a:r>
            <a:r>
              <a:rPr lang="en-US" sz="2000" dirty="0"/>
              <a:t> et </a:t>
            </a:r>
            <a:r>
              <a:rPr lang="en-US" sz="2000" dirty="0" err="1"/>
              <a:t>ouvrez</a:t>
            </a:r>
            <a:r>
              <a:rPr lang="en-US" sz="2000" dirty="0"/>
              <a:t> le </a:t>
            </a:r>
            <a:r>
              <a:rPr lang="en-US" sz="2000" dirty="0" err="1"/>
              <a:t>fichier</a:t>
            </a:r>
            <a:r>
              <a:rPr lang="en-US" sz="2000" dirty="0"/>
              <a:t> do-file “PMA sample exercise do-file ”</a:t>
            </a:r>
          </a:p>
          <a:p>
            <a:pPr marL="342900" marR="0" lvl="0" indent="-342900">
              <a:lnSpc>
                <a:spcPct val="150000"/>
              </a:lnSpc>
              <a:spcBef>
                <a:spcPts val="600"/>
              </a:spcBef>
              <a:spcAft>
                <a:spcPts val="0"/>
              </a:spcAft>
              <a:buFont typeface="+mj-lt"/>
              <a:buAutoNum type="arabicPeriod"/>
            </a:pPr>
            <a:r>
              <a:rPr lang="en-US" sz="2000" dirty="0" err="1"/>
              <a:t>Téléchargez</a:t>
            </a:r>
            <a:r>
              <a:rPr lang="en-US" sz="2000" dirty="0"/>
              <a:t> et </a:t>
            </a:r>
            <a:r>
              <a:rPr lang="en-US" sz="2000" dirty="0" err="1"/>
              <a:t>ouvrez</a:t>
            </a:r>
            <a:r>
              <a:rPr lang="en-US" sz="2000" dirty="0"/>
              <a:t> le </a:t>
            </a:r>
            <a:r>
              <a:rPr lang="en-US" sz="2000" dirty="0" err="1"/>
              <a:t>fichier</a:t>
            </a:r>
            <a:r>
              <a:rPr lang="en-US" sz="2000" dirty="0"/>
              <a:t> do-file </a:t>
            </a:r>
          </a:p>
          <a:p>
            <a:pPr marL="342900" marR="0" lvl="0" indent="-342900">
              <a:lnSpc>
                <a:spcPct val="150000"/>
              </a:lnSpc>
              <a:spcBef>
                <a:spcPts val="600"/>
              </a:spcBef>
              <a:spcAft>
                <a:spcPts val="0"/>
              </a:spcAft>
              <a:buFont typeface="+mj-lt"/>
              <a:buAutoNum type="arabicPeriod"/>
            </a:pPr>
            <a:r>
              <a:rPr lang="en-US" sz="2000" dirty="0" err="1"/>
              <a:t>Mettez</a:t>
            </a:r>
            <a:r>
              <a:rPr lang="en-US" sz="2000" dirty="0"/>
              <a:t> à jour les macros </a:t>
            </a:r>
            <a:r>
              <a:rPr lang="en-US" sz="2000" b="1" i="1" dirty="0">
                <a:solidFill>
                  <a:srgbClr val="FF0000"/>
                </a:solidFill>
              </a:rPr>
              <a:t>local</a:t>
            </a:r>
            <a:r>
              <a:rPr lang="en-US" sz="2000" dirty="0"/>
              <a:t> pour your-initials &amp; today ("</a:t>
            </a:r>
            <a:r>
              <a:rPr lang="en-US" sz="2000" dirty="0" err="1"/>
              <a:t>initiales</a:t>
            </a:r>
            <a:r>
              <a:rPr lang="en-US" sz="2000" dirty="0"/>
              <a:t>", qui </a:t>
            </a:r>
            <a:r>
              <a:rPr lang="en-US" sz="2000" dirty="0" err="1"/>
              <a:t>est</a:t>
            </a:r>
            <a:r>
              <a:rPr lang="en-US" sz="2000" dirty="0"/>
              <a:t> </a:t>
            </a:r>
            <a:r>
              <a:rPr lang="en-US" sz="2000" dirty="0" err="1"/>
              <a:t>vos</a:t>
            </a:r>
            <a:r>
              <a:rPr lang="en-US" sz="2000" dirty="0"/>
              <a:t> </a:t>
            </a:r>
            <a:r>
              <a:rPr lang="en-US" sz="2000" dirty="0" err="1"/>
              <a:t>initiales</a:t>
            </a:r>
            <a:r>
              <a:rPr lang="en-US" sz="2000" dirty="0"/>
              <a:t> </a:t>
            </a:r>
            <a:r>
              <a:rPr lang="en-US" sz="2000" dirty="0" err="1"/>
              <a:t>ici</a:t>
            </a:r>
            <a:r>
              <a:rPr lang="en-US" sz="2000" dirty="0"/>
              <a:t>), today (today, qui </a:t>
            </a:r>
            <a:r>
              <a:rPr lang="en-US" sz="2000" dirty="0" err="1"/>
              <a:t>est</a:t>
            </a:r>
            <a:r>
              <a:rPr lang="en-US" sz="2000" dirty="0"/>
              <a:t> la date </a:t>
            </a:r>
            <a:r>
              <a:rPr lang="en-US" sz="2000" dirty="0" err="1"/>
              <a:t>actuelle</a:t>
            </a:r>
            <a:r>
              <a:rPr lang="en-US" sz="2000" dirty="0"/>
              <a:t> </a:t>
            </a:r>
            <a:r>
              <a:rPr lang="en-US" sz="2000" dirty="0" err="1"/>
              <a:t>ici</a:t>
            </a:r>
            <a:r>
              <a:rPr lang="en-US" sz="2000" dirty="0"/>
              <a:t>)</a:t>
            </a:r>
          </a:p>
          <a:p>
            <a:pPr marL="342900" marR="0" lvl="0" indent="-342900">
              <a:lnSpc>
                <a:spcPct val="150000"/>
              </a:lnSpc>
              <a:spcBef>
                <a:spcPts val="600"/>
              </a:spcBef>
              <a:spcAft>
                <a:spcPts val="0"/>
              </a:spcAft>
              <a:buFont typeface="+mj-lt"/>
              <a:buAutoNum type="arabicPeriod"/>
            </a:pPr>
            <a:r>
              <a:rPr lang="en-US" sz="2000" dirty="0" err="1"/>
              <a:t>Exécutez</a:t>
            </a:r>
            <a:r>
              <a:rPr lang="en-US" sz="2000" dirty="0"/>
              <a:t> le </a:t>
            </a:r>
            <a:r>
              <a:rPr lang="en-US" sz="2000" dirty="0" err="1"/>
              <a:t>fichier</a:t>
            </a:r>
            <a:r>
              <a:rPr lang="en-US" sz="2000" dirty="0"/>
              <a:t> do-file et </a:t>
            </a:r>
            <a:r>
              <a:rPr lang="en-US" sz="2000" dirty="0" err="1"/>
              <a:t>vérifiez</a:t>
            </a:r>
            <a:r>
              <a:rPr lang="en-US" sz="2000" dirty="0"/>
              <a:t> </a:t>
            </a:r>
            <a:r>
              <a:rPr lang="en-US" sz="2000" dirty="0" err="1"/>
              <a:t>quel</a:t>
            </a:r>
            <a:r>
              <a:rPr lang="en-US" sz="2000" dirty="0"/>
              <a:t> </a:t>
            </a:r>
            <a:r>
              <a:rPr lang="en-US" sz="2000" dirty="0" err="1"/>
              <a:t>est</a:t>
            </a:r>
            <a:r>
              <a:rPr lang="en-US" sz="2000" dirty="0"/>
              <a:t> le nom du </a:t>
            </a:r>
            <a:r>
              <a:rPr lang="en-US" sz="2000" dirty="0" err="1"/>
              <a:t>fichier</a:t>
            </a:r>
            <a:r>
              <a:rPr lang="en-US" sz="2000" dirty="0"/>
              <a:t> journal que </a:t>
            </a:r>
            <a:r>
              <a:rPr lang="en-US" sz="2000" dirty="0" err="1"/>
              <a:t>vous</a:t>
            </a:r>
            <a:r>
              <a:rPr lang="en-US" sz="2000" dirty="0"/>
              <a:t> </a:t>
            </a:r>
            <a:r>
              <a:rPr lang="en-US" sz="2000" dirty="0" err="1"/>
              <a:t>venez</a:t>
            </a:r>
            <a:r>
              <a:rPr lang="en-US" sz="2000" dirty="0"/>
              <a:t> de </a:t>
            </a:r>
            <a:r>
              <a:rPr lang="en-US" sz="2000" dirty="0" err="1"/>
              <a:t>générer</a:t>
            </a:r>
            <a:r>
              <a:rPr lang="en-US" sz="2000" dirty="0"/>
              <a:t>.</a:t>
            </a:r>
          </a:p>
        </p:txBody>
      </p:sp>
    </p:spTree>
    <p:extLst>
      <p:ext uri="{BB962C8B-B14F-4D97-AF65-F5344CB8AC3E}">
        <p14:creationId xmlns:p14="http://schemas.microsoft.com/office/powerpoint/2010/main" val="37981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1.</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Ajout</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d'un ensemble de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366274"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7</a:t>
            </a:r>
            <a:r>
              <a:rPr lang="en-US" sz="3200" b="1" i="1" dirty="0">
                <a:solidFill>
                  <a:schemeClr val="bg1"/>
                </a:solidFill>
              </a:rPr>
              <a:t>: </a:t>
            </a:r>
            <a:r>
              <a:rPr lang="en-US" sz="3200" b="1" i="1" dirty="0" err="1">
                <a:solidFill>
                  <a:schemeClr val="bg1"/>
                </a:solidFill>
              </a:rPr>
              <a:t>Ajout</a:t>
            </a:r>
            <a:r>
              <a:rPr lang="en-US" sz="3200" b="1" i="1" dirty="0">
                <a:solidFill>
                  <a:schemeClr val="bg1"/>
                </a:solidFill>
              </a:rPr>
              <a:t> et fusion </a:t>
            </a:r>
            <a:r>
              <a:rPr lang="en-US" sz="3200" b="1" i="1" dirty="0" err="1">
                <a:solidFill>
                  <a:schemeClr val="bg1"/>
                </a:solidFill>
              </a:rPr>
              <a:t>d'ensembles</a:t>
            </a:r>
            <a:r>
              <a:rPr lang="en-US" sz="3200" b="1" i="1" dirty="0">
                <a:solidFill>
                  <a:schemeClr val="bg1"/>
                </a:solidFill>
              </a:rPr>
              <a:t> de </a:t>
            </a:r>
            <a:r>
              <a:rPr lang="en-US" sz="3200" b="1" i="1" dirty="0" err="1">
                <a:solidFill>
                  <a:schemeClr val="bg1"/>
                </a:solidFill>
              </a:rPr>
              <a:t>données</a:t>
            </a:r>
            <a:endParaRPr lang="en-US" sz="3200" b="1" i="1" dirty="0">
              <a:solidFill>
                <a:schemeClr val="bg1"/>
              </a:solidFill>
            </a:endParaRPr>
          </a:p>
        </p:txBody>
      </p:sp>
      <p:sp>
        <p:nvSpPr>
          <p:cNvPr id="3" name="5-Point Star 2"/>
          <p:cNvSpPr/>
          <p:nvPr/>
        </p:nvSpPr>
        <p:spPr>
          <a:xfrm>
            <a:off x="10647121" y="563103"/>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92684" y="1840504"/>
            <a:ext cx="9083973" cy="4308872"/>
          </a:xfrm>
          <a:prstGeom prst="rect">
            <a:avLst/>
          </a:prstGeom>
          <a:noFill/>
        </p:spPr>
        <p:txBody>
          <a:bodyPr wrap="square" rtlCol="0">
            <a:spAutoFit/>
          </a:bodyPr>
          <a:lstStyle/>
          <a:p>
            <a:pPr marL="342900" lvl="0" indent="-342900" fontAlgn="base">
              <a:spcBef>
                <a:spcPts val="600"/>
              </a:spcBef>
              <a:buFont typeface="Wingdings" charset="2"/>
              <a:buChar char="ü"/>
            </a:pPr>
            <a:r>
              <a:rPr lang="en-US" b="1" dirty="0" err="1">
                <a:solidFill>
                  <a:schemeClr val="accent1"/>
                </a:solidFill>
                <a:latin typeface="Segoe UI" panose="020B0502040204020203" pitchFamily="34" charset="0"/>
                <a:ea typeface="Calibri" charset="0"/>
                <a:cs typeface="Calibri" charset="0"/>
              </a:rPr>
              <a:t>Ajoute</a:t>
            </a:r>
            <a:r>
              <a:rPr lang="en-US" b="1" dirty="0">
                <a:solidFill>
                  <a:schemeClr val="accent1"/>
                </a:solidFill>
                <a:latin typeface="Segoe UI" panose="020B0502040204020203" pitchFamily="34" charset="0"/>
                <a:ea typeface="Calibri" charset="0"/>
                <a:cs typeface="Calibri" charset="0"/>
              </a:rPr>
              <a:t> le </a:t>
            </a:r>
            <a:r>
              <a:rPr lang="en-US" b="1" dirty="0" err="1">
                <a:solidFill>
                  <a:schemeClr val="accent1"/>
                </a:solidFill>
                <a:latin typeface="Segoe UI" panose="020B0502040204020203" pitchFamily="34" charset="0"/>
                <a:ea typeface="Calibri" charset="0"/>
                <a:cs typeface="Calibri" charset="0"/>
              </a:rPr>
              <a:t>jeu</a:t>
            </a:r>
            <a:r>
              <a:rPr lang="en-US" b="1" dirty="0">
                <a:solidFill>
                  <a:schemeClr val="accent1"/>
                </a:solidFill>
                <a:latin typeface="Segoe UI" panose="020B0502040204020203" pitchFamily="34" charset="0"/>
                <a:ea typeface="Calibri" charset="0"/>
                <a:cs typeface="Calibri" charset="0"/>
              </a:rPr>
              <a:t> de </a:t>
            </a:r>
            <a:r>
              <a:rPr lang="en-US" b="1" dirty="0" err="1">
                <a:solidFill>
                  <a:schemeClr val="accent1"/>
                </a:solidFill>
                <a:latin typeface="Segoe UI" panose="020B0502040204020203" pitchFamily="34" charset="0"/>
                <a:ea typeface="Calibri" charset="0"/>
                <a:cs typeface="Calibri" charset="0"/>
              </a:rPr>
              <a:t>données</a:t>
            </a:r>
            <a:r>
              <a:rPr lang="en-US" b="1" dirty="0">
                <a:solidFill>
                  <a:schemeClr val="accent1"/>
                </a:solidFill>
                <a:latin typeface="Segoe UI" panose="020B0502040204020203" pitchFamily="34" charset="0"/>
                <a:ea typeface="Calibri" charset="0"/>
                <a:cs typeface="Calibri" charset="0"/>
              </a:rPr>
              <a:t> au format Stata </a:t>
            </a:r>
            <a:r>
              <a:rPr lang="en-US" b="1" dirty="0" err="1">
                <a:solidFill>
                  <a:schemeClr val="accent1"/>
                </a:solidFill>
                <a:latin typeface="Segoe UI" panose="020B0502040204020203" pitchFamily="34" charset="0"/>
                <a:ea typeface="Calibri" charset="0"/>
                <a:cs typeface="Calibri" charset="0"/>
              </a:rPr>
              <a:t>à</a:t>
            </a:r>
            <a:r>
              <a:rPr lang="en-US" b="1" dirty="0">
                <a:solidFill>
                  <a:schemeClr val="accent1"/>
                </a:solidFill>
                <a:latin typeface="Segoe UI" panose="020B0502040204020203" pitchFamily="34" charset="0"/>
                <a:ea typeface="Calibri" charset="0"/>
                <a:cs typeface="Calibri" charset="0"/>
              </a:rPr>
              <a:t> la fin du </a:t>
            </a:r>
            <a:r>
              <a:rPr lang="en-US" b="1" dirty="0" err="1">
                <a:solidFill>
                  <a:schemeClr val="accent1"/>
                </a:solidFill>
                <a:latin typeface="Segoe UI" panose="020B0502040204020203" pitchFamily="34" charset="0"/>
                <a:ea typeface="Calibri" charset="0"/>
                <a:cs typeface="Calibri" charset="0"/>
              </a:rPr>
              <a:t>jeu</a:t>
            </a:r>
            <a:r>
              <a:rPr lang="en-US" b="1" dirty="0">
                <a:solidFill>
                  <a:schemeClr val="accent1"/>
                </a:solidFill>
                <a:latin typeface="Segoe UI" panose="020B0502040204020203" pitchFamily="34" charset="0"/>
                <a:ea typeface="Calibri" charset="0"/>
                <a:cs typeface="Calibri" charset="0"/>
              </a:rPr>
              <a:t> de </a:t>
            </a:r>
            <a:r>
              <a:rPr lang="en-US" b="1" dirty="0" err="1">
                <a:solidFill>
                  <a:schemeClr val="accent1"/>
                </a:solidFill>
                <a:latin typeface="Segoe UI" panose="020B0502040204020203" pitchFamily="34" charset="0"/>
                <a:ea typeface="Calibri" charset="0"/>
                <a:cs typeface="Calibri" charset="0"/>
              </a:rPr>
              <a:t>données</a:t>
            </a:r>
            <a:r>
              <a:rPr lang="en-US" b="1" dirty="0">
                <a:solidFill>
                  <a:schemeClr val="accent1"/>
                </a:solidFill>
                <a:latin typeface="Segoe UI" panose="020B0502040204020203" pitchFamily="34" charset="0"/>
                <a:ea typeface="Calibri" charset="0"/>
                <a:cs typeface="Calibri" charset="0"/>
              </a:rPr>
              <a:t> </a:t>
            </a:r>
            <a:r>
              <a:rPr lang="en-US" b="1" dirty="0" err="1">
                <a:solidFill>
                  <a:schemeClr val="accent1"/>
                </a:solidFill>
                <a:latin typeface="Segoe UI" panose="020B0502040204020203" pitchFamily="34" charset="0"/>
                <a:ea typeface="Calibri" charset="0"/>
                <a:cs typeface="Calibri" charset="0"/>
              </a:rPr>
              <a:t>en</a:t>
            </a:r>
            <a:r>
              <a:rPr lang="en-US" b="1" dirty="0">
                <a:solidFill>
                  <a:schemeClr val="accent1"/>
                </a:solidFill>
                <a:latin typeface="Segoe UI" panose="020B0502040204020203" pitchFamily="34" charset="0"/>
                <a:ea typeface="Calibri" charset="0"/>
                <a:cs typeface="Calibri" charset="0"/>
              </a:rPr>
              <a:t> </a:t>
            </a:r>
            <a:r>
              <a:rPr lang="en-US" b="1" dirty="0" err="1">
                <a:solidFill>
                  <a:schemeClr val="accent1"/>
                </a:solidFill>
                <a:latin typeface="Segoe UI" panose="020B0502040204020203" pitchFamily="34" charset="0"/>
                <a:ea typeface="Calibri" charset="0"/>
                <a:cs typeface="Calibri" charset="0"/>
              </a:rPr>
              <a:t>mémoire</a:t>
            </a:r>
            <a:r>
              <a:rPr lang="zh-CN" altLang="en-US" b="1" dirty="0">
                <a:solidFill>
                  <a:schemeClr val="accent1"/>
                </a:solidFill>
                <a:latin typeface="Segoe UI" panose="020B0502040204020203" pitchFamily="34" charset="0"/>
                <a:ea typeface="Calibri" charset="0"/>
                <a:cs typeface="Calibri" charset="0"/>
              </a:rPr>
              <a:t> </a:t>
            </a:r>
            <a:endParaRPr lang="en-US" b="1" dirty="0">
              <a:solidFill>
                <a:schemeClr val="accent1"/>
              </a:solidFill>
              <a:latin typeface="Segoe UI" panose="020B0502040204020203" pitchFamily="34" charset="0"/>
              <a:ea typeface="Calibri" charset="0"/>
              <a:cs typeface="Calibri" charset="0"/>
            </a:endParaRPr>
          </a:p>
          <a:p>
            <a:pPr marL="342900" lvl="0" indent="-342900" fontAlgn="base">
              <a:spcBef>
                <a:spcPts val="600"/>
              </a:spcBef>
              <a:buFont typeface="Wingdings" charset="2"/>
              <a:buChar char="ü"/>
            </a:pPr>
            <a:r>
              <a:rPr lang="en-US" b="1" dirty="0">
                <a:solidFill>
                  <a:schemeClr val="accent1"/>
                </a:solidFill>
                <a:latin typeface="Segoe UI" panose="020B0502040204020203" pitchFamily="34" charset="0"/>
                <a:ea typeface="Calibri" charset="0"/>
                <a:cs typeface="Calibri" charset="0"/>
              </a:rPr>
              <a:t>Combiner les ensembles de </a:t>
            </a:r>
            <a:r>
              <a:rPr lang="en-US" b="1" dirty="0" err="1">
                <a:solidFill>
                  <a:schemeClr val="accent1"/>
                </a:solidFill>
                <a:latin typeface="Segoe UI" panose="020B0502040204020203" pitchFamily="34" charset="0"/>
                <a:ea typeface="Calibri" charset="0"/>
                <a:cs typeface="Calibri" charset="0"/>
              </a:rPr>
              <a:t>données</a:t>
            </a:r>
            <a:r>
              <a:rPr lang="en-US" b="1" dirty="0">
                <a:solidFill>
                  <a:schemeClr val="accent1"/>
                </a:solidFill>
                <a:latin typeface="Segoe UI" panose="020B0502040204020203" pitchFamily="34" charset="0"/>
                <a:ea typeface="Calibri" charset="0"/>
                <a:cs typeface="Calibri" charset="0"/>
              </a:rPr>
              <a:t> </a:t>
            </a:r>
            <a:r>
              <a:rPr lang="en-US" b="1" dirty="0" err="1">
                <a:solidFill>
                  <a:schemeClr val="accent1"/>
                </a:solidFill>
                <a:latin typeface="Segoe UI" panose="020B0502040204020203" pitchFamily="34" charset="0"/>
                <a:ea typeface="Calibri" charset="0"/>
                <a:cs typeface="Calibri" charset="0"/>
              </a:rPr>
              <a:t>verticalement</a:t>
            </a:r>
            <a:endParaRPr lang="en-US" b="1" dirty="0">
              <a:solidFill>
                <a:schemeClr val="accent1"/>
              </a:solidFill>
              <a:latin typeface="Segoe UI" panose="020B0502040204020203" pitchFamily="34" charset="0"/>
              <a:ea typeface="Calibri" charset="0"/>
              <a:cs typeface="Calibri" charset="0"/>
            </a:endParaRPr>
          </a:p>
          <a:p>
            <a:pPr marL="1200150" lvl="2" indent="-285750">
              <a:spcBef>
                <a:spcPts val="600"/>
              </a:spcBef>
              <a:buFont typeface="Wingdings" charset="2"/>
              <a:buChar char="q"/>
            </a:pPr>
            <a:r>
              <a:rPr lang="en-US" b="1" i="1" dirty="0">
                <a:solidFill>
                  <a:srgbClr val="C00000"/>
                </a:solidFill>
              </a:rPr>
              <a:t>append using dataset2</a:t>
            </a:r>
          </a:p>
          <a:p>
            <a:pPr marL="742950" lvl="1" indent="-285750" fontAlgn="base">
              <a:spcBef>
                <a:spcPts val="600"/>
              </a:spcBef>
              <a:buFont typeface="Courier New" charset="0"/>
              <a:buChar char="o"/>
            </a:pPr>
            <a:r>
              <a:rPr lang="en-US" altLang="zh-CN" dirty="0" err="1"/>
              <a:t>L‘ensemble</a:t>
            </a:r>
            <a:r>
              <a:rPr lang="en-US" altLang="zh-CN" dirty="0"/>
              <a:t> de </a:t>
            </a:r>
            <a:r>
              <a:rPr lang="en-US" altLang="zh-CN" dirty="0" err="1"/>
              <a:t>données</a:t>
            </a:r>
            <a:r>
              <a:rPr lang="en-US" altLang="zh-CN" dirty="0"/>
              <a:t> </a:t>
            </a:r>
            <a:r>
              <a:rPr lang="en-US" altLang="zh-CN" dirty="0" err="1"/>
              <a:t>en</a:t>
            </a:r>
            <a:r>
              <a:rPr lang="en-US" altLang="zh-CN" dirty="0"/>
              <a:t> </a:t>
            </a:r>
            <a:r>
              <a:rPr lang="en-US" altLang="zh-CN" dirty="0" err="1"/>
              <a:t>mémoire</a:t>
            </a:r>
            <a:r>
              <a:rPr lang="en-US" altLang="zh-CN" dirty="0"/>
              <a:t> </a:t>
            </a:r>
            <a:r>
              <a:rPr lang="en-US" altLang="zh-CN" dirty="0" err="1"/>
              <a:t>est</a:t>
            </a:r>
            <a:r>
              <a:rPr lang="en-US" altLang="zh-CN" dirty="0"/>
              <a:t> </a:t>
            </a:r>
            <a:r>
              <a:rPr lang="en-US" altLang="zh-CN" dirty="0" err="1"/>
              <a:t>appelé</a:t>
            </a:r>
            <a:r>
              <a:rPr lang="zh-CN" altLang="en-US" dirty="0"/>
              <a:t> </a:t>
            </a:r>
            <a:r>
              <a:rPr lang="en-US" dirty="0"/>
              <a:t>“master dataset”</a:t>
            </a:r>
          </a:p>
          <a:p>
            <a:pPr marL="742950" lvl="1" indent="-285750" fontAlgn="base">
              <a:spcBef>
                <a:spcPts val="600"/>
              </a:spcBef>
              <a:buFont typeface="Courier New" charset="0"/>
              <a:buChar char="o"/>
            </a:pPr>
            <a:r>
              <a:rPr lang="en-US" altLang="zh-CN" dirty="0" err="1"/>
              <a:t>L‘ensemble</a:t>
            </a:r>
            <a:r>
              <a:rPr lang="en-US" altLang="zh-CN" dirty="0"/>
              <a:t> de données </a:t>
            </a:r>
            <a:r>
              <a:rPr lang="en-US" altLang="zh-CN" dirty="0" err="1"/>
              <a:t>ajouté</a:t>
            </a:r>
            <a:r>
              <a:rPr lang="en-US" altLang="zh-CN" dirty="0"/>
              <a:t> à la fin de </a:t>
            </a:r>
            <a:r>
              <a:rPr lang="en-US" altLang="zh-CN" dirty="0" err="1"/>
              <a:t>l’ensemble</a:t>
            </a:r>
            <a:r>
              <a:rPr lang="en-US" altLang="zh-CN" dirty="0"/>
              <a:t> de données </a:t>
            </a:r>
            <a:r>
              <a:rPr lang="en-US" altLang="zh-CN" dirty="0" err="1"/>
              <a:t>en</a:t>
            </a:r>
            <a:r>
              <a:rPr lang="en-US" altLang="zh-CN" dirty="0"/>
              <a:t> </a:t>
            </a:r>
            <a:r>
              <a:rPr lang="en-US" altLang="zh-CN" dirty="0" err="1"/>
              <a:t>mémoire</a:t>
            </a:r>
            <a:r>
              <a:rPr lang="en-US" altLang="zh-CN" dirty="0"/>
              <a:t> </a:t>
            </a:r>
            <a:r>
              <a:rPr lang="en-US" altLang="zh-CN" dirty="0" err="1"/>
              <a:t>s‘appelle</a:t>
            </a:r>
            <a:r>
              <a:rPr lang="en-US" altLang="zh-CN" dirty="0"/>
              <a:t> </a:t>
            </a:r>
            <a:r>
              <a:rPr lang="en-US" dirty="0"/>
              <a:t>“using dataset”</a:t>
            </a:r>
          </a:p>
          <a:p>
            <a:pPr marL="1200150" lvl="2" indent="-285750" fontAlgn="base">
              <a:spcBef>
                <a:spcPts val="600"/>
              </a:spcBef>
              <a:buFont typeface="Wingdings" charset="2"/>
              <a:buChar char="q"/>
            </a:pPr>
            <a:r>
              <a:rPr lang="en-US" dirty="0" err="1"/>
              <a:t>Ici</a:t>
            </a:r>
            <a:r>
              <a:rPr lang="en-US" dirty="0"/>
              <a:t> </a:t>
            </a:r>
            <a:r>
              <a:rPr lang="en-US" i="1" dirty="0"/>
              <a:t>economy2005</a:t>
            </a:r>
            <a:r>
              <a:rPr lang="en-US" dirty="0"/>
              <a:t>.dta </a:t>
            </a:r>
            <a:r>
              <a:rPr lang="en-US" altLang="zh-CN" dirty="0" err="1"/>
              <a:t>e</a:t>
            </a:r>
            <a:r>
              <a:rPr lang="en-US" dirty="0" err="1"/>
              <a:t>s</a:t>
            </a:r>
            <a:r>
              <a:rPr lang="en-US" altLang="zh-CN" dirty="0" err="1"/>
              <a:t>t</a:t>
            </a:r>
            <a:r>
              <a:rPr lang="en-US" dirty="0"/>
              <a:t> “using dataset”</a:t>
            </a:r>
          </a:p>
          <a:p>
            <a:pPr marL="342900" indent="-342900" fontAlgn="base">
              <a:spcBef>
                <a:spcPts val="600"/>
              </a:spcBef>
              <a:buFont typeface="Wingdings" charset="2"/>
              <a:buChar char="ü"/>
            </a:pPr>
            <a:r>
              <a:rPr lang="en-US" b="1" dirty="0">
                <a:solidFill>
                  <a:schemeClr val="accent1"/>
                </a:solidFill>
                <a:latin typeface="Segoe UI" panose="020B0502040204020203" pitchFamily="34" charset="0"/>
                <a:ea typeface="Calibri" charset="0"/>
                <a:cs typeface="Calibri" charset="0"/>
              </a:rPr>
              <a:t>Les ensembles de </a:t>
            </a:r>
            <a:r>
              <a:rPr lang="en-US" b="1" dirty="0" err="1">
                <a:solidFill>
                  <a:schemeClr val="accent1"/>
                </a:solidFill>
                <a:latin typeface="Segoe UI" panose="020B0502040204020203" pitchFamily="34" charset="0"/>
                <a:ea typeface="Calibri" charset="0"/>
                <a:cs typeface="Calibri" charset="0"/>
              </a:rPr>
              <a:t>données</a:t>
            </a:r>
            <a:r>
              <a:rPr lang="en-US" b="1" dirty="0">
                <a:solidFill>
                  <a:schemeClr val="accent1"/>
                </a:solidFill>
                <a:latin typeface="Segoe UI" panose="020B0502040204020203" pitchFamily="34" charset="0"/>
                <a:ea typeface="Calibri" charset="0"/>
                <a:cs typeface="Calibri" charset="0"/>
              </a:rPr>
              <a:t> </a:t>
            </a:r>
            <a:r>
              <a:rPr lang="en-US" b="1" dirty="0" err="1">
                <a:solidFill>
                  <a:schemeClr val="accent1"/>
                </a:solidFill>
                <a:latin typeface="Segoe UI" panose="020B0502040204020203" pitchFamily="34" charset="0"/>
                <a:ea typeface="Calibri" charset="0"/>
                <a:cs typeface="Calibri" charset="0"/>
              </a:rPr>
              <a:t>n'ont</a:t>
            </a:r>
            <a:r>
              <a:rPr lang="en-US" b="1" dirty="0">
                <a:solidFill>
                  <a:schemeClr val="accent1"/>
                </a:solidFill>
                <a:latin typeface="Segoe UI" panose="020B0502040204020203" pitchFamily="34" charset="0"/>
                <a:ea typeface="Calibri" charset="0"/>
                <a:cs typeface="Calibri" charset="0"/>
              </a:rPr>
              <a:t> pas </a:t>
            </a:r>
            <a:r>
              <a:rPr lang="en-US" b="1" dirty="0" err="1">
                <a:solidFill>
                  <a:schemeClr val="accent1"/>
                </a:solidFill>
                <a:latin typeface="Segoe UI" panose="020B0502040204020203" pitchFamily="34" charset="0"/>
                <a:ea typeface="Calibri" charset="0"/>
                <a:cs typeface="Calibri" charset="0"/>
              </a:rPr>
              <a:t>besoin</a:t>
            </a:r>
            <a:r>
              <a:rPr lang="en-US" b="1" dirty="0">
                <a:solidFill>
                  <a:schemeClr val="accent1"/>
                </a:solidFill>
                <a:latin typeface="Segoe UI" panose="020B0502040204020203" pitchFamily="34" charset="0"/>
                <a:ea typeface="Calibri" charset="0"/>
                <a:cs typeface="Calibri" charset="0"/>
              </a:rPr>
              <a:t> </a:t>
            </a:r>
            <a:r>
              <a:rPr lang="en-US" b="1" dirty="0" err="1">
                <a:solidFill>
                  <a:schemeClr val="accent1"/>
                </a:solidFill>
                <a:latin typeface="Segoe UI" panose="020B0502040204020203" pitchFamily="34" charset="0"/>
                <a:ea typeface="Calibri" charset="0"/>
                <a:cs typeface="Calibri" charset="0"/>
              </a:rPr>
              <a:t>d'avoir</a:t>
            </a:r>
            <a:r>
              <a:rPr lang="en-US" b="1" dirty="0">
                <a:solidFill>
                  <a:schemeClr val="accent1"/>
                </a:solidFill>
                <a:latin typeface="Segoe UI" panose="020B0502040204020203" pitchFamily="34" charset="0"/>
                <a:ea typeface="Calibri" charset="0"/>
                <a:cs typeface="Calibri" charset="0"/>
              </a:rPr>
              <a:t> les </a:t>
            </a:r>
            <a:r>
              <a:rPr lang="en-US" b="1" dirty="0" err="1">
                <a:solidFill>
                  <a:schemeClr val="accent1"/>
                </a:solidFill>
                <a:latin typeface="Segoe UI" panose="020B0502040204020203" pitchFamily="34" charset="0"/>
                <a:ea typeface="Calibri" charset="0"/>
                <a:cs typeface="Calibri" charset="0"/>
              </a:rPr>
              <a:t>mêmes</a:t>
            </a:r>
            <a:r>
              <a:rPr lang="en-US" b="1" dirty="0">
                <a:solidFill>
                  <a:schemeClr val="accent1"/>
                </a:solidFill>
                <a:latin typeface="Segoe UI" panose="020B0502040204020203" pitchFamily="34" charset="0"/>
                <a:ea typeface="Calibri" charset="0"/>
                <a:cs typeface="Calibri" charset="0"/>
              </a:rPr>
              <a:t> variables</a:t>
            </a:r>
          </a:p>
          <a:p>
            <a:pPr marL="742950" lvl="1" indent="-285750">
              <a:spcBef>
                <a:spcPts val="600"/>
              </a:spcBef>
              <a:buFont typeface="Courier New" charset="0"/>
              <a:buChar char="o"/>
            </a:pPr>
            <a:r>
              <a:rPr lang="en-US" dirty="0"/>
              <a:t>Les variables (c.-</a:t>
            </a:r>
            <a:r>
              <a:rPr lang="en-US" dirty="0" err="1"/>
              <a:t>à</a:t>
            </a:r>
            <a:r>
              <a:rPr lang="en-US" dirty="0"/>
              <a:t>-d. avec le </a:t>
            </a:r>
            <a:r>
              <a:rPr lang="en-US" dirty="0" err="1"/>
              <a:t>même</a:t>
            </a:r>
            <a:r>
              <a:rPr lang="en-US" dirty="0"/>
              <a:t> nom) </a:t>
            </a:r>
            <a:r>
              <a:rPr lang="en-US" dirty="0" err="1"/>
              <a:t>dans</a:t>
            </a:r>
            <a:r>
              <a:rPr lang="en-US" dirty="0"/>
              <a:t> les </a:t>
            </a:r>
            <a:r>
              <a:rPr lang="en-US" dirty="0" err="1"/>
              <a:t>deux</a:t>
            </a:r>
            <a:r>
              <a:rPr lang="en-US" dirty="0"/>
              <a:t> ensembles de </a:t>
            </a:r>
            <a:r>
              <a:rPr lang="en-US" dirty="0" err="1"/>
              <a:t>données</a:t>
            </a:r>
            <a:r>
              <a:rPr lang="en-US" dirty="0"/>
              <a:t> </a:t>
            </a:r>
            <a:r>
              <a:rPr lang="en-US" dirty="0" err="1"/>
              <a:t>seront</a:t>
            </a:r>
            <a:r>
              <a:rPr lang="en-US" dirty="0"/>
              <a:t> </a:t>
            </a:r>
            <a:r>
              <a:rPr lang="en-US" dirty="0" err="1"/>
              <a:t>combinées</a:t>
            </a:r>
            <a:r>
              <a:rPr lang="en-US" dirty="0"/>
              <a:t>.</a:t>
            </a:r>
          </a:p>
          <a:p>
            <a:pPr marL="742950" lvl="1" indent="-285750">
              <a:spcBef>
                <a:spcPts val="600"/>
              </a:spcBef>
              <a:buFont typeface="Courier New" charset="0"/>
              <a:buChar char="o"/>
            </a:pPr>
            <a:r>
              <a:rPr lang="en-US" dirty="0"/>
              <a:t>Les variables d'un seul ensemble de données </a:t>
            </a:r>
            <a:r>
              <a:rPr lang="en-US" dirty="0" err="1"/>
              <a:t>auront</a:t>
            </a:r>
            <a:r>
              <a:rPr lang="en-US" dirty="0"/>
              <a:t> des </a:t>
            </a:r>
            <a:r>
              <a:rPr lang="en-US" dirty="0" err="1"/>
              <a:t>valeurs</a:t>
            </a:r>
            <a:r>
              <a:rPr lang="en-US" dirty="0"/>
              <a:t> </a:t>
            </a:r>
            <a:r>
              <a:rPr lang="en-US" dirty="0" err="1"/>
              <a:t>manquantes</a:t>
            </a:r>
            <a:r>
              <a:rPr lang="en-US" dirty="0"/>
              <a:t> pour les observations de non </a:t>
            </a:r>
            <a:r>
              <a:rPr lang="en-US" dirty="0" err="1"/>
              <a:t>présentent</a:t>
            </a:r>
            <a:r>
              <a:rPr lang="en-US" dirty="0"/>
              <a:t> dans les deux bases</a:t>
            </a:r>
          </a:p>
        </p:txBody>
      </p:sp>
      <p:pic>
        <p:nvPicPr>
          <p:cNvPr id="8" name="Picture 2">
            <a:extLst>
              <a:ext uri="{FF2B5EF4-FFF2-40B4-BE49-F238E27FC236}">
                <a16:creationId xmlns:a16="http://schemas.microsoft.com/office/drawing/2014/main" id="{54BC18A1-A9B9-C846-9CDC-EDB97AA06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687" y="2000632"/>
            <a:ext cx="2998520" cy="3903396"/>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0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 Fusion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d'ensembles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endPar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3" y="500588"/>
            <a:ext cx="10435547"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7</a:t>
            </a:r>
            <a:r>
              <a:rPr lang="en-US" sz="3200" b="1" i="1" dirty="0">
                <a:solidFill>
                  <a:schemeClr val="bg1"/>
                </a:solidFill>
              </a:rPr>
              <a:t>: </a:t>
            </a:r>
            <a:r>
              <a:rPr lang="en-US" sz="3200" b="1" i="1" dirty="0" err="1">
                <a:solidFill>
                  <a:schemeClr val="bg1"/>
                </a:solidFill>
              </a:rPr>
              <a:t>Ajout</a:t>
            </a:r>
            <a:r>
              <a:rPr lang="en-US" sz="3200" b="1" i="1" dirty="0">
                <a:solidFill>
                  <a:schemeClr val="bg1"/>
                </a:solidFill>
              </a:rPr>
              <a:t> et fusion </a:t>
            </a:r>
            <a:r>
              <a:rPr lang="en-US" sz="3200" b="1" i="1" dirty="0" err="1">
                <a:solidFill>
                  <a:schemeClr val="bg1"/>
                </a:solidFill>
              </a:rPr>
              <a:t>d'ensembles</a:t>
            </a:r>
            <a:r>
              <a:rPr lang="en-US" sz="3200" b="1" i="1" dirty="0">
                <a:solidFill>
                  <a:schemeClr val="bg1"/>
                </a:solidFill>
              </a:rPr>
              <a:t> de </a:t>
            </a:r>
            <a:r>
              <a:rPr lang="en-US" sz="3200" b="1" i="1" dirty="0" err="1">
                <a:solidFill>
                  <a:schemeClr val="bg1"/>
                </a:solidFill>
              </a:rPr>
              <a:t>données</a:t>
            </a:r>
            <a:endParaRPr lang="en-US" sz="3200" b="1" i="1" dirty="0">
              <a:solidFill>
                <a:schemeClr val="bg1"/>
              </a:solidFill>
            </a:endParaRPr>
          </a:p>
        </p:txBody>
      </p:sp>
      <p:sp>
        <p:nvSpPr>
          <p:cNvPr id="3" name="5-Point Star 2"/>
          <p:cNvSpPr/>
          <p:nvPr/>
        </p:nvSpPr>
        <p:spPr>
          <a:xfrm>
            <a:off x="10664643" y="633556"/>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21772" y="1731249"/>
            <a:ext cx="10156371" cy="4154984"/>
          </a:xfrm>
          <a:prstGeom prst="rect">
            <a:avLst/>
          </a:prstGeom>
          <a:noFill/>
        </p:spPr>
        <p:txBody>
          <a:bodyPr wrap="square" rtlCol="0">
            <a:spAutoFit/>
          </a:bodyPr>
          <a:lstStyle/>
          <a:p>
            <a:pPr marL="342900" indent="-342900" fontAlgn="base">
              <a:spcBef>
                <a:spcPts val="600"/>
              </a:spcBef>
              <a:buFont typeface="Wingdings" charset="2"/>
              <a:buChar char="ü"/>
            </a:pPr>
            <a:r>
              <a:rPr lang="en-US" sz="1600" b="1" dirty="0" err="1">
                <a:solidFill>
                  <a:schemeClr val="accent1"/>
                </a:solidFill>
                <a:latin typeface="Segoe UI" panose="020B0502040204020203" pitchFamily="34" charset="0"/>
                <a:ea typeface="Calibri" charset="0"/>
                <a:cs typeface="Calibri" charset="0"/>
              </a:rPr>
              <a:t>Relie</a:t>
            </a:r>
            <a:r>
              <a:rPr lang="en-US" sz="1600" b="1" dirty="0">
                <a:solidFill>
                  <a:schemeClr val="accent1"/>
                </a:solidFill>
                <a:latin typeface="Segoe UI" panose="020B0502040204020203" pitchFamily="34" charset="0"/>
                <a:ea typeface="Calibri" charset="0"/>
                <a:cs typeface="Calibri" charset="0"/>
              </a:rPr>
              <a:t> les observations </a:t>
            </a:r>
            <a:r>
              <a:rPr lang="en-US" sz="1600" b="1" dirty="0" err="1">
                <a:solidFill>
                  <a:schemeClr val="accent1"/>
                </a:solidFill>
                <a:latin typeface="Segoe UI" panose="020B0502040204020203" pitchFamily="34" charset="0"/>
                <a:ea typeface="Calibri" charset="0"/>
                <a:cs typeface="Calibri" charset="0"/>
              </a:rPr>
              <a:t>correspondantes</a:t>
            </a:r>
            <a:r>
              <a:rPr lang="en-US" sz="1600" b="1" dirty="0">
                <a:solidFill>
                  <a:schemeClr val="accent1"/>
                </a:solidFill>
                <a:latin typeface="Segoe UI" panose="020B0502040204020203" pitchFamily="34" charset="0"/>
                <a:ea typeface="Calibri" charset="0"/>
                <a:cs typeface="Calibri" charset="0"/>
              </a:rPr>
              <a:t> d'un ensemble de </a:t>
            </a:r>
            <a:r>
              <a:rPr lang="en-US" sz="1600" b="1" dirty="0" err="1">
                <a:solidFill>
                  <a:schemeClr val="accent1"/>
                </a:solidFill>
                <a:latin typeface="Segoe UI" panose="020B0502040204020203" pitchFamily="34" charset="0"/>
                <a:ea typeface="Calibri" charset="0"/>
                <a:cs typeface="Calibri" charset="0"/>
              </a:rPr>
              <a:t>données</a:t>
            </a:r>
            <a:r>
              <a:rPr lang="en-US" sz="1600" b="1" dirty="0">
                <a:solidFill>
                  <a:schemeClr val="accent1"/>
                </a:solidFill>
                <a:latin typeface="Segoe UI" panose="020B0502040204020203" pitchFamily="34" charset="0"/>
                <a:ea typeface="Calibri" charset="0"/>
                <a:cs typeface="Calibri" charset="0"/>
              </a:rPr>
              <a:t> Stata </a:t>
            </a:r>
            <a:r>
              <a:rPr lang="en-US" sz="1600" b="1" dirty="0" err="1">
                <a:solidFill>
                  <a:schemeClr val="accent1"/>
                </a:solidFill>
                <a:latin typeface="Segoe UI" panose="020B0502040204020203" pitchFamily="34" charset="0"/>
                <a:ea typeface="Calibri" charset="0"/>
                <a:cs typeface="Calibri" charset="0"/>
              </a:rPr>
              <a:t>à</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celles</a:t>
            </a:r>
            <a:r>
              <a:rPr lang="en-US" sz="1600" b="1" dirty="0">
                <a:solidFill>
                  <a:schemeClr val="accent1"/>
                </a:solidFill>
                <a:latin typeface="Segoe UI" panose="020B0502040204020203" pitchFamily="34" charset="0"/>
                <a:ea typeface="Calibri" charset="0"/>
                <a:cs typeface="Calibri" charset="0"/>
              </a:rPr>
              <a:t> de </a:t>
            </a:r>
            <a:r>
              <a:rPr lang="en-US" sz="1600" b="1" dirty="0" err="1">
                <a:solidFill>
                  <a:schemeClr val="accent1"/>
                </a:solidFill>
                <a:latin typeface="Segoe UI" panose="020B0502040204020203" pitchFamily="34" charset="0"/>
                <a:ea typeface="Calibri" charset="0"/>
                <a:cs typeface="Calibri" charset="0"/>
              </a:rPr>
              <a:t>l'ensemble</a:t>
            </a:r>
            <a:r>
              <a:rPr lang="en-US" sz="1600" b="1" dirty="0">
                <a:solidFill>
                  <a:schemeClr val="accent1"/>
                </a:solidFill>
                <a:latin typeface="Segoe UI" panose="020B0502040204020203" pitchFamily="34" charset="0"/>
                <a:ea typeface="Calibri" charset="0"/>
                <a:cs typeface="Calibri" charset="0"/>
              </a:rPr>
              <a:t> de </a:t>
            </a:r>
            <a:r>
              <a:rPr lang="en-US" sz="1600" b="1" dirty="0" err="1">
                <a:solidFill>
                  <a:schemeClr val="accent1"/>
                </a:solidFill>
                <a:latin typeface="Segoe UI" panose="020B0502040204020203" pitchFamily="34" charset="0"/>
                <a:ea typeface="Calibri" charset="0"/>
                <a:cs typeface="Calibri" charset="0"/>
              </a:rPr>
              <a:t>données</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en</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mémoire</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à</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l'aide</a:t>
            </a:r>
            <a:r>
              <a:rPr lang="en-US" sz="1600" b="1" dirty="0">
                <a:solidFill>
                  <a:schemeClr val="accent1"/>
                </a:solidFill>
                <a:latin typeface="Segoe UI" panose="020B0502040204020203" pitchFamily="34" charset="0"/>
                <a:ea typeface="Calibri" charset="0"/>
                <a:cs typeface="Calibri" charset="0"/>
              </a:rPr>
              <a:t> de variables </a:t>
            </a:r>
            <a:r>
              <a:rPr lang="en-US" sz="1600" b="1" dirty="0" err="1">
                <a:solidFill>
                  <a:schemeClr val="accent1"/>
                </a:solidFill>
                <a:latin typeface="Segoe UI" panose="020B0502040204020203" pitchFamily="34" charset="0"/>
                <a:ea typeface="Calibri" charset="0"/>
                <a:cs typeface="Calibri" charset="0"/>
              </a:rPr>
              <a:t>clés</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spécifiées</a:t>
            </a:r>
            <a:r>
              <a:rPr lang="en-US" sz="1600" b="1" dirty="0">
                <a:solidFill>
                  <a:schemeClr val="accent1"/>
                </a:solidFill>
                <a:latin typeface="Segoe UI" panose="020B0502040204020203" pitchFamily="34" charset="0"/>
                <a:ea typeface="Calibri" charset="0"/>
                <a:cs typeface="Calibri" charset="0"/>
              </a:rPr>
              <a:t> (ex : </a:t>
            </a:r>
            <a:r>
              <a:rPr lang="en-US" sz="1600" b="1" dirty="0" err="1">
                <a:solidFill>
                  <a:schemeClr val="accent1"/>
                </a:solidFill>
                <a:latin typeface="Segoe UI" panose="020B0502040204020203" pitchFamily="34" charset="0"/>
                <a:ea typeface="Calibri" charset="0"/>
                <a:cs typeface="Calibri" charset="0"/>
              </a:rPr>
              <a:t>varlist</a:t>
            </a:r>
            <a:r>
              <a:rPr lang="en-US" sz="1600" b="1" dirty="0">
                <a:solidFill>
                  <a:schemeClr val="accent1"/>
                </a:solidFill>
                <a:latin typeface="Segoe UI" panose="020B0502040204020203" pitchFamily="34" charset="0"/>
                <a:ea typeface="Calibri" charset="0"/>
                <a:cs typeface="Calibri" charset="0"/>
              </a:rPr>
              <a:t>, qui </a:t>
            </a:r>
            <a:r>
              <a:rPr lang="en-US" sz="1600" b="1" dirty="0" err="1">
                <a:solidFill>
                  <a:schemeClr val="accent1"/>
                </a:solidFill>
                <a:latin typeface="Segoe UI" panose="020B0502040204020203" pitchFamily="34" charset="0"/>
                <a:ea typeface="Calibri" charset="0"/>
                <a:cs typeface="Calibri" charset="0"/>
              </a:rPr>
              <a:t>doit</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être</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présent</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dans</a:t>
            </a:r>
            <a:r>
              <a:rPr lang="en-US" sz="1600" b="1" dirty="0">
                <a:solidFill>
                  <a:schemeClr val="accent1"/>
                </a:solidFill>
                <a:latin typeface="Segoe UI" panose="020B0502040204020203" pitchFamily="34" charset="0"/>
                <a:ea typeface="Calibri" charset="0"/>
                <a:cs typeface="Calibri" charset="0"/>
              </a:rPr>
              <a:t> les </a:t>
            </a:r>
            <a:r>
              <a:rPr lang="en-US" sz="1600" b="1" dirty="0" err="1">
                <a:solidFill>
                  <a:schemeClr val="accent1"/>
                </a:solidFill>
                <a:latin typeface="Segoe UI" panose="020B0502040204020203" pitchFamily="34" charset="0"/>
                <a:ea typeface="Calibri" charset="0"/>
                <a:cs typeface="Calibri" charset="0"/>
              </a:rPr>
              <a:t>deux</a:t>
            </a:r>
            <a:r>
              <a:rPr lang="en-US" sz="1600" b="1" dirty="0">
                <a:solidFill>
                  <a:schemeClr val="accent1"/>
                </a:solidFill>
                <a:latin typeface="Segoe UI" panose="020B0502040204020203" pitchFamily="34" charset="0"/>
                <a:ea typeface="Calibri" charset="0"/>
                <a:cs typeface="Calibri" charset="0"/>
              </a:rPr>
              <a:t> ensembles de </a:t>
            </a:r>
            <a:r>
              <a:rPr lang="en-US" sz="1600" b="1" dirty="0" err="1">
                <a:solidFill>
                  <a:schemeClr val="accent1"/>
                </a:solidFill>
                <a:latin typeface="Segoe UI" panose="020B0502040204020203" pitchFamily="34" charset="0"/>
                <a:ea typeface="Calibri" charset="0"/>
                <a:cs typeface="Calibri" charset="0"/>
              </a:rPr>
              <a:t>données</a:t>
            </a:r>
            <a:r>
              <a:rPr lang="en-US" sz="1600" b="1" dirty="0">
                <a:solidFill>
                  <a:schemeClr val="accent1"/>
                </a:solidFill>
                <a:latin typeface="Segoe UI" panose="020B0502040204020203" pitchFamily="34" charset="0"/>
                <a:ea typeface="Calibri" charset="0"/>
                <a:cs typeface="Calibri" charset="0"/>
              </a:rPr>
              <a:t>).</a:t>
            </a:r>
          </a:p>
          <a:p>
            <a:pPr marL="800100" lvl="1" indent="-342900" fontAlgn="base">
              <a:spcBef>
                <a:spcPts val="600"/>
              </a:spcBef>
              <a:buFont typeface="Courier New" charset="0"/>
              <a:buChar char="o"/>
            </a:pPr>
            <a:r>
              <a:rPr lang="en-US" sz="1600" b="1" i="1" dirty="0">
                <a:solidFill>
                  <a:srgbClr val="C00000"/>
                </a:solidFill>
              </a:rPr>
              <a:t>merge 1:1 </a:t>
            </a:r>
            <a:r>
              <a:rPr lang="en-US" sz="1600" b="1" i="1" dirty="0" err="1">
                <a:solidFill>
                  <a:srgbClr val="C00000"/>
                </a:solidFill>
              </a:rPr>
              <a:t>varlist</a:t>
            </a:r>
            <a:r>
              <a:rPr lang="en-US" sz="1600" b="1" i="1" dirty="0">
                <a:solidFill>
                  <a:srgbClr val="C00000"/>
                </a:solidFill>
              </a:rPr>
              <a:t> using filename</a:t>
            </a:r>
            <a:endParaRPr lang="en-US" sz="1600" b="1" dirty="0">
              <a:solidFill>
                <a:schemeClr val="accent1"/>
              </a:solidFill>
              <a:latin typeface="Segoe UI" panose="020B0502040204020203" pitchFamily="34" charset="0"/>
              <a:ea typeface="Calibri" charset="0"/>
              <a:cs typeface="Calibri" charset="0"/>
            </a:endParaRPr>
          </a:p>
          <a:p>
            <a:pPr marL="342900" lvl="0" indent="-342900" fontAlgn="base">
              <a:spcBef>
                <a:spcPts val="600"/>
              </a:spcBef>
              <a:buFont typeface="Wingdings" charset="2"/>
              <a:buChar char="ü"/>
            </a:pPr>
            <a:r>
              <a:rPr lang="en-US" sz="1600" b="1" dirty="0">
                <a:solidFill>
                  <a:schemeClr val="accent1"/>
                </a:solidFill>
                <a:latin typeface="Segoe UI" panose="020B0502040204020203" pitchFamily="34" charset="0"/>
                <a:ea typeface="Calibri" charset="0"/>
                <a:cs typeface="Calibri" charset="0"/>
              </a:rPr>
              <a:t>La fusion </a:t>
            </a:r>
            <a:r>
              <a:rPr lang="en-US" sz="1600" b="1" dirty="0" err="1">
                <a:solidFill>
                  <a:schemeClr val="accent1"/>
                </a:solidFill>
                <a:latin typeface="Segoe UI" panose="020B0502040204020203" pitchFamily="34" charset="0"/>
                <a:ea typeface="Calibri" charset="0"/>
                <a:cs typeface="Calibri" charset="0"/>
              </a:rPr>
              <a:t>peut</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être</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effectuée</a:t>
            </a:r>
            <a:r>
              <a:rPr lang="en-US" sz="1600" b="1" dirty="0">
                <a:solidFill>
                  <a:schemeClr val="accent1"/>
                </a:solidFill>
                <a:latin typeface="Segoe UI" panose="020B0502040204020203" pitchFamily="34" charset="0"/>
                <a:ea typeface="Calibri" charset="0"/>
                <a:cs typeface="Calibri" charset="0"/>
              </a:rPr>
              <a:t> pour les fusions de </a:t>
            </a:r>
            <a:r>
              <a:rPr lang="en-US" sz="1600" b="1" dirty="0" err="1">
                <a:solidFill>
                  <a:schemeClr val="accent1"/>
                </a:solidFill>
                <a:latin typeface="Segoe UI" panose="020B0502040204020203" pitchFamily="34" charset="0"/>
                <a:ea typeface="Calibri" charset="0"/>
                <a:cs typeface="Calibri" charset="0"/>
              </a:rPr>
              <a:t>matchs</a:t>
            </a:r>
            <a:r>
              <a:rPr lang="en-US" sz="1600" b="1" dirty="0">
                <a:solidFill>
                  <a:schemeClr val="accent1"/>
                </a:solidFill>
                <a:latin typeface="Segoe UI" panose="020B0502040204020203" pitchFamily="34" charset="0"/>
                <a:ea typeface="Calibri" charset="0"/>
                <a:cs typeface="Calibri" charset="0"/>
              </a:rPr>
              <a:t> </a:t>
            </a:r>
            <a:r>
              <a:rPr lang="en-US" sz="1600" b="1" dirty="0" err="1">
                <a:solidFill>
                  <a:schemeClr val="accent1"/>
                </a:solidFill>
                <a:latin typeface="Segoe UI" panose="020B0502040204020203" pitchFamily="34" charset="0"/>
                <a:ea typeface="Calibri" charset="0"/>
                <a:cs typeface="Calibri" charset="0"/>
              </a:rPr>
              <a:t>suivantes</a:t>
            </a:r>
            <a:endParaRPr lang="en-US" sz="1600" b="1" dirty="0">
              <a:solidFill>
                <a:schemeClr val="accent1"/>
              </a:solidFill>
              <a:latin typeface="Segoe UI" panose="020B0502040204020203" pitchFamily="34" charset="0"/>
              <a:ea typeface="Calibri" charset="0"/>
              <a:cs typeface="Calibri" charset="0"/>
            </a:endParaRPr>
          </a:p>
          <a:p>
            <a:pPr marL="742950" lvl="1" indent="-285750" fontAlgn="base">
              <a:spcBef>
                <a:spcPts val="600"/>
              </a:spcBef>
              <a:buFont typeface="Courier New" charset="0"/>
              <a:buChar char="o"/>
            </a:pPr>
            <a:r>
              <a:rPr lang="en-US" sz="1600" dirty="0"/>
              <a:t>Un </a:t>
            </a:r>
            <a:r>
              <a:rPr lang="en-US" sz="1600" dirty="0" err="1"/>
              <a:t>contre</a:t>
            </a:r>
            <a:r>
              <a:rPr lang="en-US" sz="1600" dirty="0"/>
              <a:t> un: </a:t>
            </a:r>
            <a:r>
              <a:rPr lang="en-US" sz="1600" b="1" i="1" dirty="0">
                <a:solidFill>
                  <a:srgbClr val="C00000"/>
                </a:solidFill>
              </a:rPr>
              <a:t>merge 1:1 </a:t>
            </a:r>
            <a:r>
              <a:rPr lang="en-US" sz="1600" b="1" i="1" dirty="0" err="1">
                <a:solidFill>
                  <a:srgbClr val="C00000"/>
                </a:solidFill>
              </a:rPr>
              <a:t>varlist</a:t>
            </a:r>
            <a:r>
              <a:rPr lang="en-US" sz="1600" b="1" i="1" dirty="0">
                <a:solidFill>
                  <a:srgbClr val="C00000"/>
                </a:solidFill>
              </a:rPr>
              <a:t> using filename</a:t>
            </a:r>
          </a:p>
          <a:p>
            <a:pPr marL="1200150" lvl="2" indent="-285750" fontAlgn="base">
              <a:spcBef>
                <a:spcPts val="600"/>
              </a:spcBef>
              <a:buFont typeface="Wingdings" charset="2"/>
              <a:buChar char="q"/>
            </a:pPr>
            <a:r>
              <a:rPr lang="en-US" sz="1600" dirty="0" err="1"/>
              <a:t>varlist</a:t>
            </a:r>
            <a:r>
              <a:rPr lang="en-US" sz="1600" dirty="0"/>
              <a:t> </a:t>
            </a:r>
            <a:r>
              <a:rPr lang="mr-IN" sz="1600" dirty="0"/>
              <a:t>–</a:t>
            </a:r>
            <a:r>
              <a:rPr lang="en-US" sz="1600" dirty="0"/>
              <a:t> variable(s) </a:t>
            </a:r>
            <a:r>
              <a:rPr lang="en-US" sz="1600" dirty="0" err="1"/>
              <a:t>clé</a:t>
            </a:r>
            <a:r>
              <a:rPr lang="en-US" sz="1600" dirty="0"/>
              <a:t>(s) qui </a:t>
            </a:r>
            <a:r>
              <a:rPr lang="en-US" sz="1600" dirty="0" err="1"/>
              <a:t>identifie</a:t>
            </a:r>
            <a:r>
              <a:rPr lang="en-US" sz="1600" dirty="0"/>
              <a:t>(</a:t>
            </a:r>
            <a:r>
              <a:rPr lang="en-US" sz="1600" dirty="0" err="1"/>
              <a:t>nt</a:t>
            </a:r>
            <a:r>
              <a:rPr lang="en-US" sz="1600" dirty="0"/>
              <a:t>) de </a:t>
            </a:r>
            <a:r>
              <a:rPr lang="en-US" sz="1600" dirty="0" err="1"/>
              <a:t>façon</a:t>
            </a:r>
            <a:r>
              <a:rPr lang="en-US" sz="1600" dirty="0"/>
              <a:t> unique </a:t>
            </a:r>
            <a:r>
              <a:rPr lang="en-US" sz="1600" dirty="0" err="1"/>
              <a:t>une</a:t>
            </a:r>
            <a:r>
              <a:rPr lang="en-US" sz="1600" dirty="0"/>
              <a:t> </a:t>
            </a:r>
            <a:r>
              <a:rPr lang="en-US" sz="1600" dirty="0" err="1"/>
              <a:t>seule</a:t>
            </a:r>
            <a:r>
              <a:rPr lang="en-US" sz="1600" dirty="0"/>
              <a:t> observation </a:t>
            </a:r>
            <a:r>
              <a:rPr lang="en-US" sz="1600" dirty="0" err="1"/>
              <a:t>dans</a:t>
            </a:r>
            <a:r>
              <a:rPr lang="en-US" sz="1600" dirty="0"/>
              <a:t> les </a:t>
            </a:r>
            <a:r>
              <a:rPr lang="en-US" sz="1600" dirty="0" err="1"/>
              <a:t>deux</a:t>
            </a:r>
            <a:r>
              <a:rPr lang="en-US" sz="1600" dirty="0"/>
              <a:t> ensembles de </a:t>
            </a:r>
            <a:r>
              <a:rPr lang="en-US" sz="1600" dirty="0" err="1"/>
              <a:t>données</a:t>
            </a:r>
            <a:endParaRPr lang="en-US" sz="1600" dirty="0"/>
          </a:p>
          <a:p>
            <a:pPr marL="742950" lvl="1" indent="-285750" fontAlgn="base">
              <a:spcBef>
                <a:spcPts val="600"/>
              </a:spcBef>
              <a:buFont typeface="Courier New" charset="0"/>
              <a:buChar char="o"/>
            </a:pPr>
            <a:r>
              <a:rPr lang="en-US" sz="1600" dirty="0"/>
              <a:t>One-to-many : </a:t>
            </a:r>
            <a:r>
              <a:rPr lang="en-US" sz="1600" b="1" i="1" dirty="0">
                <a:solidFill>
                  <a:srgbClr val="C00000"/>
                </a:solidFill>
              </a:rPr>
              <a:t>merge 1:m </a:t>
            </a:r>
            <a:r>
              <a:rPr lang="en-US" sz="1600" b="1" i="1" dirty="0" err="1">
                <a:solidFill>
                  <a:srgbClr val="C00000"/>
                </a:solidFill>
              </a:rPr>
              <a:t>varlist</a:t>
            </a:r>
            <a:r>
              <a:rPr lang="en-US" sz="1600" b="1" i="1" dirty="0">
                <a:solidFill>
                  <a:srgbClr val="C00000"/>
                </a:solidFill>
              </a:rPr>
              <a:t> using filename</a:t>
            </a:r>
          </a:p>
          <a:p>
            <a:pPr marL="1200150" lvl="2" indent="-285750" fontAlgn="base">
              <a:spcBef>
                <a:spcPts val="600"/>
              </a:spcBef>
              <a:buFont typeface="Wingdings" charset="2"/>
              <a:buChar char="q"/>
            </a:pPr>
            <a:r>
              <a:rPr lang="en-US" sz="1600" dirty="0" err="1"/>
              <a:t>varlist</a:t>
            </a:r>
            <a:r>
              <a:rPr lang="en-US" sz="1600" dirty="0"/>
              <a:t> – variable(s) </a:t>
            </a:r>
            <a:r>
              <a:rPr lang="en-US" sz="1600" dirty="0" err="1"/>
              <a:t>clé</a:t>
            </a:r>
            <a:r>
              <a:rPr lang="en-US" sz="1600" dirty="0"/>
              <a:t>(s) qui </a:t>
            </a:r>
            <a:r>
              <a:rPr lang="en-US" sz="1600" dirty="0" err="1"/>
              <a:t>identifie</a:t>
            </a:r>
            <a:r>
              <a:rPr lang="en-US" sz="1600" dirty="0"/>
              <a:t>(</a:t>
            </a:r>
            <a:r>
              <a:rPr lang="en-US" sz="1600" dirty="0" err="1"/>
              <a:t>nt</a:t>
            </a:r>
            <a:r>
              <a:rPr lang="en-US" sz="1600" dirty="0"/>
              <a:t>) de </a:t>
            </a:r>
            <a:r>
              <a:rPr lang="en-US" sz="1600" dirty="0" err="1"/>
              <a:t>manière</a:t>
            </a:r>
            <a:r>
              <a:rPr lang="en-US" sz="1600" dirty="0"/>
              <a:t> unique </a:t>
            </a:r>
            <a:r>
              <a:rPr lang="en-US" sz="1600" dirty="0" err="1"/>
              <a:t>une</a:t>
            </a:r>
            <a:r>
              <a:rPr lang="en-US" sz="1600" dirty="0"/>
              <a:t> observation unique </a:t>
            </a:r>
            <a:r>
              <a:rPr lang="en-US" sz="1600" dirty="0" err="1"/>
              <a:t>dans</a:t>
            </a:r>
            <a:r>
              <a:rPr lang="en-US" sz="1600" dirty="0"/>
              <a:t> "master dataset", </a:t>
            </a:r>
            <a:r>
              <a:rPr lang="en-US" sz="1600" dirty="0" err="1"/>
              <a:t>mais</a:t>
            </a:r>
            <a:r>
              <a:rPr lang="en-US" sz="1600" dirty="0"/>
              <a:t> </a:t>
            </a:r>
            <a:r>
              <a:rPr lang="en-US" sz="1600" dirty="0" err="1"/>
              <a:t>pourrait</a:t>
            </a:r>
            <a:r>
              <a:rPr lang="en-US" sz="1600" dirty="0"/>
              <a:t> </a:t>
            </a:r>
            <a:r>
              <a:rPr lang="en-US" sz="1600" dirty="0" err="1"/>
              <a:t>correspondre</a:t>
            </a:r>
            <a:r>
              <a:rPr lang="en-US" sz="1600" dirty="0"/>
              <a:t> </a:t>
            </a:r>
            <a:r>
              <a:rPr lang="en-US" sz="1600" dirty="0" err="1"/>
              <a:t>à</a:t>
            </a:r>
            <a:r>
              <a:rPr lang="en-US" sz="1600" dirty="0"/>
              <a:t> de </a:t>
            </a:r>
            <a:r>
              <a:rPr lang="en-US" sz="1600" dirty="0" err="1"/>
              <a:t>nombreuses</a:t>
            </a:r>
            <a:r>
              <a:rPr lang="en-US" sz="1600" dirty="0"/>
              <a:t> observations de </a:t>
            </a:r>
            <a:r>
              <a:rPr lang="en-US" sz="1600" dirty="0" err="1"/>
              <a:t>l'"using</a:t>
            </a:r>
            <a:r>
              <a:rPr lang="en-US" sz="1600" dirty="0"/>
              <a:t> dataset".</a:t>
            </a:r>
          </a:p>
          <a:p>
            <a:pPr marL="742950" lvl="1" indent="-285750" fontAlgn="base">
              <a:spcBef>
                <a:spcPts val="600"/>
              </a:spcBef>
              <a:buFont typeface="Courier New" charset="0"/>
              <a:buChar char="o"/>
            </a:pPr>
            <a:r>
              <a:rPr lang="en-US" sz="1600" dirty="0"/>
              <a:t>Many-to-one : </a:t>
            </a:r>
            <a:r>
              <a:rPr lang="en-US" sz="1600" b="1" i="1" dirty="0">
                <a:solidFill>
                  <a:srgbClr val="C00000"/>
                </a:solidFill>
              </a:rPr>
              <a:t>merge m:1 </a:t>
            </a:r>
            <a:r>
              <a:rPr lang="en-US" sz="1600" b="1" i="1" dirty="0" err="1">
                <a:solidFill>
                  <a:srgbClr val="C00000"/>
                </a:solidFill>
              </a:rPr>
              <a:t>varlist</a:t>
            </a:r>
            <a:r>
              <a:rPr lang="en-US" sz="1600" b="1" i="1" dirty="0">
                <a:solidFill>
                  <a:srgbClr val="C00000"/>
                </a:solidFill>
              </a:rPr>
              <a:t> using filename</a:t>
            </a:r>
          </a:p>
          <a:p>
            <a:pPr marL="1200150" lvl="2" indent="-285750" fontAlgn="base">
              <a:spcBef>
                <a:spcPts val="600"/>
              </a:spcBef>
              <a:buFont typeface="Wingdings" charset="2"/>
              <a:buChar char="q"/>
            </a:pPr>
            <a:r>
              <a:rPr lang="en-US" sz="1600" dirty="0" err="1"/>
              <a:t>varlist</a:t>
            </a:r>
            <a:r>
              <a:rPr lang="en-US" sz="1600" dirty="0"/>
              <a:t> – variable(s) </a:t>
            </a:r>
            <a:r>
              <a:rPr lang="en-US" sz="1600" dirty="0" err="1"/>
              <a:t>clé</a:t>
            </a:r>
            <a:r>
              <a:rPr lang="en-US" sz="1600" dirty="0"/>
              <a:t>(s) qui </a:t>
            </a:r>
            <a:r>
              <a:rPr lang="en-US" sz="1600" dirty="0" err="1"/>
              <a:t>identifie</a:t>
            </a:r>
            <a:r>
              <a:rPr lang="en-US" sz="1600" dirty="0"/>
              <a:t>(</a:t>
            </a:r>
            <a:r>
              <a:rPr lang="en-US" sz="1600" dirty="0" err="1"/>
              <a:t>nt</a:t>
            </a:r>
            <a:r>
              <a:rPr lang="en-US" sz="1600" dirty="0"/>
              <a:t>) de </a:t>
            </a:r>
            <a:r>
              <a:rPr lang="en-US" sz="1600" dirty="0" err="1"/>
              <a:t>façon</a:t>
            </a:r>
            <a:r>
              <a:rPr lang="en-US" sz="1600" dirty="0"/>
              <a:t> unique </a:t>
            </a:r>
            <a:r>
              <a:rPr lang="en-US" sz="1600" dirty="0" err="1"/>
              <a:t>une</a:t>
            </a:r>
            <a:r>
              <a:rPr lang="en-US" sz="1600" dirty="0"/>
              <a:t> </a:t>
            </a:r>
            <a:r>
              <a:rPr lang="en-US" sz="1600" dirty="0" err="1"/>
              <a:t>seule</a:t>
            </a:r>
            <a:r>
              <a:rPr lang="en-US" sz="1600" dirty="0"/>
              <a:t> observation </a:t>
            </a:r>
            <a:r>
              <a:rPr lang="en-US" sz="1600" dirty="0" err="1"/>
              <a:t>dans</a:t>
            </a:r>
            <a:r>
              <a:rPr lang="en-US" sz="1600" dirty="0"/>
              <a:t> "using dataset", </a:t>
            </a:r>
            <a:r>
              <a:rPr lang="en-US" sz="1600" dirty="0" err="1"/>
              <a:t>mais</a:t>
            </a:r>
            <a:r>
              <a:rPr lang="en-US" sz="1600" dirty="0"/>
              <a:t> qui </a:t>
            </a:r>
            <a:r>
              <a:rPr lang="en-US" sz="1600" dirty="0" err="1"/>
              <a:t>pourrait</a:t>
            </a:r>
            <a:r>
              <a:rPr lang="en-US" sz="1600" dirty="0"/>
              <a:t> </a:t>
            </a:r>
            <a:r>
              <a:rPr lang="en-US" sz="1600" dirty="0" err="1"/>
              <a:t>correspondre</a:t>
            </a:r>
            <a:r>
              <a:rPr lang="en-US" sz="1600" dirty="0"/>
              <a:t> </a:t>
            </a:r>
            <a:r>
              <a:rPr lang="en-US" sz="1600" dirty="0" err="1"/>
              <a:t>à</a:t>
            </a:r>
            <a:r>
              <a:rPr lang="en-US" sz="1600" dirty="0"/>
              <a:t> de </a:t>
            </a:r>
            <a:r>
              <a:rPr lang="en-US" sz="1600" dirty="0" err="1"/>
              <a:t>nombreuses</a:t>
            </a:r>
            <a:r>
              <a:rPr lang="en-US" sz="1600" dirty="0"/>
              <a:t> observations </a:t>
            </a:r>
            <a:r>
              <a:rPr lang="en-US" sz="1600" dirty="0" err="1"/>
              <a:t>dans</a:t>
            </a:r>
            <a:r>
              <a:rPr lang="en-US" sz="1600" dirty="0"/>
              <a:t> le "master dataset".</a:t>
            </a:r>
          </a:p>
        </p:txBody>
      </p:sp>
      <p:pic>
        <p:nvPicPr>
          <p:cNvPr id="8" name="Picture 4">
            <a:extLst>
              <a:ext uri="{FF2B5EF4-FFF2-40B4-BE49-F238E27FC236}">
                <a16:creationId xmlns:a16="http://schemas.microsoft.com/office/drawing/2014/main" id="{0FBD3757-A7E4-CC49-AC01-8E1FB32FA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744" y="2265482"/>
            <a:ext cx="1937657" cy="3591031"/>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87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 Fusion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d'ensembles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données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310856"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7</a:t>
            </a:r>
            <a:r>
              <a:rPr lang="en-US" sz="3200" b="1" i="1" dirty="0">
                <a:solidFill>
                  <a:schemeClr val="bg1"/>
                </a:solidFill>
              </a:rPr>
              <a:t>: </a:t>
            </a:r>
            <a:r>
              <a:rPr lang="en-US" sz="3200" b="1" i="1" dirty="0" err="1">
                <a:solidFill>
                  <a:schemeClr val="bg1"/>
                </a:solidFill>
              </a:rPr>
              <a:t>Ajout</a:t>
            </a:r>
            <a:r>
              <a:rPr lang="en-US" sz="3200" b="1" i="1" dirty="0">
                <a:solidFill>
                  <a:schemeClr val="bg1"/>
                </a:solidFill>
              </a:rPr>
              <a:t> et fusion </a:t>
            </a:r>
            <a:r>
              <a:rPr lang="en-US" sz="3200" b="1" i="1" dirty="0" err="1">
                <a:solidFill>
                  <a:schemeClr val="bg1"/>
                </a:solidFill>
              </a:rPr>
              <a:t>d'ensembles</a:t>
            </a:r>
            <a:r>
              <a:rPr lang="en-US" sz="3200" b="1" i="1" dirty="0">
                <a:solidFill>
                  <a:schemeClr val="bg1"/>
                </a:solidFill>
              </a:rPr>
              <a:t> de </a:t>
            </a:r>
            <a:r>
              <a:rPr lang="en-US" sz="3200" b="1" i="1" dirty="0" err="1">
                <a:solidFill>
                  <a:schemeClr val="bg1"/>
                </a:solidFill>
              </a:rPr>
              <a:t>données</a:t>
            </a:r>
            <a:endParaRPr lang="en-US" sz="3200" b="1" i="1" dirty="0">
              <a:solidFill>
                <a:schemeClr val="bg1"/>
              </a:solidFill>
            </a:endParaRPr>
          </a:p>
        </p:txBody>
      </p:sp>
      <p:sp>
        <p:nvSpPr>
          <p:cNvPr id="3" name="5-Point Star 2"/>
          <p:cNvSpPr/>
          <p:nvPr/>
        </p:nvSpPr>
        <p:spPr>
          <a:xfrm>
            <a:off x="10721788" y="596644"/>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D77311-E4E2-BF4D-BA5F-4B3304BA5AEA}"/>
              </a:ext>
            </a:extLst>
          </p:cNvPr>
          <p:cNvSpPr txBox="1"/>
          <p:nvPr/>
        </p:nvSpPr>
        <p:spPr>
          <a:xfrm>
            <a:off x="294389" y="1687333"/>
            <a:ext cx="10839775" cy="3000821"/>
          </a:xfrm>
          <a:prstGeom prst="rect">
            <a:avLst/>
          </a:prstGeom>
          <a:noFill/>
        </p:spPr>
        <p:txBody>
          <a:bodyPr wrap="square" rtlCol="0">
            <a:spAutoFit/>
          </a:bodyPr>
          <a:lstStyle/>
          <a:p>
            <a:pPr marL="342900" indent="-342900" fontAlgn="base">
              <a:lnSpc>
                <a:spcPct val="150000"/>
              </a:lnSpc>
              <a:spcBef>
                <a:spcPts val="600"/>
              </a:spcBef>
              <a:buFont typeface="Wingdings" charset="2"/>
              <a:buChar char="ü"/>
            </a:pPr>
            <a:r>
              <a:rPr lang="en-US" sz="2400" b="1" dirty="0">
                <a:solidFill>
                  <a:schemeClr val="accent1"/>
                </a:solidFill>
                <a:latin typeface="Segoe UI" panose="020B0502040204020203" pitchFamily="34" charset="0"/>
                <a:ea typeface="Calibri" charset="0"/>
                <a:cs typeface="Calibri" charset="0"/>
              </a:rPr>
              <a:t>Après la fusion, Stata </a:t>
            </a:r>
            <a:r>
              <a:rPr lang="en-US" sz="2400" b="1" dirty="0" err="1">
                <a:solidFill>
                  <a:schemeClr val="accent1"/>
                </a:solidFill>
                <a:latin typeface="Segoe UI" panose="020B0502040204020203" pitchFamily="34" charset="0"/>
                <a:ea typeface="Calibri" charset="0"/>
                <a:cs typeface="Calibri" charset="0"/>
              </a:rPr>
              <a:t>crée</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automatiquement</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une</a:t>
            </a:r>
            <a:r>
              <a:rPr lang="en-US" sz="2400" b="1" dirty="0">
                <a:solidFill>
                  <a:schemeClr val="accent1"/>
                </a:solidFill>
                <a:latin typeface="Segoe UI" panose="020B0502040204020203" pitchFamily="34" charset="0"/>
                <a:ea typeface="Calibri" charset="0"/>
                <a:cs typeface="Calibri" charset="0"/>
              </a:rPr>
              <a:t> nouvelle variable _fusion </a:t>
            </a:r>
            <a:r>
              <a:rPr lang="en-US" sz="2400" b="1" dirty="0" err="1">
                <a:solidFill>
                  <a:schemeClr val="accent1"/>
                </a:solidFill>
                <a:latin typeface="Segoe UI" panose="020B0502040204020203" pitchFamily="34" charset="0"/>
                <a:ea typeface="Calibri" charset="0"/>
                <a:cs typeface="Calibri" charset="0"/>
              </a:rPr>
              <a:t>dans</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l'ensemble</a:t>
            </a:r>
            <a:r>
              <a:rPr lang="en-US" sz="2400" b="1" dirty="0">
                <a:solidFill>
                  <a:schemeClr val="accent1"/>
                </a:solidFill>
                <a:latin typeface="Segoe UI" panose="020B0502040204020203" pitchFamily="34" charset="0"/>
                <a:ea typeface="Calibri" charset="0"/>
                <a:cs typeface="Calibri" charset="0"/>
              </a:rPr>
              <a:t> de </a:t>
            </a:r>
            <a:r>
              <a:rPr lang="en-US" sz="2400" b="1" dirty="0" err="1">
                <a:solidFill>
                  <a:schemeClr val="accent1"/>
                </a:solidFill>
                <a:latin typeface="Segoe UI" panose="020B0502040204020203" pitchFamily="34" charset="0"/>
                <a:ea typeface="Calibri" charset="0"/>
                <a:cs typeface="Calibri" charset="0"/>
              </a:rPr>
              <a:t>données</a:t>
            </a:r>
            <a:r>
              <a:rPr lang="en-US" altLang="zh-CN" sz="2400" b="1" dirty="0">
                <a:solidFill>
                  <a:schemeClr val="accent1"/>
                </a:solidFill>
                <a:latin typeface="Segoe UI" panose="020B0502040204020203" pitchFamily="34" charset="0"/>
                <a:ea typeface="Calibri" charset="0"/>
                <a:cs typeface="Calibri" charset="0"/>
              </a:rPr>
              <a:t>:</a:t>
            </a:r>
            <a:endParaRPr lang="en-US" altLang="zh-CN" sz="2400" dirty="0"/>
          </a:p>
          <a:p>
            <a:pPr marL="742950" lvl="1" indent="-285750">
              <a:lnSpc>
                <a:spcPct val="150000"/>
              </a:lnSpc>
              <a:buFont typeface="Courier New" charset="0"/>
              <a:buChar char="o"/>
            </a:pPr>
            <a:r>
              <a:rPr lang="en-US" b="1" i="1" dirty="0">
                <a:solidFill>
                  <a:srgbClr val="C00000"/>
                </a:solidFill>
              </a:rPr>
              <a:t>_merge==1</a:t>
            </a:r>
            <a:r>
              <a:rPr lang="en-US" dirty="0"/>
              <a:t>	 Observation </a:t>
            </a:r>
            <a:r>
              <a:rPr lang="en-US" dirty="0" err="1"/>
              <a:t>à</a:t>
            </a:r>
            <a:r>
              <a:rPr lang="en-US" dirty="0"/>
              <a:t> </a:t>
            </a:r>
            <a:r>
              <a:rPr lang="en-US" dirty="0" err="1"/>
              <a:t>partir</a:t>
            </a:r>
            <a:r>
              <a:rPr lang="en-US" dirty="0"/>
              <a:t> de</a:t>
            </a:r>
            <a:r>
              <a:rPr lang="zh-CN" altLang="en-US" dirty="0"/>
              <a:t> </a:t>
            </a:r>
            <a:r>
              <a:rPr lang="en-US" altLang="zh-CN" dirty="0"/>
              <a:t>“</a:t>
            </a:r>
            <a:r>
              <a:rPr lang="en-US" dirty="0"/>
              <a:t>master data</a:t>
            </a:r>
            <a:r>
              <a:rPr lang="en-US" altLang="zh-CN" dirty="0"/>
              <a:t>set”</a:t>
            </a:r>
            <a:endParaRPr lang="en-US" dirty="0"/>
          </a:p>
          <a:p>
            <a:pPr marL="742950" lvl="1" indent="-285750">
              <a:lnSpc>
                <a:spcPct val="150000"/>
              </a:lnSpc>
              <a:buFont typeface="Courier New" charset="0"/>
              <a:buChar char="o"/>
            </a:pPr>
            <a:r>
              <a:rPr lang="en-US" b="1" i="1" dirty="0">
                <a:solidFill>
                  <a:srgbClr val="C00000"/>
                </a:solidFill>
              </a:rPr>
              <a:t>_merge==2</a:t>
            </a:r>
            <a:r>
              <a:rPr lang="en-US" dirty="0"/>
              <a:t>	 Observation </a:t>
            </a:r>
            <a:r>
              <a:rPr lang="en-US" dirty="0" err="1"/>
              <a:t>à</a:t>
            </a:r>
            <a:r>
              <a:rPr lang="en-US" dirty="0"/>
              <a:t> </a:t>
            </a:r>
            <a:r>
              <a:rPr lang="en-US" dirty="0" err="1"/>
              <a:t>partir</a:t>
            </a:r>
            <a:r>
              <a:rPr lang="en-US" dirty="0"/>
              <a:t> de</a:t>
            </a:r>
            <a:r>
              <a:rPr lang="zh-CN" altLang="en-US" dirty="0"/>
              <a:t> </a:t>
            </a:r>
            <a:r>
              <a:rPr lang="en-US" altLang="zh-CN" dirty="0"/>
              <a:t>“</a:t>
            </a:r>
            <a:r>
              <a:rPr lang="en-US" dirty="0"/>
              <a:t>using data</a:t>
            </a:r>
            <a:r>
              <a:rPr lang="en-US" altLang="zh-CN" dirty="0"/>
              <a:t>set”</a:t>
            </a:r>
            <a:endParaRPr lang="en-US" dirty="0"/>
          </a:p>
          <a:p>
            <a:pPr marL="742950" lvl="1" indent="-285750">
              <a:lnSpc>
                <a:spcPct val="150000"/>
              </a:lnSpc>
              <a:buFont typeface="Courier New" charset="0"/>
              <a:buChar char="o"/>
            </a:pPr>
            <a:r>
              <a:rPr lang="en-US" b="1" i="1" dirty="0">
                <a:solidFill>
                  <a:srgbClr val="C00000"/>
                </a:solidFill>
              </a:rPr>
              <a:t>_merge==3</a:t>
            </a:r>
            <a:r>
              <a:rPr lang="en-US" dirty="0"/>
              <a:t>	 </a:t>
            </a:r>
            <a:r>
              <a:rPr lang="en-US" dirty="0" err="1"/>
              <a:t>L'observation</a:t>
            </a:r>
            <a:r>
              <a:rPr lang="en-US" dirty="0"/>
              <a:t> des </a:t>
            </a:r>
            <a:r>
              <a:rPr lang="en-US" dirty="0" err="1"/>
              <a:t>deux</a:t>
            </a:r>
            <a:r>
              <a:rPr lang="en-US" dirty="0"/>
              <a:t> </a:t>
            </a:r>
            <a:r>
              <a:rPr lang="en-US" altLang="zh-CN" dirty="0"/>
              <a:t>“</a:t>
            </a:r>
            <a:r>
              <a:rPr lang="en-US" dirty="0"/>
              <a:t>master and using data</a:t>
            </a:r>
            <a:r>
              <a:rPr lang="en-US" altLang="zh-CN" dirty="0"/>
              <a:t>set”</a:t>
            </a:r>
            <a:endParaRPr lang="en-US" dirty="0"/>
          </a:p>
          <a:p>
            <a:pPr marL="342900" indent="-342900">
              <a:lnSpc>
                <a:spcPct val="150000"/>
              </a:lnSpc>
              <a:buFont typeface="Wingdings" charset="2"/>
              <a:buChar char="ü"/>
            </a:pPr>
            <a:r>
              <a:rPr lang="en-US" sz="2400" b="1" dirty="0">
                <a:solidFill>
                  <a:schemeClr val="accent1"/>
                </a:solidFill>
                <a:latin typeface="Segoe UI" panose="020B0502040204020203" pitchFamily="34" charset="0"/>
                <a:ea typeface="Calibri" charset="0"/>
                <a:cs typeface="Calibri" charset="0"/>
              </a:rPr>
              <a:t>Stata </a:t>
            </a:r>
            <a:r>
              <a:rPr lang="en-US" sz="2400" b="1" dirty="0" err="1">
                <a:solidFill>
                  <a:schemeClr val="accent1"/>
                </a:solidFill>
                <a:latin typeface="Segoe UI" panose="020B0502040204020203" pitchFamily="34" charset="0"/>
                <a:ea typeface="Calibri" charset="0"/>
                <a:cs typeface="Calibri" charset="0"/>
              </a:rPr>
              <a:t>rapporte</a:t>
            </a:r>
            <a:r>
              <a:rPr lang="en-US" sz="2400" b="1" dirty="0">
                <a:solidFill>
                  <a:schemeClr val="accent1"/>
                </a:solidFill>
                <a:latin typeface="Segoe UI" panose="020B0502040204020203" pitchFamily="34" charset="0"/>
                <a:ea typeface="Calibri" charset="0"/>
                <a:cs typeface="Calibri" charset="0"/>
              </a:rPr>
              <a:t> le </a:t>
            </a:r>
            <a:r>
              <a:rPr lang="en-US" sz="2400" b="1" dirty="0" err="1">
                <a:solidFill>
                  <a:schemeClr val="accent1"/>
                </a:solidFill>
                <a:latin typeface="Segoe UI" panose="020B0502040204020203" pitchFamily="34" charset="0"/>
                <a:ea typeface="Calibri" charset="0"/>
                <a:cs typeface="Calibri" charset="0"/>
              </a:rPr>
              <a:t>nombre</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d'observations</a:t>
            </a:r>
            <a:r>
              <a:rPr lang="en-US" sz="2400" b="1" dirty="0">
                <a:solidFill>
                  <a:schemeClr val="accent1"/>
                </a:solidFill>
                <a:latin typeface="Segoe UI" panose="020B0502040204020203" pitchFamily="34" charset="0"/>
                <a:ea typeface="Calibri" charset="0"/>
                <a:cs typeface="Calibri" charset="0"/>
              </a:rPr>
              <a:t> avec </a:t>
            </a:r>
            <a:r>
              <a:rPr lang="en-US" sz="2400" b="1" dirty="0" err="1">
                <a:solidFill>
                  <a:schemeClr val="accent1"/>
                </a:solidFill>
                <a:latin typeface="Segoe UI" panose="020B0502040204020203" pitchFamily="34" charset="0"/>
                <a:ea typeface="Calibri" charset="0"/>
                <a:cs typeface="Calibri" charset="0"/>
              </a:rPr>
              <a:t>chaque</a:t>
            </a:r>
            <a:r>
              <a:rPr lang="en-US" sz="2400" b="1" dirty="0">
                <a:solidFill>
                  <a:schemeClr val="accent1"/>
                </a:solidFill>
                <a:latin typeface="Segoe UI" panose="020B0502040204020203" pitchFamily="34" charset="0"/>
                <a:ea typeface="Calibri" charset="0"/>
                <a:cs typeface="Calibri" charset="0"/>
              </a:rPr>
              <a:t> </a:t>
            </a:r>
            <a:r>
              <a:rPr lang="en-US" sz="2400" b="1" dirty="0" err="1">
                <a:solidFill>
                  <a:schemeClr val="accent1"/>
                </a:solidFill>
                <a:latin typeface="Segoe UI" panose="020B0502040204020203" pitchFamily="34" charset="0"/>
                <a:ea typeface="Calibri" charset="0"/>
                <a:cs typeface="Calibri" charset="0"/>
              </a:rPr>
              <a:t>valeur</a:t>
            </a:r>
            <a:r>
              <a:rPr lang="en-US" sz="2400" b="1" dirty="0">
                <a:solidFill>
                  <a:schemeClr val="accent1"/>
                </a:solidFill>
                <a:latin typeface="Segoe UI" panose="020B0502040204020203" pitchFamily="34" charset="0"/>
                <a:ea typeface="Calibri" charset="0"/>
                <a:cs typeface="Calibri" charset="0"/>
              </a:rPr>
              <a:t> de </a:t>
            </a:r>
            <a:r>
              <a:rPr lang="en-US" sz="2400" b="1" dirty="0">
                <a:solidFill>
                  <a:srgbClr val="FF0000"/>
                </a:solidFill>
                <a:latin typeface="Segoe UI" panose="020B0502040204020203" pitchFamily="34" charset="0"/>
                <a:ea typeface="Calibri" charset="0"/>
                <a:cs typeface="Calibri" charset="0"/>
              </a:rPr>
              <a:t>_merge</a:t>
            </a:r>
            <a:r>
              <a:rPr lang="en-US" sz="2400" b="1" dirty="0">
                <a:solidFill>
                  <a:schemeClr val="accent1"/>
                </a:solidFill>
                <a:latin typeface="Segoe UI" panose="020B0502040204020203" pitchFamily="34" charset="0"/>
                <a:ea typeface="Calibri" charset="0"/>
                <a:cs typeface="Calibri" charset="0"/>
              </a:rPr>
              <a:t>.</a:t>
            </a:r>
          </a:p>
        </p:txBody>
      </p:sp>
    </p:spTree>
    <p:extLst>
      <p:ext uri="{BB962C8B-B14F-4D97-AF65-F5344CB8AC3E}">
        <p14:creationId xmlns:p14="http://schemas.microsoft.com/office/powerpoint/2010/main" val="9506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006057" cy="584775"/>
          </a:xfrm>
          <a:prstGeom prst="rect">
            <a:avLst/>
          </a:prstGeom>
          <a:noFill/>
          <a:effectLst/>
        </p:spPr>
        <p:txBody>
          <a:bodyPr wrap="square" rtlCol="0">
            <a:spAutoFit/>
          </a:bodyPr>
          <a:lstStyle/>
          <a:p>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Exercise 7 –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Ajout</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et fusion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d'ensembles</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de</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10103038" cy="584775"/>
          </a:xfrm>
          <a:prstGeom prst="rect">
            <a:avLst/>
          </a:prstGeom>
          <a:noFill/>
          <a:effectLst/>
        </p:spPr>
        <p:txBody>
          <a:bodyPr wrap="square" rtlCol="0">
            <a:spAutoFit/>
          </a:bodyPr>
          <a:lstStyle/>
          <a:p>
            <a:pPr marL="0" lvl="2"/>
            <a:r>
              <a:rPr lang="en-US" sz="3200" b="1" i="1" dirty="0">
                <a:solidFill>
                  <a:schemeClr val="bg1"/>
                </a:solidFill>
              </a:rPr>
              <a:t>Section </a:t>
            </a:r>
            <a:r>
              <a:rPr lang="en-US" altLang="zh-CN" sz="3200" b="1" i="1" dirty="0">
                <a:solidFill>
                  <a:schemeClr val="bg1"/>
                </a:solidFill>
              </a:rPr>
              <a:t>7</a:t>
            </a:r>
            <a:r>
              <a:rPr lang="en-US" sz="3200" b="1" i="1" dirty="0">
                <a:solidFill>
                  <a:schemeClr val="bg1"/>
                </a:solidFill>
              </a:rPr>
              <a:t>: </a:t>
            </a:r>
            <a:r>
              <a:rPr lang="en-US" sz="3200" b="1" i="1" dirty="0" err="1">
                <a:solidFill>
                  <a:schemeClr val="bg1"/>
                </a:solidFill>
              </a:rPr>
              <a:t>Ajout</a:t>
            </a:r>
            <a:r>
              <a:rPr lang="en-US" sz="3200" b="1" i="1" dirty="0">
                <a:solidFill>
                  <a:schemeClr val="bg1"/>
                </a:solidFill>
              </a:rPr>
              <a:t> et fusion </a:t>
            </a:r>
            <a:r>
              <a:rPr lang="en-US" sz="3200" b="1" i="1" dirty="0" err="1">
                <a:solidFill>
                  <a:schemeClr val="bg1"/>
                </a:solidFill>
              </a:rPr>
              <a:t>d'ensembles</a:t>
            </a:r>
            <a:r>
              <a:rPr lang="en-US" sz="3200" b="1" i="1" dirty="0">
                <a:solidFill>
                  <a:schemeClr val="bg1"/>
                </a:solidFill>
              </a:rPr>
              <a:t> de </a:t>
            </a:r>
            <a:r>
              <a:rPr lang="en-US" sz="3200" b="1" i="1" dirty="0" err="1">
                <a:solidFill>
                  <a:schemeClr val="bg1"/>
                </a:solidFill>
              </a:rPr>
              <a:t>données</a:t>
            </a:r>
            <a:endParaRPr lang="en-US" sz="3200" b="1" i="1" dirty="0">
              <a:solidFill>
                <a:schemeClr val="bg1"/>
              </a:solidFill>
            </a:endParaRPr>
          </a:p>
        </p:txBody>
      </p:sp>
      <p:sp>
        <p:nvSpPr>
          <p:cNvPr id="3" name="5-Point Star 2"/>
          <p:cNvSpPr/>
          <p:nvPr/>
        </p:nvSpPr>
        <p:spPr>
          <a:xfrm>
            <a:off x="10624709" y="633556"/>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4F903BDF-CC3F-B24B-AF4B-2C506A5C1CA1}"/>
              </a:ext>
            </a:extLst>
          </p:cNvPr>
          <p:cNvSpPr txBox="1">
            <a:spLocks/>
          </p:cNvSpPr>
          <p:nvPr/>
        </p:nvSpPr>
        <p:spPr>
          <a:xfrm>
            <a:off x="509544" y="1832292"/>
            <a:ext cx="10504820" cy="4166725"/>
          </a:xfrm>
          <a:prstGeom prst="rect">
            <a:avLst/>
          </a:prstGeom>
        </p:spPr>
        <p:txBody>
          <a:bodyPr>
            <a:normAutofit fontScale="92500" lnSpcReduction="1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base">
              <a:lnSpc>
                <a:spcPct val="150000"/>
              </a:lnSpc>
              <a:spcBef>
                <a:spcPts val="0"/>
              </a:spcBef>
              <a:buClrTx/>
              <a:buSzPct val="100000"/>
              <a:buFont typeface="+mj-lt"/>
              <a:buAutoNum type="arabicPeriod"/>
            </a:pPr>
            <a:r>
              <a:rPr lang="en-US" dirty="0" err="1">
                <a:solidFill>
                  <a:schemeClr val="tx1"/>
                </a:solidFill>
              </a:rPr>
              <a:t>Ouvrir</a:t>
            </a:r>
            <a:r>
              <a:rPr lang="en-US" dirty="0">
                <a:solidFill>
                  <a:schemeClr val="tx1"/>
                </a:solidFill>
              </a:rPr>
              <a:t> “PMA data for exercise” (</a:t>
            </a:r>
            <a:r>
              <a:rPr lang="en-US" altLang="zh-CN" dirty="0">
                <a:solidFill>
                  <a:schemeClr val="tx1"/>
                </a:solidFill>
              </a:rPr>
              <a:t>“</a:t>
            </a:r>
            <a:r>
              <a:rPr lang="en-US" dirty="0">
                <a:solidFill>
                  <a:schemeClr val="tx1"/>
                </a:solidFill>
              </a:rPr>
              <a:t>master dataset</a:t>
            </a:r>
            <a:r>
              <a:rPr lang="en-US" altLang="zh-CN" dirty="0">
                <a:solidFill>
                  <a:schemeClr val="tx1"/>
                </a:solidFill>
              </a:rPr>
              <a:t>”</a:t>
            </a:r>
            <a:r>
              <a:rPr lang="en-US" dirty="0">
                <a:solidFill>
                  <a:schemeClr val="tx1"/>
                </a:solidFill>
              </a:rPr>
              <a:t>)</a:t>
            </a:r>
          </a:p>
          <a:p>
            <a:pPr marL="514350" indent="-514350" fontAlgn="base">
              <a:lnSpc>
                <a:spcPct val="150000"/>
              </a:lnSpc>
              <a:spcBef>
                <a:spcPts val="0"/>
              </a:spcBef>
              <a:buClrTx/>
              <a:buSzPct val="100000"/>
              <a:buFont typeface="+mj-lt"/>
              <a:buAutoNum type="arabicPeriod"/>
            </a:pPr>
            <a:r>
              <a:rPr lang="en-US" dirty="0" err="1">
                <a:solidFill>
                  <a:schemeClr val="tx1"/>
                </a:solidFill>
              </a:rPr>
              <a:t>Joindre</a:t>
            </a:r>
            <a:r>
              <a:rPr lang="en-US" dirty="0">
                <a:solidFill>
                  <a:schemeClr val="tx1"/>
                </a:solidFill>
              </a:rPr>
              <a:t> les </a:t>
            </a:r>
            <a:r>
              <a:rPr lang="en-US" dirty="0" err="1">
                <a:solidFill>
                  <a:schemeClr val="tx1"/>
                </a:solidFill>
              </a:rPr>
              <a:t>données</a:t>
            </a:r>
            <a:r>
              <a:rPr lang="en-US" dirty="0">
                <a:solidFill>
                  <a:schemeClr val="tx1"/>
                </a:solidFill>
              </a:rPr>
              <a:t> “PMA data for exercise_appending_2county.dta" (</a:t>
            </a:r>
            <a:r>
              <a:rPr lang="en-US" altLang="zh-CN" dirty="0">
                <a:solidFill>
                  <a:schemeClr val="tx1"/>
                </a:solidFill>
              </a:rPr>
              <a:t>“</a:t>
            </a:r>
            <a:r>
              <a:rPr lang="en-US" dirty="0">
                <a:solidFill>
                  <a:schemeClr val="tx1"/>
                </a:solidFill>
              </a:rPr>
              <a:t>using dataset</a:t>
            </a:r>
            <a:r>
              <a:rPr lang="en-US" altLang="zh-CN" dirty="0">
                <a:solidFill>
                  <a:schemeClr val="tx1"/>
                </a:solidFill>
              </a:rPr>
              <a:t>”</a:t>
            </a:r>
            <a:r>
              <a:rPr lang="en-US" dirty="0">
                <a:solidFill>
                  <a:schemeClr val="tx1"/>
                </a:solidFill>
              </a:rPr>
              <a:t>) </a:t>
            </a:r>
          </a:p>
          <a:p>
            <a:pPr marL="514350" indent="-514350" fontAlgn="base">
              <a:lnSpc>
                <a:spcPct val="150000"/>
              </a:lnSpc>
              <a:spcBef>
                <a:spcPts val="0"/>
              </a:spcBef>
              <a:buClrTx/>
              <a:buSzPct val="100000"/>
              <a:buFont typeface="+mj-lt"/>
              <a:buAutoNum type="arabicPeriod"/>
            </a:pPr>
            <a:r>
              <a:rPr lang="en-US" dirty="0" err="1">
                <a:solidFill>
                  <a:schemeClr val="tx1"/>
                </a:solidFill>
              </a:rPr>
              <a:t>En</a:t>
            </a:r>
            <a:r>
              <a:rPr lang="en-US" dirty="0">
                <a:solidFill>
                  <a:schemeClr val="tx1"/>
                </a:solidFill>
              </a:rPr>
              <a:t> </a:t>
            </a:r>
            <a:r>
              <a:rPr lang="en-US" dirty="0" err="1">
                <a:solidFill>
                  <a:schemeClr val="tx1"/>
                </a:solidFill>
              </a:rPr>
              <a:t>outre</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utilisant</a:t>
            </a:r>
            <a:r>
              <a:rPr lang="en-US" dirty="0">
                <a:solidFill>
                  <a:schemeClr val="tx1"/>
                </a:solidFill>
              </a:rPr>
              <a:t> le </a:t>
            </a:r>
            <a:r>
              <a:rPr lang="en-US" dirty="0" err="1">
                <a:solidFill>
                  <a:schemeClr val="tx1"/>
                </a:solidFill>
              </a:rPr>
              <a:t>jeu</a:t>
            </a:r>
            <a:r>
              <a:rPr lang="en-US" dirty="0">
                <a:solidFill>
                  <a:schemeClr val="tx1"/>
                </a:solidFill>
              </a:rPr>
              <a:t> de </a:t>
            </a:r>
            <a:r>
              <a:rPr lang="en-US" dirty="0" err="1">
                <a:solidFill>
                  <a:schemeClr val="tx1"/>
                </a:solidFill>
              </a:rPr>
              <a:t>données</a:t>
            </a:r>
            <a:r>
              <a:rPr lang="en-US" dirty="0">
                <a:solidFill>
                  <a:schemeClr val="tx1"/>
                </a:solidFill>
              </a:rPr>
              <a:t> joint </a:t>
            </a:r>
            <a:r>
              <a:rPr lang="en-US" dirty="0" err="1">
                <a:solidFill>
                  <a:schemeClr val="tx1"/>
                </a:solidFill>
              </a:rPr>
              <a:t>en</a:t>
            </a:r>
            <a:r>
              <a:rPr lang="en-US" dirty="0">
                <a:solidFill>
                  <a:schemeClr val="tx1"/>
                </a:solidFill>
              </a:rPr>
              <a:t> </a:t>
            </a:r>
            <a:r>
              <a:rPr lang="en-US" dirty="0" err="1">
                <a:solidFill>
                  <a:schemeClr val="tx1"/>
                </a:solidFill>
              </a:rPr>
              <a:t>annexe</a:t>
            </a:r>
            <a:r>
              <a:rPr lang="en-US" dirty="0">
                <a:solidFill>
                  <a:schemeClr val="tx1"/>
                </a:solidFill>
              </a:rPr>
              <a:t> (</a:t>
            </a:r>
            <a:r>
              <a:rPr lang="en-US" altLang="zh-CN" dirty="0">
                <a:solidFill>
                  <a:schemeClr val="tx1"/>
                </a:solidFill>
              </a:rPr>
              <a:t>“</a:t>
            </a:r>
            <a:r>
              <a:rPr lang="en-US" dirty="0">
                <a:solidFill>
                  <a:schemeClr val="tx1"/>
                </a:solidFill>
              </a:rPr>
              <a:t>master dataset</a:t>
            </a:r>
            <a:r>
              <a:rPr lang="en-US" altLang="zh-CN" dirty="0">
                <a:solidFill>
                  <a:schemeClr val="tx1"/>
                </a:solidFill>
              </a:rPr>
              <a:t>”</a:t>
            </a:r>
            <a:r>
              <a:rPr lang="en-US" dirty="0">
                <a:solidFill>
                  <a:schemeClr val="tx1"/>
                </a:solidFill>
              </a:rPr>
              <a:t>) et </a:t>
            </a:r>
            <a:r>
              <a:rPr lang="en-US" dirty="0" err="1">
                <a:solidFill>
                  <a:schemeClr val="tx1"/>
                </a:solidFill>
              </a:rPr>
              <a:t>en</a:t>
            </a:r>
            <a:r>
              <a:rPr lang="en-US" dirty="0">
                <a:solidFill>
                  <a:schemeClr val="tx1"/>
                </a:solidFill>
              </a:rPr>
              <a:t> </a:t>
            </a:r>
            <a:r>
              <a:rPr lang="en-US" dirty="0" err="1">
                <a:solidFill>
                  <a:schemeClr val="tx1"/>
                </a:solidFill>
              </a:rPr>
              <a:t>fusionnant</a:t>
            </a:r>
            <a:r>
              <a:rPr lang="en-US" dirty="0">
                <a:solidFill>
                  <a:schemeClr val="tx1"/>
                </a:solidFill>
              </a:rPr>
              <a:t> avec</a:t>
            </a:r>
            <a:r>
              <a:rPr lang="zh-CN" altLang="en-US" dirty="0">
                <a:solidFill>
                  <a:schemeClr val="tx1"/>
                </a:solidFill>
              </a:rPr>
              <a:t> </a:t>
            </a:r>
            <a:r>
              <a:rPr lang="en-US" dirty="0">
                <a:solidFill>
                  <a:schemeClr val="tx1"/>
                </a:solidFill>
              </a:rPr>
              <a:t>“PMA data for </a:t>
            </a:r>
            <a:r>
              <a:rPr lang="en-US" dirty="0" err="1">
                <a:solidFill>
                  <a:schemeClr val="tx1"/>
                </a:solidFill>
              </a:rPr>
              <a:t>exercise_EAweight.dta</a:t>
            </a:r>
            <a:r>
              <a:rPr lang="en-US" dirty="0">
                <a:solidFill>
                  <a:schemeClr val="tx1"/>
                </a:solidFill>
              </a:rPr>
              <a:t>" (</a:t>
            </a:r>
            <a:r>
              <a:rPr lang="en-US" altLang="zh-CN" dirty="0">
                <a:solidFill>
                  <a:schemeClr val="tx1"/>
                </a:solidFill>
              </a:rPr>
              <a:t>“</a:t>
            </a:r>
            <a:r>
              <a:rPr lang="en-US" dirty="0">
                <a:solidFill>
                  <a:schemeClr val="tx1"/>
                </a:solidFill>
              </a:rPr>
              <a:t>using dataset</a:t>
            </a:r>
            <a:r>
              <a:rPr lang="en-US" altLang="zh-CN" dirty="0">
                <a:solidFill>
                  <a:schemeClr val="tx1"/>
                </a:solidFill>
              </a:rPr>
              <a:t>”</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utilisant</a:t>
            </a:r>
            <a:r>
              <a:rPr lang="en-US" dirty="0">
                <a:solidFill>
                  <a:schemeClr val="tx1"/>
                </a:solidFill>
              </a:rPr>
              <a:t> </a:t>
            </a:r>
            <a:r>
              <a:rPr lang="en-US" b="1" i="1" dirty="0">
                <a:solidFill>
                  <a:srgbClr val="FF0000"/>
                </a:solidFill>
              </a:rPr>
              <a:t>EA_ID</a:t>
            </a:r>
            <a:r>
              <a:rPr lang="en-US" dirty="0">
                <a:solidFill>
                  <a:schemeClr val="tx1"/>
                </a:solidFill>
              </a:rPr>
              <a:t> </a:t>
            </a:r>
            <a:r>
              <a:rPr lang="en-US" dirty="0" err="1">
                <a:solidFill>
                  <a:schemeClr val="tx1"/>
                </a:solidFill>
              </a:rPr>
              <a:t>comme</a:t>
            </a:r>
            <a:r>
              <a:rPr lang="en-US" dirty="0">
                <a:solidFill>
                  <a:schemeClr val="tx1"/>
                </a:solidFill>
              </a:rPr>
              <a:t> variable </a:t>
            </a:r>
            <a:r>
              <a:rPr lang="en-US" dirty="0" err="1">
                <a:solidFill>
                  <a:schemeClr val="tx1"/>
                </a:solidFill>
              </a:rPr>
              <a:t>clé</a:t>
            </a:r>
            <a:r>
              <a:rPr lang="en-US" dirty="0">
                <a:solidFill>
                  <a:schemeClr val="tx1"/>
                </a:solidFill>
              </a:rPr>
              <a:t>.</a:t>
            </a:r>
          </a:p>
          <a:p>
            <a:pPr marL="514350" indent="-514350" fontAlgn="base">
              <a:lnSpc>
                <a:spcPct val="150000"/>
              </a:lnSpc>
              <a:spcBef>
                <a:spcPts val="0"/>
              </a:spcBef>
              <a:buClrTx/>
              <a:buSzPct val="100000"/>
              <a:buFont typeface="+mj-lt"/>
              <a:buAutoNum type="arabicPeriod"/>
            </a:pPr>
            <a:r>
              <a:rPr lang="en-US" dirty="0" err="1">
                <a:solidFill>
                  <a:schemeClr val="tx1"/>
                </a:solidFill>
              </a:rPr>
              <a:t>Devriez-vous</a:t>
            </a:r>
            <a:r>
              <a:rPr lang="en-US" dirty="0">
                <a:solidFill>
                  <a:schemeClr val="tx1"/>
                </a:solidFill>
              </a:rPr>
              <a:t> </a:t>
            </a:r>
            <a:r>
              <a:rPr lang="en-US" dirty="0" err="1">
                <a:solidFill>
                  <a:schemeClr val="tx1"/>
                </a:solidFill>
              </a:rPr>
              <a:t>utiliser</a:t>
            </a:r>
            <a:r>
              <a:rPr lang="en-US" dirty="0">
                <a:solidFill>
                  <a:schemeClr val="tx1"/>
                </a:solidFill>
              </a:rPr>
              <a:t> </a:t>
            </a:r>
            <a:r>
              <a:rPr lang="en-US" b="1" i="1" dirty="0">
                <a:solidFill>
                  <a:srgbClr val="C00000"/>
                </a:solidFill>
              </a:rPr>
              <a:t>merge 1:1 ,  merge 1:m or  merge m:1</a:t>
            </a:r>
            <a:r>
              <a:rPr lang="en-US" dirty="0">
                <a:solidFill>
                  <a:schemeClr val="tx1"/>
                </a:solidFill>
              </a:rPr>
              <a:t>?</a:t>
            </a:r>
          </a:p>
          <a:p>
            <a:pPr marL="514350" indent="-514350" fontAlgn="base">
              <a:lnSpc>
                <a:spcPct val="150000"/>
              </a:lnSpc>
              <a:spcBef>
                <a:spcPts val="0"/>
              </a:spcBef>
              <a:buClrTx/>
              <a:buSzPct val="100000"/>
              <a:buFont typeface="+mj-lt"/>
              <a:buAutoNum type="arabicPeriod"/>
            </a:pPr>
            <a:r>
              <a:rPr lang="en-US" dirty="0" err="1">
                <a:solidFill>
                  <a:schemeClr val="tx1"/>
                </a:solidFill>
              </a:rPr>
              <a:t>Regardez</a:t>
            </a:r>
            <a:r>
              <a:rPr lang="en-US" dirty="0">
                <a:solidFill>
                  <a:schemeClr val="tx1"/>
                </a:solidFill>
              </a:rPr>
              <a:t> les </a:t>
            </a:r>
            <a:r>
              <a:rPr lang="en-US" dirty="0" err="1">
                <a:solidFill>
                  <a:schemeClr val="tx1"/>
                </a:solidFill>
              </a:rPr>
              <a:t>valeurs</a:t>
            </a:r>
            <a:r>
              <a:rPr lang="en-US" dirty="0">
                <a:solidFill>
                  <a:schemeClr val="tx1"/>
                </a:solidFill>
              </a:rPr>
              <a:t> que </a:t>
            </a:r>
            <a:r>
              <a:rPr lang="en-US" b="1" i="1" dirty="0">
                <a:solidFill>
                  <a:srgbClr val="FF0000"/>
                </a:solidFill>
              </a:rPr>
              <a:t>_merge </a:t>
            </a:r>
            <a:r>
              <a:rPr lang="en-US" dirty="0" err="1">
                <a:solidFill>
                  <a:schemeClr val="tx1"/>
                </a:solidFill>
              </a:rPr>
              <a:t>prend</a:t>
            </a:r>
            <a:r>
              <a:rPr lang="en-US" dirty="0">
                <a:solidFill>
                  <a:schemeClr val="tx1"/>
                </a:solidFill>
              </a:rPr>
              <a:t>. Que </a:t>
            </a:r>
            <a:r>
              <a:rPr lang="en-US" dirty="0" err="1">
                <a:solidFill>
                  <a:schemeClr val="tx1"/>
                </a:solidFill>
              </a:rPr>
              <a:t>signifient</a:t>
            </a:r>
            <a:r>
              <a:rPr lang="en-US" dirty="0">
                <a:solidFill>
                  <a:schemeClr val="tx1"/>
                </a:solidFill>
              </a:rPr>
              <a:t> </a:t>
            </a:r>
            <a:r>
              <a:rPr lang="en-US" dirty="0" err="1">
                <a:solidFill>
                  <a:schemeClr val="tx1"/>
                </a:solidFill>
              </a:rPr>
              <a:t>ces</a:t>
            </a:r>
            <a:r>
              <a:rPr lang="en-US" dirty="0">
                <a:solidFill>
                  <a:schemeClr val="tx1"/>
                </a:solidFill>
              </a:rPr>
              <a:t> </a:t>
            </a:r>
            <a:r>
              <a:rPr lang="en-US" dirty="0" err="1">
                <a:solidFill>
                  <a:schemeClr val="tx1"/>
                </a:solidFill>
              </a:rPr>
              <a:t>valeurs</a:t>
            </a:r>
            <a:r>
              <a:rPr lang="en-US" dirty="0">
                <a:solidFill>
                  <a:schemeClr val="tx1"/>
                </a:solidFill>
              </a:rPr>
              <a:t> ?</a:t>
            </a:r>
          </a:p>
          <a:p>
            <a:pPr marL="514350" indent="-514350" fontAlgn="base">
              <a:lnSpc>
                <a:spcPct val="150000"/>
              </a:lnSpc>
              <a:spcBef>
                <a:spcPts val="0"/>
              </a:spcBef>
              <a:buClrTx/>
              <a:buSzPct val="100000"/>
              <a:buFont typeface="+mj-lt"/>
              <a:buAutoNum type="arabicPeriod"/>
            </a:pPr>
            <a:r>
              <a:rPr lang="en-US" dirty="0" err="1">
                <a:solidFill>
                  <a:schemeClr val="tx1"/>
                </a:solidFill>
              </a:rPr>
              <a:t>Supprimer</a:t>
            </a:r>
            <a:r>
              <a:rPr lang="en-US" dirty="0">
                <a:solidFill>
                  <a:schemeClr val="tx1"/>
                </a:solidFill>
              </a:rPr>
              <a:t> les observations qui ne correspondent pas</a:t>
            </a:r>
          </a:p>
          <a:p>
            <a:pPr marL="514350" indent="-514350" fontAlgn="base">
              <a:lnSpc>
                <a:spcPct val="150000"/>
              </a:lnSpc>
              <a:spcBef>
                <a:spcPts val="0"/>
              </a:spcBef>
              <a:buClrTx/>
              <a:buSzPct val="100000"/>
              <a:buFont typeface="+mj-lt"/>
              <a:buAutoNum type="arabicPeriod"/>
            </a:pPr>
            <a:r>
              <a:rPr lang="en-US" dirty="0" err="1">
                <a:solidFill>
                  <a:schemeClr val="tx1"/>
                </a:solidFill>
              </a:rPr>
              <a:t>Sauvegarder</a:t>
            </a:r>
            <a:r>
              <a:rPr lang="en-US" dirty="0">
                <a:solidFill>
                  <a:schemeClr val="tx1"/>
                </a:solidFill>
              </a:rPr>
              <a:t> le </a:t>
            </a:r>
            <a:r>
              <a:rPr lang="en-US" dirty="0" err="1">
                <a:solidFill>
                  <a:schemeClr val="tx1"/>
                </a:solidFill>
              </a:rPr>
              <a:t>jeu</a:t>
            </a:r>
            <a:r>
              <a:rPr lang="en-US" dirty="0">
                <a:solidFill>
                  <a:schemeClr val="tx1"/>
                </a:solidFill>
              </a:rPr>
              <a:t> de </a:t>
            </a:r>
            <a:r>
              <a:rPr lang="en-US" dirty="0" err="1">
                <a:solidFill>
                  <a:schemeClr val="tx1"/>
                </a:solidFill>
              </a:rPr>
              <a:t>données</a:t>
            </a:r>
            <a:r>
              <a:rPr lang="en-US" dirty="0">
                <a:solidFill>
                  <a:schemeClr val="tx1"/>
                </a:solidFill>
              </a:rPr>
              <a:t> </a:t>
            </a:r>
            <a:r>
              <a:rPr lang="en-US" dirty="0" err="1">
                <a:solidFill>
                  <a:schemeClr val="tx1"/>
                </a:solidFill>
              </a:rPr>
              <a:t>modifié</a:t>
            </a:r>
            <a:r>
              <a:rPr lang="en-US" dirty="0">
                <a:solidFill>
                  <a:schemeClr val="tx1"/>
                </a:solidFill>
              </a:rPr>
              <a:t> sous</a:t>
            </a:r>
            <a:r>
              <a:rPr lang="zh-CN" altLang="en-US" dirty="0">
                <a:solidFill>
                  <a:schemeClr val="tx1"/>
                </a:solidFill>
              </a:rPr>
              <a:t> </a:t>
            </a:r>
            <a:r>
              <a:rPr lang="en-US" dirty="0">
                <a:solidFill>
                  <a:schemeClr val="tx1"/>
                </a:solidFill>
              </a:rPr>
              <a:t>“Combined PMA data for </a:t>
            </a:r>
            <a:r>
              <a:rPr lang="en-US" dirty="0" err="1">
                <a:solidFill>
                  <a:schemeClr val="tx1"/>
                </a:solidFill>
              </a:rPr>
              <a:t>exercise.dta</a:t>
            </a:r>
            <a:r>
              <a:rPr lang="en-US" dirty="0">
                <a:solidFill>
                  <a:schemeClr val="tx1"/>
                </a:solidFill>
              </a:rPr>
              <a:t>”</a:t>
            </a:r>
          </a:p>
          <a:p>
            <a:pPr marL="514350" lvl="0" indent="-514350" fontAlgn="base">
              <a:lnSpc>
                <a:spcPct val="150000"/>
              </a:lnSpc>
              <a:spcBef>
                <a:spcPts val="0"/>
              </a:spcBef>
              <a:buClrTx/>
              <a:buSzPct val="100000"/>
              <a:buFont typeface="+mj-lt"/>
              <a:buAutoNum type="arabicPeriod"/>
            </a:pPr>
            <a:r>
              <a:rPr lang="en-US" sz="2100" dirty="0" err="1">
                <a:solidFill>
                  <a:schemeClr val="tx1"/>
                </a:solidFill>
              </a:rPr>
              <a:t>Conservez</a:t>
            </a:r>
            <a:r>
              <a:rPr lang="en-US" sz="2100" dirty="0">
                <a:solidFill>
                  <a:schemeClr val="tx1"/>
                </a:solidFill>
              </a:rPr>
              <a:t> </a:t>
            </a:r>
            <a:r>
              <a:rPr lang="en-US" sz="2100" dirty="0" err="1">
                <a:solidFill>
                  <a:schemeClr val="tx1"/>
                </a:solidFill>
              </a:rPr>
              <a:t>toutes</a:t>
            </a:r>
            <a:r>
              <a:rPr lang="en-US" sz="2100" dirty="0">
                <a:solidFill>
                  <a:schemeClr val="tx1"/>
                </a:solidFill>
              </a:rPr>
              <a:t> les </a:t>
            </a:r>
            <a:r>
              <a:rPr lang="en-US" sz="2100" dirty="0" err="1">
                <a:solidFill>
                  <a:schemeClr val="tx1"/>
                </a:solidFill>
              </a:rPr>
              <a:t>commandes</a:t>
            </a:r>
            <a:r>
              <a:rPr lang="en-US" sz="2100" dirty="0">
                <a:solidFill>
                  <a:schemeClr val="tx1"/>
                </a:solidFill>
              </a:rPr>
              <a:t> </a:t>
            </a:r>
            <a:r>
              <a:rPr lang="en-US" sz="2100" dirty="0" err="1">
                <a:solidFill>
                  <a:schemeClr val="tx1"/>
                </a:solidFill>
              </a:rPr>
              <a:t>dans</a:t>
            </a:r>
            <a:r>
              <a:rPr lang="en-US" sz="2100" dirty="0">
                <a:solidFill>
                  <a:schemeClr val="tx1"/>
                </a:solidFill>
              </a:rPr>
              <a:t> </a:t>
            </a:r>
            <a:r>
              <a:rPr lang="en-US" sz="2100" dirty="0" err="1">
                <a:solidFill>
                  <a:schemeClr val="tx1"/>
                </a:solidFill>
              </a:rPr>
              <a:t>votre</a:t>
            </a:r>
            <a:r>
              <a:rPr lang="en-US" sz="2100" dirty="0">
                <a:solidFill>
                  <a:schemeClr val="tx1"/>
                </a:solidFill>
              </a:rPr>
              <a:t> </a:t>
            </a:r>
            <a:r>
              <a:rPr lang="en-US" sz="2100" dirty="0" err="1">
                <a:solidFill>
                  <a:schemeClr val="tx1"/>
                </a:solidFill>
              </a:rPr>
              <a:t>fichier</a:t>
            </a:r>
            <a:r>
              <a:rPr lang="zh-CN" altLang="en-US" sz="2100" dirty="0">
                <a:solidFill>
                  <a:schemeClr val="tx1"/>
                </a:solidFill>
              </a:rPr>
              <a:t> </a:t>
            </a:r>
            <a:r>
              <a:rPr lang="en-US" sz="2100" dirty="0">
                <a:solidFill>
                  <a:schemeClr val="tx1"/>
                </a:solidFill>
              </a:rPr>
              <a:t>do-file (“PMA data for </a:t>
            </a:r>
            <a:r>
              <a:rPr lang="en-US" sz="2100" dirty="0" err="1">
                <a:solidFill>
                  <a:schemeClr val="tx1"/>
                </a:solidFill>
              </a:rPr>
              <a:t>exercise_date_your-initials.do</a:t>
            </a:r>
            <a:r>
              <a:rPr lang="en-US" sz="2100" dirty="0">
                <a:solidFill>
                  <a:schemeClr val="tx1"/>
                </a:solidFill>
              </a:rPr>
              <a:t>”) et </a:t>
            </a:r>
            <a:r>
              <a:rPr lang="en-US" sz="2100" dirty="0" err="1">
                <a:solidFill>
                  <a:schemeClr val="tx1"/>
                </a:solidFill>
              </a:rPr>
              <a:t>pensez</a:t>
            </a:r>
            <a:r>
              <a:rPr lang="en-US" sz="2100" dirty="0">
                <a:solidFill>
                  <a:schemeClr val="tx1"/>
                </a:solidFill>
              </a:rPr>
              <a:t> </a:t>
            </a:r>
            <a:r>
              <a:rPr lang="en-US" sz="2100" dirty="0" err="1">
                <a:solidFill>
                  <a:schemeClr val="tx1"/>
                </a:solidFill>
              </a:rPr>
              <a:t>à</a:t>
            </a:r>
            <a:r>
              <a:rPr lang="en-US" sz="2100" dirty="0">
                <a:solidFill>
                  <a:schemeClr val="tx1"/>
                </a:solidFill>
              </a:rPr>
              <a:t> </a:t>
            </a:r>
            <a:r>
              <a:rPr lang="en-US" sz="2100" dirty="0" err="1">
                <a:solidFill>
                  <a:schemeClr val="tx1"/>
                </a:solidFill>
              </a:rPr>
              <a:t>prendre</a:t>
            </a:r>
            <a:r>
              <a:rPr lang="en-US" sz="2100" dirty="0">
                <a:solidFill>
                  <a:schemeClr val="tx1"/>
                </a:solidFill>
              </a:rPr>
              <a:t> des notes.</a:t>
            </a:r>
          </a:p>
          <a:p>
            <a:pPr marL="514350" indent="-514350" fontAlgn="base">
              <a:lnSpc>
                <a:spcPct val="150000"/>
              </a:lnSpc>
              <a:spcBef>
                <a:spcPts val="0"/>
              </a:spcBef>
              <a:buClrTx/>
              <a:buSzPct val="1000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193861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7. </a:t>
            </a:r>
            <a:r>
              <a:rPr lang="fr-FR" sz="3200" dirty="0">
                <a:solidFill>
                  <a:srgbClr val="00B0F0"/>
                </a:solidFill>
              </a:rPr>
              <a:t>Autres commandes de manipulations des données</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546100" y="944881"/>
            <a:ext cx="11099800" cy="5466714"/>
          </a:xfrm>
        </p:spPr>
        <p:txBody>
          <a:bodyPr>
            <a:normAutofit fontScale="85000" lnSpcReduction="10000"/>
          </a:bodyPr>
          <a:lstStyle/>
          <a:p>
            <a:pPr marL="0" indent="0">
              <a:lnSpc>
                <a:spcPct val="170000"/>
              </a:lnSpc>
              <a:buNone/>
            </a:pPr>
            <a:r>
              <a:rPr lang="fr-FR" sz="2400" dirty="0"/>
              <a:t>La commande encode permet de convertir une variable alphanumérique en une variable numérique discrète, dont les modalités sont "labellisées" avec les chaînes de caractères de la variable initiale. </a:t>
            </a:r>
          </a:p>
          <a:p>
            <a:pPr marL="0" indent="0">
              <a:lnSpc>
                <a:spcPct val="170000"/>
              </a:lnSpc>
              <a:buNone/>
            </a:pPr>
            <a:r>
              <a:rPr lang="fr-FR" sz="2400" dirty="0"/>
              <a:t>Syntaxe : </a:t>
            </a:r>
            <a:r>
              <a:rPr lang="fr-FR" sz="2400" dirty="0">
                <a:solidFill>
                  <a:schemeClr val="accent2"/>
                </a:solidFill>
              </a:rPr>
              <a:t>encode var1, </a:t>
            </a:r>
            <a:r>
              <a:rPr lang="fr-FR" sz="2400" dirty="0" err="1">
                <a:solidFill>
                  <a:schemeClr val="accent2"/>
                </a:solidFill>
              </a:rPr>
              <a:t>gen</a:t>
            </a:r>
            <a:r>
              <a:rPr lang="fr-FR" sz="2400" dirty="0">
                <a:solidFill>
                  <a:schemeClr val="accent2"/>
                </a:solidFill>
              </a:rPr>
              <a:t>(var2). </a:t>
            </a:r>
            <a:r>
              <a:rPr lang="fr-FR" sz="2400" dirty="0"/>
              <a:t>var2 est une variable numérique dont les codes sont automatiquement affectés par STATA. </a:t>
            </a:r>
          </a:p>
          <a:p>
            <a:pPr marL="0" indent="0">
              <a:lnSpc>
                <a:spcPct val="170000"/>
              </a:lnSpc>
              <a:buNone/>
            </a:pPr>
            <a:r>
              <a:rPr lang="fr-FR" sz="2400" dirty="0"/>
              <a:t>La commande </a:t>
            </a:r>
            <a:r>
              <a:rPr lang="fr-FR" sz="2400" dirty="0" err="1">
                <a:solidFill>
                  <a:schemeClr val="accent2"/>
                </a:solidFill>
              </a:rPr>
              <a:t>decode</a:t>
            </a:r>
            <a:r>
              <a:rPr lang="fr-FR" sz="2400" dirty="0"/>
              <a:t> permet  de faire l’effet contraire : </a:t>
            </a:r>
            <a:r>
              <a:rPr lang="fr-FR" sz="2400" dirty="0" err="1">
                <a:solidFill>
                  <a:schemeClr val="accent2"/>
                </a:solidFill>
              </a:rPr>
              <a:t>decode</a:t>
            </a:r>
            <a:r>
              <a:rPr lang="fr-FR" sz="2400" dirty="0">
                <a:solidFill>
                  <a:schemeClr val="accent2"/>
                </a:solidFill>
              </a:rPr>
              <a:t> var2, </a:t>
            </a:r>
            <a:r>
              <a:rPr lang="fr-FR" sz="2400" dirty="0" err="1">
                <a:solidFill>
                  <a:schemeClr val="accent2"/>
                </a:solidFill>
              </a:rPr>
              <a:t>gen</a:t>
            </a:r>
            <a:r>
              <a:rPr lang="fr-FR" sz="2400" dirty="0">
                <a:solidFill>
                  <a:schemeClr val="accent2"/>
                </a:solidFill>
              </a:rPr>
              <a:t>(var3)</a:t>
            </a:r>
            <a:r>
              <a:rPr lang="fr-FR" sz="2400" dirty="0"/>
              <a:t> (var3 nouvellement créée est une variable alphanumérique). </a:t>
            </a:r>
          </a:p>
          <a:p>
            <a:pPr marL="0" indent="0">
              <a:lnSpc>
                <a:spcPct val="170000"/>
              </a:lnSpc>
              <a:buNone/>
            </a:pPr>
            <a:r>
              <a:rPr lang="fr-FR" sz="2400" dirty="0"/>
              <a:t>La commande </a:t>
            </a:r>
            <a:r>
              <a:rPr lang="fr-FR" sz="2400" dirty="0" err="1">
                <a:solidFill>
                  <a:schemeClr val="accent2"/>
                </a:solidFill>
              </a:rPr>
              <a:t>destring</a:t>
            </a:r>
            <a:r>
              <a:rPr lang="fr-FR" sz="2400" dirty="0"/>
              <a:t> permet de transformer une variable alphanumérique en variable numérique : </a:t>
            </a:r>
            <a:r>
              <a:rPr lang="fr-FR" sz="2400" dirty="0" err="1">
                <a:solidFill>
                  <a:schemeClr val="accent2"/>
                </a:solidFill>
              </a:rPr>
              <a:t>destring</a:t>
            </a:r>
            <a:r>
              <a:rPr lang="fr-FR" sz="2400" dirty="0">
                <a:solidFill>
                  <a:schemeClr val="accent2"/>
                </a:solidFill>
              </a:rPr>
              <a:t> </a:t>
            </a:r>
            <a:r>
              <a:rPr lang="fr-FR" sz="2400" dirty="0" err="1">
                <a:solidFill>
                  <a:schemeClr val="accent2"/>
                </a:solidFill>
              </a:rPr>
              <a:t>region</a:t>
            </a:r>
            <a:r>
              <a:rPr lang="fr-FR" sz="2400" dirty="0">
                <a:solidFill>
                  <a:schemeClr val="accent2"/>
                </a:solidFill>
              </a:rPr>
              <a:t>, g(</a:t>
            </a:r>
            <a:r>
              <a:rPr lang="fr-FR" sz="2400" dirty="0" err="1">
                <a:solidFill>
                  <a:schemeClr val="accent2"/>
                </a:solidFill>
              </a:rPr>
              <a:t>c_region</a:t>
            </a:r>
            <a:r>
              <a:rPr lang="fr-FR" sz="2400" dirty="0">
                <a:solidFill>
                  <a:schemeClr val="accent2"/>
                </a:solidFill>
              </a:rPr>
              <a:t>) </a:t>
            </a:r>
          </a:p>
          <a:p>
            <a:pPr marL="0" indent="0">
              <a:lnSpc>
                <a:spcPct val="170000"/>
              </a:lnSpc>
              <a:buNone/>
            </a:pPr>
            <a:r>
              <a:rPr lang="fr-FR" sz="2400" dirty="0"/>
              <a:t>La commande </a:t>
            </a:r>
            <a:r>
              <a:rPr lang="fr-FR" sz="2400" dirty="0" err="1">
                <a:solidFill>
                  <a:schemeClr val="accent2"/>
                </a:solidFill>
              </a:rPr>
              <a:t>tostring</a:t>
            </a:r>
            <a:r>
              <a:rPr lang="fr-FR" sz="2400" dirty="0"/>
              <a:t> permet transformer variable numérique en une variable alphanumérique : </a:t>
            </a:r>
            <a:r>
              <a:rPr lang="fr-FR" sz="2400" dirty="0" err="1">
                <a:solidFill>
                  <a:schemeClr val="accent2"/>
                </a:solidFill>
              </a:rPr>
              <a:t>tostring</a:t>
            </a:r>
            <a:r>
              <a:rPr lang="fr-FR" sz="2400" dirty="0">
                <a:solidFill>
                  <a:schemeClr val="accent2"/>
                </a:solidFill>
              </a:rPr>
              <a:t> </a:t>
            </a:r>
            <a:r>
              <a:rPr lang="fr-FR" sz="2400" dirty="0" err="1">
                <a:solidFill>
                  <a:schemeClr val="accent2"/>
                </a:solidFill>
              </a:rPr>
              <a:t>c_region</a:t>
            </a:r>
            <a:r>
              <a:rPr lang="fr-FR" sz="2400" dirty="0">
                <a:solidFill>
                  <a:schemeClr val="accent2"/>
                </a:solidFill>
              </a:rPr>
              <a:t>, g(</a:t>
            </a:r>
            <a:r>
              <a:rPr lang="fr-FR" sz="2400" dirty="0" err="1">
                <a:solidFill>
                  <a:schemeClr val="accent2"/>
                </a:solidFill>
              </a:rPr>
              <a:t>region</a:t>
            </a:r>
            <a:r>
              <a:rPr lang="fr-FR" sz="2400" dirty="0">
                <a:solidFill>
                  <a:schemeClr val="accent2"/>
                </a:solidFill>
              </a:rPr>
              <a:t>)</a:t>
            </a:r>
          </a:p>
        </p:txBody>
      </p:sp>
    </p:spTree>
    <p:extLst>
      <p:ext uri="{BB962C8B-B14F-4D97-AF65-F5344CB8AC3E}">
        <p14:creationId xmlns:p14="http://schemas.microsoft.com/office/powerpoint/2010/main" val="4029958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8. </a:t>
            </a:r>
            <a:r>
              <a:rPr lang="fr-FR" sz="3200" dirty="0">
                <a:solidFill>
                  <a:srgbClr val="00B0F0"/>
                </a:solidFill>
              </a:rPr>
              <a:t>Les bases en format long et large</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838200" y="1124585"/>
            <a:ext cx="10515600" cy="2492375"/>
          </a:xfrm>
        </p:spPr>
        <p:txBody>
          <a:bodyPr>
            <a:normAutofit fontScale="77500" lnSpcReduction="20000"/>
          </a:bodyPr>
          <a:lstStyle/>
          <a:p>
            <a:pPr marL="0" indent="0">
              <a:lnSpc>
                <a:spcPct val="150000"/>
              </a:lnSpc>
              <a:buNone/>
            </a:pPr>
            <a:r>
              <a:rPr lang="fr-FR" dirty="0"/>
              <a:t>Un format "large" (en anglais </a:t>
            </a:r>
            <a:r>
              <a:rPr lang="fr-FR" dirty="0" err="1">
                <a:solidFill>
                  <a:schemeClr val="accent2"/>
                </a:solidFill>
              </a:rPr>
              <a:t>wide</a:t>
            </a:r>
            <a:r>
              <a:rPr lang="fr-FR" dirty="0"/>
              <a:t>) correspond à l'utilisation de différentes variables en lieu et place de différentes observations. Le fichier de données est donc plus large car les variables sont rangées en colonne. A l'inverse, le format "long" correspond à l'utilisation minimale des variables avec plus d'observations, ce qui allonge la base de données, puisque les observations sont rangées en ligne. Un exemple va clarifier le concept :</a:t>
            </a:r>
          </a:p>
        </p:txBody>
      </p:sp>
      <p:graphicFrame>
        <p:nvGraphicFramePr>
          <p:cNvPr id="4" name="Tableau 3">
            <a:extLst>
              <a:ext uri="{FF2B5EF4-FFF2-40B4-BE49-F238E27FC236}">
                <a16:creationId xmlns:a16="http://schemas.microsoft.com/office/drawing/2014/main" id="{C842A7D1-F4D2-9C66-275B-282449C83E14}"/>
              </a:ext>
            </a:extLst>
          </p:cNvPr>
          <p:cNvGraphicFramePr>
            <a:graphicFrameLocks noGrp="1"/>
          </p:cNvGraphicFramePr>
          <p:nvPr/>
        </p:nvGraphicFramePr>
        <p:xfrm>
          <a:off x="1991360" y="4040504"/>
          <a:ext cx="1899920" cy="2604770"/>
        </p:xfrm>
        <a:graphic>
          <a:graphicData uri="http://schemas.openxmlformats.org/drawingml/2006/table">
            <a:tbl>
              <a:tblPr>
                <a:tableStyleId>{5C22544A-7EE6-4342-B048-85BDC9FD1C3A}</a:tableStyleId>
              </a:tblPr>
              <a:tblGrid>
                <a:gridCol w="613516">
                  <a:extLst>
                    <a:ext uri="{9D8B030D-6E8A-4147-A177-3AD203B41FA5}">
                      <a16:colId xmlns:a16="http://schemas.microsoft.com/office/drawing/2014/main" val="552922939"/>
                    </a:ext>
                  </a:extLst>
                </a:gridCol>
                <a:gridCol w="593725">
                  <a:extLst>
                    <a:ext uri="{9D8B030D-6E8A-4147-A177-3AD203B41FA5}">
                      <a16:colId xmlns:a16="http://schemas.microsoft.com/office/drawing/2014/main" val="208934293"/>
                    </a:ext>
                  </a:extLst>
                </a:gridCol>
                <a:gridCol w="692679">
                  <a:extLst>
                    <a:ext uri="{9D8B030D-6E8A-4147-A177-3AD203B41FA5}">
                      <a16:colId xmlns:a16="http://schemas.microsoft.com/office/drawing/2014/main" val="3091522735"/>
                    </a:ext>
                  </a:extLst>
                </a:gridCol>
              </a:tblGrid>
              <a:tr h="319768">
                <a:tc>
                  <a:txBody>
                    <a:bodyPr/>
                    <a:lstStyle/>
                    <a:p>
                      <a:pPr algn="ctr" fontAlgn="ctr"/>
                      <a:r>
                        <a:rPr lang="fr-FR" sz="2400" u="none" strike="noStrike">
                          <a:effectLst/>
                        </a:rPr>
                        <a:t>i</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j</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var</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75205383"/>
                  </a:ext>
                </a:extLst>
              </a:tr>
              <a:tr h="319768">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46924827"/>
                  </a:ext>
                </a:extLst>
              </a:tr>
              <a:tr h="319768">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50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4925137"/>
                  </a:ext>
                </a:extLst>
              </a:tr>
              <a:tr h="319768">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40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89527359"/>
                  </a:ext>
                </a:extLst>
              </a:tr>
              <a:tr h="319768">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70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92384091"/>
                  </a:ext>
                </a:extLst>
              </a:tr>
              <a:tr h="319768">
                <a:tc>
                  <a:txBody>
                    <a:bodyPr/>
                    <a:lstStyle/>
                    <a:p>
                      <a:pPr algn="ctr" fontAlgn="ctr"/>
                      <a:r>
                        <a:rPr lang="fr-FR" sz="2400" u="none" strike="noStrike">
                          <a:effectLst/>
                        </a:rPr>
                        <a:t>3</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82011137"/>
                  </a:ext>
                </a:extLst>
              </a:tr>
              <a:tr h="319768">
                <a:tc>
                  <a:txBody>
                    <a:bodyPr/>
                    <a:lstStyle/>
                    <a:p>
                      <a:pPr algn="ctr" fontAlgn="ctr"/>
                      <a:r>
                        <a:rPr lang="fr-FR" sz="2400" u="none" strike="noStrike">
                          <a:effectLst/>
                        </a:rPr>
                        <a:t>3</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15</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95377838"/>
                  </a:ext>
                </a:extLst>
              </a:tr>
            </a:tbl>
          </a:graphicData>
        </a:graphic>
      </p:graphicFrame>
      <p:sp>
        <p:nvSpPr>
          <p:cNvPr id="5" name="ZoneTexte 4">
            <a:extLst>
              <a:ext uri="{FF2B5EF4-FFF2-40B4-BE49-F238E27FC236}">
                <a16:creationId xmlns:a16="http://schemas.microsoft.com/office/drawing/2014/main" id="{22EC52C6-C77D-75A6-F675-CE7FEEE373BB}"/>
              </a:ext>
            </a:extLst>
          </p:cNvPr>
          <p:cNvSpPr txBox="1"/>
          <p:nvPr/>
        </p:nvSpPr>
        <p:spPr>
          <a:xfrm>
            <a:off x="2570480" y="3616960"/>
            <a:ext cx="792480" cy="369332"/>
          </a:xfrm>
          <a:prstGeom prst="rect">
            <a:avLst/>
          </a:prstGeom>
          <a:noFill/>
        </p:spPr>
        <p:txBody>
          <a:bodyPr wrap="square" rtlCol="0">
            <a:spAutoFit/>
          </a:bodyPr>
          <a:lstStyle/>
          <a:p>
            <a:r>
              <a:rPr lang="fr-FR" dirty="0"/>
              <a:t>Long</a:t>
            </a:r>
          </a:p>
        </p:txBody>
      </p:sp>
      <p:sp>
        <p:nvSpPr>
          <p:cNvPr id="7" name="Flèche : droite 6">
            <a:extLst>
              <a:ext uri="{FF2B5EF4-FFF2-40B4-BE49-F238E27FC236}">
                <a16:creationId xmlns:a16="http://schemas.microsoft.com/office/drawing/2014/main" id="{D162CD62-1053-CFC8-A1EE-6FD2389A1BDA}"/>
              </a:ext>
            </a:extLst>
          </p:cNvPr>
          <p:cNvSpPr/>
          <p:nvPr/>
        </p:nvSpPr>
        <p:spPr>
          <a:xfrm>
            <a:off x="4267200" y="5120640"/>
            <a:ext cx="2733040" cy="48768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D342B09-0508-3E28-14E0-7AD5AFB2F2C2}"/>
              </a:ext>
            </a:extLst>
          </p:cNvPr>
          <p:cNvSpPr txBox="1"/>
          <p:nvPr/>
        </p:nvSpPr>
        <p:spPr>
          <a:xfrm>
            <a:off x="8646160" y="4531360"/>
            <a:ext cx="1016000" cy="369332"/>
          </a:xfrm>
          <a:prstGeom prst="rect">
            <a:avLst/>
          </a:prstGeom>
          <a:noFill/>
        </p:spPr>
        <p:txBody>
          <a:bodyPr wrap="square" rtlCol="0">
            <a:spAutoFit/>
          </a:bodyPr>
          <a:lstStyle/>
          <a:p>
            <a:r>
              <a:rPr lang="fr-FR" dirty="0"/>
              <a:t>Large</a:t>
            </a:r>
          </a:p>
        </p:txBody>
      </p:sp>
      <p:graphicFrame>
        <p:nvGraphicFramePr>
          <p:cNvPr id="9" name="Tableau 8">
            <a:extLst>
              <a:ext uri="{FF2B5EF4-FFF2-40B4-BE49-F238E27FC236}">
                <a16:creationId xmlns:a16="http://schemas.microsoft.com/office/drawing/2014/main" id="{F2F50A9E-4EEB-2443-882A-AF53A3F05CDC}"/>
              </a:ext>
            </a:extLst>
          </p:cNvPr>
          <p:cNvGraphicFramePr>
            <a:graphicFrameLocks noGrp="1"/>
          </p:cNvGraphicFramePr>
          <p:nvPr/>
        </p:nvGraphicFramePr>
        <p:xfrm>
          <a:off x="7376160" y="4926092"/>
          <a:ext cx="3576321" cy="1488440"/>
        </p:xfrm>
        <a:graphic>
          <a:graphicData uri="http://schemas.openxmlformats.org/drawingml/2006/table">
            <a:tbl>
              <a:tblPr>
                <a:tableStyleId>{5C22544A-7EE6-4342-B048-85BDC9FD1C3A}</a:tableStyleId>
              </a:tblPr>
              <a:tblGrid>
                <a:gridCol w="1192107">
                  <a:extLst>
                    <a:ext uri="{9D8B030D-6E8A-4147-A177-3AD203B41FA5}">
                      <a16:colId xmlns:a16="http://schemas.microsoft.com/office/drawing/2014/main" val="3466432941"/>
                    </a:ext>
                  </a:extLst>
                </a:gridCol>
                <a:gridCol w="1192107">
                  <a:extLst>
                    <a:ext uri="{9D8B030D-6E8A-4147-A177-3AD203B41FA5}">
                      <a16:colId xmlns:a16="http://schemas.microsoft.com/office/drawing/2014/main" val="3387456053"/>
                    </a:ext>
                  </a:extLst>
                </a:gridCol>
                <a:gridCol w="1192107">
                  <a:extLst>
                    <a:ext uri="{9D8B030D-6E8A-4147-A177-3AD203B41FA5}">
                      <a16:colId xmlns:a16="http://schemas.microsoft.com/office/drawing/2014/main" val="757305467"/>
                    </a:ext>
                  </a:extLst>
                </a:gridCol>
              </a:tblGrid>
              <a:tr h="271248">
                <a:tc>
                  <a:txBody>
                    <a:bodyPr/>
                    <a:lstStyle/>
                    <a:p>
                      <a:pPr algn="ctr" fontAlgn="ctr"/>
                      <a:r>
                        <a:rPr lang="fr-FR" sz="2400" u="none" strike="noStrike">
                          <a:effectLst/>
                        </a:rPr>
                        <a:t>i</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Var1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Var2</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73316148"/>
                  </a:ext>
                </a:extLst>
              </a:tr>
              <a:tr h="271248">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20</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50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11950648"/>
                  </a:ext>
                </a:extLst>
              </a:tr>
              <a:tr h="271248">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40</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70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30287869"/>
                  </a:ext>
                </a:extLst>
              </a:tr>
              <a:tr h="271248">
                <a:tc>
                  <a:txBody>
                    <a:bodyPr/>
                    <a:lstStyle/>
                    <a:p>
                      <a:pPr algn="ctr" fontAlgn="ctr"/>
                      <a:r>
                        <a:rPr lang="fr-FR" sz="2400" u="none" strike="noStrike" dirty="0">
                          <a:effectLst/>
                        </a:rPr>
                        <a:t>3</a:t>
                      </a:r>
                      <a:endParaRPr lang="fr-FR" sz="2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10</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15</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44707403"/>
                  </a:ext>
                </a:extLst>
              </a:tr>
            </a:tbl>
          </a:graphicData>
        </a:graphic>
      </p:graphicFrame>
    </p:spTree>
    <p:extLst>
      <p:ext uri="{BB962C8B-B14F-4D97-AF65-F5344CB8AC3E}">
        <p14:creationId xmlns:p14="http://schemas.microsoft.com/office/powerpoint/2010/main" val="1212423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8. </a:t>
            </a:r>
            <a:r>
              <a:rPr lang="fr-FR" sz="3200" dirty="0">
                <a:solidFill>
                  <a:srgbClr val="00B0F0"/>
                </a:solidFill>
              </a:rPr>
              <a:t>Les bases en format long et large</a:t>
            </a:r>
            <a:endParaRPr lang="fr-FR" sz="3200" b="1" dirty="0">
              <a:solidFill>
                <a:srgbClr val="00B0F0"/>
              </a:solidFill>
            </a:endParaRPr>
          </a:p>
        </p:txBody>
      </p:sp>
      <p:graphicFrame>
        <p:nvGraphicFramePr>
          <p:cNvPr id="4" name="Tableau 3">
            <a:extLst>
              <a:ext uri="{FF2B5EF4-FFF2-40B4-BE49-F238E27FC236}">
                <a16:creationId xmlns:a16="http://schemas.microsoft.com/office/drawing/2014/main" id="{C842A7D1-F4D2-9C66-275B-282449C83E14}"/>
              </a:ext>
            </a:extLst>
          </p:cNvPr>
          <p:cNvGraphicFramePr>
            <a:graphicFrameLocks noGrp="1"/>
          </p:cNvGraphicFramePr>
          <p:nvPr/>
        </p:nvGraphicFramePr>
        <p:xfrm>
          <a:off x="1391920" y="1171972"/>
          <a:ext cx="1899920" cy="2604770"/>
        </p:xfrm>
        <a:graphic>
          <a:graphicData uri="http://schemas.openxmlformats.org/drawingml/2006/table">
            <a:tbl>
              <a:tblPr>
                <a:tableStyleId>{5C22544A-7EE6-4342-B048-85BDC9FD1C3A}</a:tableStyleId>
              </a:tblPr>
              <a:tblGrid>
                <a:gridCol w="613516">
                  <a:extLst>
                    <a:ext uri="{9D8B030D-6E8A-4147-A177-3AD203B41FA5}">
                      <a16:colId xmlns:a16="http://schemas.microsoft.com/office/drawing/2014/main" val="552922939"/>
                    </a:ext>
                  </a:extLst>
                </a:gridCol>
                <a:gridCol w="593725">
                  <a:extLst>
                    <a:ext uri="{9D8B030D-6E8A-4147-A177-3AD203B41FA5}">
                      <a16:colId xmlns:a16="http://schemas.microsoft.com/office/drawing/2014/main" val="208934293"/>
                    </a:ext>
                  </a:extLst>
                </a:gridCol>
                <a:gridCol w="692679">
                  <a:extLst>
                    <a:ext uri="{9D8B030D-6E8A-4147-A177-3AD203B41FA5}">
                      <a16:colId xmlns:a16="http://schemas.microsoft.com/office/drawing/2014/main" val="3091522735"/>
                    </a:ext>
                  </a:extLst>
                </a:gridCol>
              </a:tblGrid>
              <a:tr h="338770">
                <a:tc>
                  <a:txBody>
                    <a:bodyPr/>
                    <a:lstStyle/>
                    <a:p>
                      <a:pPr algn="ctr" fontAlgn="ctr"/>
                      <a:r>
                        <a:rPr lang="fr-FR" sz="2400" u="none" strike="noStrike">
                          <a:effectLst/>
                        </a:rPr>
                        <a:t>i</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j</a:t>
                      </a:r>
                      <a:endParaRPr lang="fr-FR" sz="2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var</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75205383"/>
                  </a:ext>
                </a:extLst>
              </a:tr>
              <a:tr h="338770">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20</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46924827"/>
                  </a:ext>
                </a:extLst>
              </a:tr>
              <a:tr h="338770">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50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4925137"/>
                  </a:ext>
                </a:extLst>
              </a:tr>
              <a:tr h="338770">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40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89527359"/>
                  </a:ext>
                </a:extLst>
              </a:tr>
              <a:tr h="338770">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70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92384091"/>
                  </a:ext>
                </a:extLst>
              </a:tr>
              <a:tr h="338770">
                <a:tc>
                  <a:txBody>
                    <a:bodyPr/>
                    <a:lstStyle/>
                    <a:p>
                      <a:pPr algn="ctr" fontAlgn="ctr"/>
                      <a:r>
                        <a:rPr lang="fr-FR" sz="2400" u="none" strike="noStrike">
                          <a:effectLst/>
                        </a:rPr>
                        <a:t>3</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1</a:t>
                      </a:r>
                      <a:endParaRPr lang="fr-FR" sz="2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10</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82011137"/>
                  </a:ext>
                </a:extLst>
              </a:tr>
              <a:tr h="338770">
                <a:tc>
                  <a:txBody>
                    <a:bodyPr/>
                    <a:lstStyle/>
                    <a:p>
                      <a:pPr algn="ctr" fontAlgn="ctr"/>
                      <a:r>
                        <a:rPr lang="fr-FR" sz="2400" u="none" strike="noStrike">
                          <a:effectLst/>
                        </a:rPr>
                        <a:t>3</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15</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95377838"/>
                  </a:ext>
                </a:extLst>
              </a:tr>
            </a:tbl>
          </a:graphicData>
        </a:graphic>
      </p:graphicFrame>
      <p:sp>
        <p:nvSpPr>
          <p:cNvPr id="5" name="ZoneTexte 4">
            <a:extLst>
              <a:ext uri="{FF2B5EF4-FFF2-40B4-BE49-F238E27FC236}">
                <a16:creationId xmlns:a16="http://schemas.microsoft.com/office/drawing/2014/main" id="{22EC52C6-C77D-75A6-F675-CE7FEEE373BB}"/>
              </a:ext>
            </a:extLst>
          </p:cNvPr>
          <p:cNvSpPr txBox="1"/>
          <p:nvPr/>
        </p:nvSpPr>
        <p:spPr>
          <a:xfrm>
            <a:off x="2148840" y="802640"/>
            <a:ext cx="792480" cy="369332"/>
          </a:xfrm>
          <a:prstGeom prst="rect">
            <a:avLst/>
          </a:prstGeom>
          <a:noFill/>
        </p:spPr>
        <p:txBody>
          <a:bodyPr wrap="square" rtlCol="0">
            <a:spAutoFit/>
          </a:bodyPr>
          <a:lstStyle/>
          <a:p>
            <a:r>
              <a:rPr lang="fr-FR" dirty="0"/>
              <a:t>Long</a:t>
            </a:r>
          </a:p>
        </p:txBody>
      </p:sp>
      <p:sp>
        <p:nvSpPr>
          <p:cNvPr id="7" name="Flèche : droite 6">
            <a:extLst>
              <a:ext uri="{FF2B5EF4-FFF2-40B4-BE49-F238E27FC236}">
                <a16:creationId xmlns:a16="http://schemas.microsoft.com/office/drawing/2014/main" id="{D162CD62-1053-CFC8-A1EE-6FD2389A1BDA}"/>
              </a:ext>
            </a:extLst>
          </p:cNvPr>
          <p:cNvSpPr/>
          <p:nvPr/>
        </p:nvSpPr>
        <p:spPr>
          <a:xfrm>
            <a:off x="3522980" y="2398890"/>
            <a:ext cx="3131820" cy="48768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D342B09-0508-3E28-14E0-7AD5AFB2F2C2}"/>
              </a:ext>
            </a:extLst>
          </p:cNvPr>
          <p:cNvSpPr txBox="1"/>
          <p:nvPr/>
        </p:nvSpPr>
        <p:spPr>
          <a:xfrm>
            <a:off x="8026400" y="1585198"/>
            <a:ext cx="1016000" cy="369332"/>
          </a:xfrm>
          <a:prstGeom prst="rect">
            <a:avLst/>
          </a:prstGeom>
          <a:noFill/>
        </p:spPr>
        <p:txBody>
          <a:bodyPr wrap="square" rtlCol="0">
            <a:spAutoFit/>
          </a:bodyPr>
          <a:lstStyle/>
          <a:p>
            <a:r>
              <a:rPr lang="fr-FR" dirty="0"/>
              <a:t>Large</a:t>
            </a:r>
          </a:p>
        </p:txBody>
      </p:sp>
      <p:sp>
        <p:nvSpPr>
          <p:cNvPr id="12" name="ZoneTexte 11">
            <a:extLst>
              <a:ext uri="{FF2B5EF4-FFF2-40B4-BE49-F238E27FC236}">
                <a16:creationId xmlns:a16="http://schemas.microsoft.com/office/drawing/2014/main" id="{8DE8E525-FE73-80C1-A3A7-FEBFC5845383}"/>
              </a:ext>
            </a:extLst>
          </p:cNvPr>
          <p:cNvSpPr txBox="1"/>
          <p:nvPr/>
        </p:nvSpPr>
        <p:spPr>
          <a:xfrm>
            <a:off x="838200" y="3776742"/>
            <a:ext cx="10835640" cy="880369"/>
          </a:xfrm>
          <a:prstGeom prst="rect">
            <a:avLst/>
          </a:prstGeom>
          <a:noFill/>
        </p:spPr>
        <p:txBody>
          <a:bodyPr wrap="square">
            <a:spAutoFit/>
          </a:bodyPr>
          <a:lstStyle/>
          <a:p>
            <a:pPr>
              <a:lnSpc>
                <a:spcPct val="150000"/>
              </a:lnSpc>
            </a:pPr>
            <a:r>
              <a:rPr lang="fr-FR" dirty="0"/>
              <a:t>Bien vrai que les données sont le plus souvent sous format long ; mais on peut avoir des formats larges qu’on veut transformer en format long. La commande à utiliser est :</a:t>
            </a:r>
          </a:p>
        </p:txBody>
      </p:sp>
      <p:sp>
        <p:nvSpPr>
          <p:cNvPr id="14" name="ZoneTexte 13">
            <a:extLst>
              <a:ext uri="{FF2B5EF4-FFF2-40B4-BE49-F238E27FC236}">
                <a16:creationId xmlns:a16="http://schemas.microsoft.com/office/drawing/2014/main" id="{215D7766-299F-DFB9-6E36-B7097DA1A981}"/>
              </a:ext>
            </a:extLst>
          </p:cNvPr>
          <p:cNvSpPr txBox="1"/>
          <p:nvPr/>
        </p:nvSpPr>
        <p:spPr>
          <a:xfrm>
            <a:off x="914400" y="4890493"/>
            <a:ext cx="7894320" cy="1200329"/>
          </a:xfrm>
          <a:prstGeom prst="rect">
            <a:avLst/>
          </a:prstGeom>
          <a:noFill/>
        </p:spPr>
        <p:txBody>
          <a:bodyPr wrap="square">
            <a:spAutoFit/>
          </a:bodyPr>
          <a:lstStyle/>
          <a:p>
            <a:r>
              <a:rPr lang="fr-FR" sz="2400" dirty="0" err="1">
                <a:solidFill>
                  <a:schemeClr val="accent2"/>
                </a:solidFill>
              </a:rPr>
              <a:t>reshape</a:t>
            </a:r>
            <a:r>
              <a:rPr lang="fr-FR" sz="2400" dirty="0">
                <a:solidFill>
                  <a:schemeClr val="accent2"/>
                </a:solidFill>
              </a:rPr>
              <a:t> long var, i(i) j(j)</a:t>
            </a:r>
            <a:r>
              <a:rPr lang="fr-FR" sz="2400" dirty="0"/>
              <a:t> </a:t>
            </a:r>
          </a:p>
          <a:p>
            <a:r>
              <a:rPr lang="fr-FR" sz="2400" dirty="0"/>
              <a:t>A l’inverse pour passer du format long au format large, on a : </a:t>
            </a:r>
          </a:p>
          <a:p>
            <a:r>
              <a:rPr lang="fr-FR" sz="2400" dirty="0" err="1">
                <a:solidFill>
                  <a:schemeClr val="accent2"/>
                </a:solidFill>
              </a:rPr>
              <a:t>reshape</a:t>
            </a:r>
            <a:r>
              <a:rPr lang="fr-FR" sz="2400" dirty="0">
                <a:solidFill>
                  <a:schemeClr val="accent2"/>
                </a:solidFill>
              </a:rPr>
              <a:t> </a:t>
            </a:r>
            <a:r>
              <a:rPr lang="fr-FR" sz="2400" dirty="0" err="1">
                <a:solidFill>
                  <a:schemeClr val="accent2"/>
                </a:solidFill>
              </a:rPr>
              <a:t>wide</a:t>
            </a:r>
            <a:r>
              <a:rPr lang="fr-FR" sz="2400" dirty="0">
                <a:solidFill>
                  <a:schemeClr val="accent2"/>
                </a:solidFill>
              </a:rPr>
              <a:t> var, i(i) j(j)</a:t>
            </a:r>
            <a:endParaRPr lang="fr-FR" sz="2400" dirty="0"/>
          </a:p>
        </p:txBody>
      </p:sp>
      <p:sp>
        <p:nvSpPr>
          <p:cNvPr id="16" name="ZoneTexte 15">
            <a:extLst>
              <a:ext uri="{FF2B5EF4-FFF2-40B4-BE49-F238E27FC236}">
                <a16:creationId xmlns:a16="http://schemas.microsoft.com/office/drawing/2014/main" id="{079951F5-B8A8-CA97-AC94-A435C5F776EB}"/>
              </a:ext>
            </a:extLst>
          </p:cNvPr>
          <p:cNvSpPr txBox="1"/>
          <p:nvPr/>
        </p:nvSpPr>
        <p:spPr>
          <a:xfrm>
            <a:off x="7894320" y="4941053"/>
            <a:ext cx="2926080" cy="369332"/>
          </a:xfrm>
          <a:prstGeom prst="rect">
            <a:avLst/>
          </a:prstGeom>
          <a:noFill/>
        </p:spPr>
        <p:txBody>
          <a:bodyPr wrap="square">
            <a:spAutoFit/>
          </a:bodyPr>
          <a:lstStyle/>
          <a:p>
            <a:r>
              <a:rPr lang="fr-FR" sz="1800" dirty="0"/>
              <a:t>j nouvelle variable se crée </a:t>
            </a:r>
            <a:endParaRPr lang="fr-FR" dirty="0"/>
          </a:p>
        </p:txBody>
      </p:sp>
      <p:sp>
        <p:nvSpPr>
          <p:cNvPr id="18" name="ZoneTexte 17">
            <a:extLst>
              <a:ext uri="{FF2B5EF4-FFF2-40B4-BE49-F238E27FC236}">
                <a16:creationId xmlns:a16="http://schemas.microsoft.com/office/drawing/2014/main" id="{ADD65A62-7259-D7C6-A99D-D74028121863}"/>
              </a:ext>
            </a:extLst>
          </p:cNvPr>
          <p:cNvSpPr txBox="1"/>
          <p:nvPr/>
        </p:nvSpPr>
        <p:spPr>
          <a:xfrm>
            <a:off x="7752080" y="5673127"/>
            <a:ext cx="3220720" cy="369332"/>
          </a:xfrm>
          <a:prstGeom prst="rect">
            <a:avLst/>
          </a:prstGeom>
          <a:noFill/>
        </p:spPr>
        <p:txBody>
          <a:bodyPr wrap="square">
            <a:spAutoFit/>
          </a:bodyPr>
          <a:lstStyle/>
          <a:p>
            <a:r>
              <a:rPr lang="fr-FR" sz="1800" dirty="0"/>
              <a:t>j une variable existante disparait</a:t>
            </a:r>
            <a:endParaRPr lang="fr-FR" dirty="0"/>
          </a:p>
        </p:txBody>
      </p:sp>
      <p:cxnSp>
        <p:nvCxnSpPr>
          <p:cNvPr id="20" name="Connecteur droit avec flèche 19">
            <a:extLst>
              <a:ext uri="{FF2B5EF4-FFF2-40B4-BE49-F238E27FC236}">
                <a16:creationId xmlns:a16="http://schemas.microsoft.com/office/drawing/2014/main" id="{00CF05F2-8E74-6B04-07B8-2BD14083E319}"/>
              </a:ext>
            </a:extLst>
          </p:cNvPr>
          <p:cNvCxnSpPr/>
          <p:nvPr/>
        </p:nvCxnSpPr>
        <p:spPr>
          <a:xfrm flipH="1">
            <a:off x="3860800" y="5902960"/>
            <a:ext cx="3891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90DDB2CC-7BAE-C85F-91DD-45B0807658A6}"/>
              </a:ext>
            </a:extLst>
          </p:cNvPr>
          <p:cNvCxnSpPr>
            <a:cxnSpLocks/>
          </p:cNvCxnSpPr>
          <p:nvPr/>
        </p:nvCxnSpPr>
        <p:spPr>
          <a:xfrm flipH="1">
            <a:off x="3799840" y="5146039"/>
            <a:ext cx="4084320" cy="15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au 2">
            <a:extLst>
              <a:ext uri="{FF2B5EF4-FFF2-40B4-BE49-F238E27FC236}">
                <a16:creationId xmlns:a16="http://schemas.microsoft.com/office/drawing/2014/main" id="{6747BA9C-BCE2-EEFE-EA41-ADB7F3EFFCB6}"/>
              </a:ext>
            </a:extLst>
          </p:cNvPr>
          <p:cNvGraphicFramePr>
            <a:graphicFrameLocks noGrp="1"/>
          </p:cNvGraphicFramePr>
          <p:nvPr/>
        </p:nvGraphicFramePr>
        <p:xfrm>
          <a:off x="6969760" y="1920042"/>
          <a:ext cx="3576321" cy="1488440"/>
        </p:xfrm>
        <a:graphic>
          <a:graphicData uri="http://schemas.openxmlformats.org/drawingml/2006/table">
            <a:tbl>
              <a:tblPr>
                <a:tableStyleId>{5C22544A-7EE6-4342-B048-85BDC9FD1C3A}</a:tableStyleId>
              </a:tblPr>
              <a:tblGrid>
                <a:gridCol w="1192107">
                  <a:extLst>
                    <a:ext uri="{9D8B030D-6E8A-4147-A177-3AD203B41FA5}">
                      <a16:colId xmlns:a16="http://schemas.microsoft.com/office/drawing/2014/main" val="3466432941"/>
                    </a:ext>
                  </a:extLst>
                </a:gridCol>
                <a:gridCol w="1192107">
                  <a:extLst>
                    <a:ext uri="{9D8B030D-6E8A-4147-A177-3AD203B41FA5}">
                      <a16:colId xmlns:a16="http://schemas.microsoft.com/office/drawing/2014/main" val="3387456053"/>
                    </a:ext>
                  </a:extLst>
                </a:gridCol>
                <a:gridCol w="1192107">
                  <a:extLst>
                    <a:ext uri="{9D8B030D-6E8A-4147-A177-3AD203B41FA5}">
                      <a16:colId xmlns:a16="http://schemas.microsoft.com/office/drawing/2014/main" val="757305467"/>
                    </a:ext>
                  </a:extLst>
                </a:gridCol>
              </a:tblGrid>
              <a:tr h="271248">
                <a:tc>
                  <a:txBody>
                    <a:bodyPr/>
                    <a:lstStyle/>
                    <a:p>
                      <a:pPr algn="ctr" fontAlgn="ctr"/>
                      <a:r>
                        <a:rPr lang="fr-FR" sz="2400" u="none" strike="noStrike">
                          <a:effectLst/>
                        </a:rPr>
                        <a:t>i</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Var1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Var2</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73316148"/>
                  </a:ext>
                </a:extLst>
              </a:tr>
              <a:tr h="271248">
                <a:tc>
                  <a:txBody>
                    <a:bodyPr/>
                    <a:lstStyle/>
                    <a:p>
                      <a:pPr algn="ctr" fontAlgn="ctr"/>
                      <a:r>
                        <a:rPr lang="fr-FR" sz="2400" u="none" strike="noStrike">
                          <a:effectLst/>
                        </a:rPr>
                        <a:t>1</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20</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50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11950648"/>
                  </a:ext>
                </a:extLst>
              </a:tr>
              <a:tr h="271248">
                <a:tc>
                  <a:txBody>
                    <a:bodyPr/>
                    <a:lstStyle/>
                    <a:p>
                      <a:pPr algn="ctr" fontAlgn="ctr"/>
                      <a:r>
                        <a:rPr lang="fr-FR" sz="2400" u="none" strike="noStrike">
                          <a:effectLst/>
                        </a:rPr>
                        <a:t>2</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40</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70</a:t>
                      </a:r>
                      <a:endParaRPr lang="fr-FR" sz="2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30287869"/>
                  </a:ext>
                </a:extLst>
              </a:tr>
              <a:tr h="271248">
                <a:tc>
                  <a:txBody>
                    <a:bodyPr/>
                    <a:lstStyle/>
                    <a:p>
                      <a:pPr algn="ctr" fontAlgn="ctr"/>
                      <a:r>
                        <a:rPr lang="fr-FR" sz="2400" u="none" strike="noStrike" dirty="0">
                          <a:effectLst/>
                        </a:rPr>
                        <a:t>3</a:t>
                      </a:r>
                      <a:endParaRPr lang="fr-FR" sz="2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a:effectLst/>
                        </a:rPr>
                        <a:t>10</a:t>
                      </a:r>
                      <a:endParaRPr lang="fr-FR" sz="2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400" u="none" strike="noStrike" dirty="0">
                          <a:effectLst/>
                        </a:rPr>
                        <a:t>15</a:t>
                      </a:r>
                      <a:endParaRPr lang="fr-FR" sz="2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44707403"/>
                  </a:ext>
                </a:extLst>
              </a:tr>
            </a:tbl>
          </a:graphicData>
        </a:graphic>
      </p:graphicFrame>
    </p:spTree>
    <p:extLst>
      <p:ext uri="{BB962C8B-B14F-4D97-AF65-F5344CB8AC3E}">
        <p14:creationId xmlns:p14="http://schemas.microsoft.com/office/powerpoint/2010/main" val="342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584775"/>
          </a:xfrm>
          <a:prstGeom prst="rect">
            <a:avLst/>
          </a:prstGeom>
          <a:noFill/>
          <a:effectLst/>
        </p:spPr>
        <p:txBody>
          <a:bodyPr wrap="square" rtlCol="0">
            <a:spAutoFit/>
          </a:bodyPr>
          <a:lstStyle/>
          <a:p>
            <a:pPr marL="342900" indent="-342900">
              <a:buAutoNum type="arabicPeriod"/>
            </a:pP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Qu'est-ce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que Stata</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i="1" dirty="0"/>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401056" y="1813783"/>
            <a:ext cx="4770719" cy="4095016"/>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spcBef>
                <a:spcPts val="2000"/>
              </a:spcBef>
              <a:buClr>
                <a:srgbClr val="55015B"/>
              </a:buClr>
              <a:buSzPct val="120000"/>
              <a:buFont typeface="Wingdings" panose="05000000000000000000" pitchFamily="2" charset="2"/>
              <a:buChar char="ü"/>
            </a:pPr>
            <a:r>
              <a:rPr lang="en-US" altLang="zh-CN" sz="2400" b="1" dirty="0">
                <a:solidFill>
                  <a:schemeClr val="accent1"/>
                </a:solidFill>
                <a:latin typeface="Segoe UI" panose="020B0502040204020203" pitchFamily="34" charset="0"/>
              </a:rPr>
              <a:t>Un </a:t>
            </a:r>
            <a:r>
              <a:rPr lang="en-US" altLang="zh-CN" sz="2400" b="1" dirty="0" err="1">
                <a:solidFill>
                  <a:schemeClr val="accent1"/>
                </a:solidFill>
                <a:latin typeface="Segoe UI" panose="020B0502040204020203" pitchFamily="34" charset="0"/>
              </a:rPr>
              <a:t>progiciel</a:t>
            </a:r>
            <a:r>
              <a:rPr lang="en-US" altLang="zh-CN" sz="2400" b="1" dirty="0">
                <a:solidFill>
                  <a:schemeClr val="accent1"/>
                </a:solidFill>
                <a:latin typeface="Segoe UI" panose="020B0502040204020203" pitchFamily="34" charset="0"/>
              </a:rPr>
              <a:t> </a:t>
            </a:r>
            <a:r>
              <a:rPr lang="en-US" altLang="zh-CN" sz="2400" b="1" dirty="0" err="1">
                <a:solidFill>
                  <a:schemeClr val="accent1"/>
                </a:solidFill>
                <a:latin typeface="Segoe UI" panose="020B0502040204020203" pitchFamily="34" charset="0"/>
              </a:rPr>
              <a:t>statistique</a:t>
            </a:r>
            <a:r>
              <a:rPr lang="en-US" altLang="zh-CN" sz="2400" b="1" dirty="0">
                <a:solidFill>
                  <a:schemeClr val="accent1"/>
                </a:solidFill>
                <a:latin typeface="Segoe UI" panose="020B0502040204020203" pitchFamily="34" charset="0"/>
              </a:rPr>
              <a:t> polyvalent</a:t>
            </a:r>
            <a:endParaRPr lang="en-US" sz="2400" b="1" dirty="0">
              <a:solidFill>
                <a:schemeClr val="accent1"/>
              </a:solidFill>
              <a:latin typeface="Segoe UI" panose="020B0502040204020203" pitchFamily="34" charset="0"/>
            </a:endParaRPr>
          </a:p>
          <a:p>
            <a:pPr lvl="3">
              <a:lnSpc>
                <a:spcPct val="120000"/>
              </a:lnSpc>
              <a:buClr>
                <a:srgbClr val="55015B"/>
              </a:buClr>
              <a:buSzPct val="120000"/>
              <a:buFont typeface="Courier New" panose="02070309020205020404" pitchFamily="49" charset="0"/>
              <a:buChar char="o"/>
            </a:pPr>
            <a:r>
              <a:rPr lang="en-US" sz="2000" dirty="0" err="1">
                <a:solidFill>
                  <a:schemeClr val="tx1"/>
                </a:solidFill>
              </a:rPr>
              <a:t>permet</a:t>
            </a:r>
            <a:r>
              <a:rPr lang="en-US" sz="2000" dirty="0">
                <a:solidFill>
                  <a:schemeClr val="tx1"/>
                </a:solidFill>
              </a:rPr>
              <a:t> aux </a:t>
            </a:r>
            <a:r>
              <a:rPr lang="en-US" sz="2000" dirty="0" err="1">
                <a:solidFill>
                  <a:schemeClr val="tx1"/>
                </a:solidFill>
              </a:rPr>
              <a:t>utilisateurs</a:t>
            </a:r>
            <a:r>
              <a:rPr lang="en-US" sz="2000" dirty="0">
                <a:solidFill>
                  <a:schemeClr val="tx1"/>
                </a:solidFill>
              </a:rPr>
              <a:t> </a:t>
            </a:r>
            <a:r>
              <a:rPr lang="en-US" sz="2000" dirty="0" err="1">
                <a:solidFill>
                  <a:schemeClr val="tx1"/>
                </a:solidFill>
              </a:rPr>
              <a:t>d'explorer</a:t>
            </a:r>
            <a:r>
              <a:rPr lang="en-US" sz="2000" dirty="0">
                <a:solidFill>
                  <a:schemeClr val="tx1"/>
                </a:solidFill>
              </a:rPr>
              <a:t>, de </a:t>
            </a:r>
            <a:r>
              <a:rPr lang="en-US" sz="2000" dirty="0" err="1">
                <a:solidFill>
                  <a:schemeClr val="tx1"/>
                </a:solidFill>
              </a:rPr>
              <a:t>résumer</a:t>
            </a:r>
            <a:r>
              <a:rPr lang="en-US" sz="2000" dirty="0">
                <a:solidFill>
                  <a:schemeClr val="tx1"/>
                </a:solidFill>
              </a:rPr>
              <a:t>, </a:t>
            </a:r>
            <a:r>
              <a:rPr lang="en-US" sz="2000" dirty="0" err="1">
                <a:solidFill>
                  <a:schemeClr val="tx1"/>
                </a:solidFill>
              </a:rPr>
              <a:t>d'analyser</a:t>
            </a:r>
            <a:r>
              <a:rPr lang="en-US" sz="2000" dirty="0">
                <a:solidFill>
                  <a:schemeClr val="tx1"/>
                </a:solidFill>
              </a:rPr>
              <a:t> et de </a:t>
            </a:r>
            <a:r>
              <a:rPr lang="en-US" sz="2000" dirty="0" err="1">
                <a:solidFill>
                  <a:schemeClr val="tx1"/>
                </a:solidFill>
              </a:rPr>
              <a:t>gérer</a:t>
            </a:r>
            <a:r>
              <a:rPr lang="en-US" sz="2000" dirty="0">
                <a:solidFill>
                  <a:schemeClr val="tx1"/>
                </a:solidFill>
              </a:rPr>
              <a:t> des ensembles de </a:t>
            </a:r>
            <a:r>
              <a:rPr lang="en-US" sz="2000" dirty="0" err="1">
                <a:solidFill>
                  <a:schemeClr val="tx1"/>
                </a:solidFill>
              </a:rPr>
              <a:t>données</a:t>
            </a: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marL="228600" lvl="1">
              <a:lnSpc>
                <a:spcPct val="110000"/>
              </a:lnSpc>
              <a:spcBef>
                <a:spcPts val="2000"/>
              </a:spcBef>
              <a:buClr>
                <a:srgbClr val="55015B"/>
              </a:buClr>
              <a:buSzPct val="120000"/>
              <a:buFont typeface="Wingdings" panose="05000000000000000000" pitchFamily="2" charset="2"/>
              <a:buChar char="ü"/>
            </a:pPr>
            <a:r>
              <a:rPr lang="en-US" sz="2400" b="1" dirty="0">
                <a:solidFill>
                  <a:schemeClr val="accent1"/>
                </a:solidFill>
                <a:latin typeface="Segoe UI" panose="020B0502040204020203" pitchFamily="34" charset="0"/>
              </a:rPr>
              <a:t>Stata Versions </a:t>
            </a:r>
          </a:p>
          <a:p>
            <a:pPr marL="914400" lvl="2">
              <a:buClr>
                <a:srgbClr val="55015B"/>
              </a:buClr>
              <a:buSzPct val="120000"/>
              <a:buFont typeface="Courier New" panose="02070309020205020404" pitchFamily="49" charset="0"/>
              <a:buChar char="o"/>
            </a:pPr>
            <a:r>
              <a:rPr lang="en-US" sz="2000" dirty="0" err="1">
                <a:solidFill>
                  <a:schemeClr val="tx1"/>
                </a:solidFill>
              </a:rPr>
              <a:t>nouvelles</a:t>
            </a:r>
            <a:r>
              <a:rPr lang="en-US" sz="2000" dirty="0">
                <a:solidFill>
                  <a:schemeClr val="tx1"/>
                </a:solidFill>
              </a:rPr>
              <a:t> versions </a:t>
            </a:r>
            <a:r>
              <a:rPr lang="en-US" sz="2000" dirty="0" err="1">
                <a:solidFill>
                  <a:schemeClr val="tx1"/>
                </a:solidFill>
              </a:rPr>
              <a:t>tous</a:t>
            </a:r>
            <a:r>
              <a:rPr lang="en-US" sz="2000" dirty="0">
                <a:solidFill>
                  <a:schemeClr val="tx1"/>
                </a:solidFill>
              </a:rPr>
              <a:t> les 2 </a:t>
            </a:r>
            <a:r>
              <a:rPr lang="en-US" sz="2000" dirty="0" err="1">
                <a:solidFill>
                  <a:schemeClr val="tx1"/>
                </a:solidFill>
              </a:rPr>
              <a:t>ans</a:t>
            </a:r>
            <a:r>
              <a:rPr lang="en-US" sz="2000" dirty="0">
                <a:solidFill>
                  <a:schemeClr val="tx1"/>
                </a:solidFill>
              </a:rPr>
              <a:t> avec de </a:t>
            </a:r>
            <a:r>
              <a:rPr lang="en-US" sz="2000" dirty="0" err="1">
                <a:solidFill>
                  <a:schemeClr val="tx1"/>
                </a:solidFill>
              </a:rPr>
              <a:t>nouvelles</a:t>
            </a:r>
            <a:r>
              <a:rPr lang="en-US" sz="2000" dirty="0">
                <a:solidFill>
                  <a:schemeClr val="tx1"/>
                </a:solidFill>
              </a:rPr>
              <a:t> </a:t>
            </a:r>
            <a:r>
              <a:rPr lang="en-US" sz="2000" dirty="0" err="1">
                <a:solidFill>
                  <a:schemeClr val="tx1"/>
                </a:solidFill>
              </a:rPr>
              <a:t>fonctionnalités</a:t>
            </a:r>
            <a:endParaRPr lang="en-US" sz="2000" dirty="0">
              <a:solidFill>
                <a:schemeClr val="tx1"/>
              </a:solidFill>
            </a:endParaRPr>
          </a:p>
          <a:p>
            <a:pPr marL="914400" lvl="2">
              <a:buClr>
                <a:srgbClr val="55015B"/>
              </a:buClr>
              <a:buSzPct val="120000"/>
              <a:buFont typeface="Courier New" panose="02070309020205020404" pitchFamily="49" charset="0"/>
              <a:buChar char="o"/>
            </a:pPr>
            <a:r>
              <a:rPr lang="en-US" altLang="zh-CN" sz="2000" dirty="0" err="1">
                <a:solidFill>
                  <a:schemeClr val="tx1"/>
                </a:solidFill>
              </a:rPr>
              <a:t>Dernière</a:t>
            </a:r>
            <a:r>
              <a:rPr lang="en-US" altLang="zh-CN" sz="2000" dirty="0">
                <a:solidFill>
                  <a:schemeClr val="tx1"/>
                </a:solidFill>
              </a:rPr>
              <a:t> version : Stata version ??</a:t>
            </a:r>
            <a:r>
              <a:rPr lang="en-US" sz="2000" dirty="0">
                <a:solidFill>
                  <a:schemeClr val="tx1"/>
                </a:solidFill>
              </a:rPr>
              <a:t> </a:t>
            </a:r>
          </a:p>
          <a:p>
            <a:pPr marL="914400" lvl="2">
              <a:buClr>
                <a:srgbClr val="55015B"/>
              </a:buClr>
              <a:buSzPct val="120000"/>
              <a:buFont typeface="Courier New" panose="02070309020205020404" pitchFamily="49" charset="0"/>
              <a:buChar char="o"/>
            </a:pP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marL="0" indent="0">
              <a:buClr>
                <a:srgbClr val="00B050"/>
              </a:buClr>
              <a:buSzPct val="120000"/>
              <a:buNone/>
            </a:pPr>
            <a:endParaRPr lang="en-US" dirty="0"/>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7983527" cy="584775"/>
          </a:xfrm>
          <a:prstGeom prst="rect">
            <a:avLst/>
          </a:prstGeom>
          <a:noFill/>
          <a:effectLst/>
        </p:spPr>
        <p:txBody>
          <a:bodyPr wrap="square" rtlCol="0">
            <a:spAutoFit/>
          </a:bodyPr>
          <a:lstStyle/>
          <a:p>
            <a:r>
              <a:rPr lang="en-US" sz="3200" b="1" i="1" dirty="0">
                <a:solidFill>
                  <a:schemeClr val="bg1"/>
                </a:solidFill>
              </a:rPr>
              <a:t>Section 1: </a:t>
            </a:r>
            <a:r>
              <a:rPr lang="en-US" sz="3200" b="1" i="1" dirty="0" err="1">
                <a:solidFill>
                  <a:schemeClr val="bg1"/>
                </a:solidFill>
              </a:rPr>
              <a:t>Prise</a:t>
            </a:r>
            <a:r>
              <a:rPr lang="en-US" sz="3200" b="1" i="1" dirty="0">
                <a:solidFill>
                  <a:schemeClr val="bg1"/>
                </a:solidFill>
              </a:rPr>
              <a:t> </a:t>
            </a:r>
            <a:r>
              <a:rPr lang="en-US" sz="3200" b="1" i="1" dirty="0" err="1">
                <a:solidFill>
                  <a:schemeClr val="bg1"/>
                </a:solidFill>
              </a:rPr>
              <a:t>en</a:t>
            </a:r>
            <a:r>
              <a:rPr lang="en-US" sz="3200" b="1" i="1" dirty="0">
                <a:solidFill>
                  <a:schemeClr val="bg1"/>
                </a:solidFill>
              </a:rPr>
              <a:t> main de Stata</a:t>
            </a:r>
            <a:endParaRPr lang="fr-CA" sz="3200"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 name="5-Point Star 2"/>
          <p:cNvSpPr/>
          <p:nvPr/>
        </p:nvSpPr>
        <p:spPr>
          <a:xfrm>
            <a:off x="8080695"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0B57460-42F6-A649-813A-AEC0E3FBEF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327585" y="1977143"/>
            <a:ext cx="6327967" cy="4095016"/>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1E679388-E277-3E4B-89BC-04A73AD56B21}"/>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446979" y="5580312"/>
            <a:ext cx="678873" cy="65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2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10. </a:t>
            </a:r>
            <a:r>
              <a:rPr lang="fr-FR" sz="3200" dirty="0">
                <a:solidFill>
                  <a:srgbClr val="00B0F0"/>
                </a:solidFill>
              </a:rPr>
              <a:t>commande de regroupement ou d’</a:t>
            </a:r>
            <a:r>
              <a:rPr lang="fr-FR" sz="3200" dirty="0" err="1">
                <a:solidFill>
                  <a:srgbClr val="00B0F0"/>
                </a:solidFill>
              </a:rPr>
              <a:t>aggrégation</a:t>
            </a:r>
            <a:r>
              <a:rPr lang="fr-FR" sz="3200" dirty="0">
                <a:solidFill>
                  <a:srgbClr val="00B0F0"/>
                </a:solidFill>
              </a:rPr>
              <a:t> : collapse</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497840" y="1076960"/>
            <a:ext cx="11257280" cy="5638800"/>
          </a:xfrm>
        </p:spPr>
        <p:txBody>
          <a:bodyPr>
            <a:normAutofit fontScale="92500" lnSpcReduction="20000"/>
          </a:bodyPr>
          <a:lstStyle/>
          <a:p>
            <a:pPr marL="0" indent="0" algn="just">
              <a:lnSpc>
                <a:spcPct val="120000"/>
              </a:lnSpc>
              <a:buNone/>
            </a:pPr>
            <a:r>
              <a:rPr lang="fr-FR" sz="2400" dirty="0"/>
              <a:t>La commande </a:t>
            </a:r>
            <a:r>
              <a:rPr lang="fr-FR" sz="2400" dirty="0">
                <a:solidFill>
                  <a:schemeClr val="accent2"/>
                </a:solidFill>
              </a:rPr>
              <a:t>collapse</a:t>
            </a:r>
            <a:r>
              <a:rPr lang="fr-FR" sz="2400" dirty="0"/>
              <a:t> transforme la base de données en statistiques essentielles sur celle-ci, comme en moyenne, somme, médiane... C'est particulièrement utile si vous souhaitez obtenir une base de données annuelle à partir de données trimestrielles ou mensuelles. Une autre utilisation possible est d'obtenir facilement des statistiques dans l'éditeur que vous pouvez copier dans un tableur (Excel ou autre). Le danger de cette commande est qu'elle efface les données sources. Il faut donc bien vérifier que vous avez sauvegardé le fichier de données sous un autre nom auparavant. </a:t>
            </a:r>
          </a:p>
          <a:p>
            <a:pPr marL="0" indent="0" algn="just">
              <a:lnSpc>
                <a:spcPct val="120000"/>
              </a:lnSpc>
              <a:buNone/>
            </a:pPr>
            <a:r>
              <a:rPr lang="fr-FR" sz="2400" dirty="0">
                <a:solidFill>
                  <a:schemeClr val="accent2"/>
                </a:solidFill>
              </a:rPr>
              <a:t>collapse (</a:t>
            </a:r>
            <a:r>
              <a:rPr lang="fr-FR" sz="2400" dirty="0" err="1">
                <a:solidFill>
                  <a:schemeClr val="accent2"/>
                </a:solidFill>
              </a:rPr>
              <a:t>sum</a:t>
            </a:r>
            <a:r>
              <a:rPr lang="fr-FR" sz="2400" dirty="0">
                <a:solidFill>
                  <a:schemeClr val="accent2"/>
                </a:solidFill>
              </a:rPr>
              <a:t>) var1, by(var2 var3) </a:t>
            </a:r>
          </a:p>
          <a:p>
            <a:pPr marL="0" indent="0" algn="just">
              <a:lnSpc>
                <a:spcPct val="120000"/>
              </a:lnSpc>
              <a:buNone/>
            </a:pPr>
            <a:r>
              <a:rPr lang="fr-FR" sz="2400" dirty="0" err="1">
                <a:solidFill>
                  <a:schemeClr val="accent2"/>
                </a:solidFill>
              </a:rPr>
              <a:t>rename</a:t>
            </a:r>
            <a:r>
              <a:rPr lang="fr-FR" sz="2400" dirty="0">
                <a:solidFill>
                  <a:schemeClr val="accent2"/>
                </a:solidFill>
              </a:rPr>
              <a:t> var1 var </a:t>
            </a:r>
          </a:p>
          <a:p>
            <a:pPr marL="0" indent="0" algn="just">
              <a:lnSpc>
                <a:spcPct val="120000"/>
              </a:lnSpc>
              <a:buNone/>
            </a:pPr>
            <a:r>
              <a:rPr lang="fr-FR" sz="2400" dirty="0"/>
              <a:t>La première parenthèse donne le type de transformation (</a:t>
            </a:r>
            <a:r>
              <a:rPr lang="fr-FR" sz="2400" dirty="0" err="1">
                <a:solidFill>
                  <a:schemeClr val="accent2"/>
                </a:solidFill>
              </a:rPr>
              <a:t>sum</a:t>
            </a:r>
            <a:r>
              <a:rPr lang="fr-FR" sz="2400" dirty="0"/>
              <a:t>=somme ; </a:t>
            </a:r>
            <a:r>
              <a:rPr lang="fr-FR" sz="2400" dirty="0" err="1">
                <a:solidFill>
                  <a:schemeClr val="accent2"/>
                </a:solidFill>
              </a:rPr>
              <a:t>mean</a:t>
            </a:r>
            <a:r>
              <a:rPr lang="fr-FR" sz="2400" dirty="0"/>
              <a:t>=moyenne; </a:t>
            </a:r>
            <a:r>
              <a:rPr lang="fr-FR" sz="2400" dirty="0" err="1">
                <a:solidFill>
                  <a:schemeClr val="accent2"/>
                </a:solidFill>
              </a:rPr>
              <a:t>sd</a:t>
            </a:r>
            <a:r>
              <a:rPr lang="fr-FR" sz="2400" dirty="0"/>
              <a:t>=écart-type ; </a:t>
            </a:r>
            <a:r>
              <a:rPr lang="fr-FR" sz="2400" dirty="0" err="1">
                <a:solidFill>
                  <a:schemeClr val="accent2"/>
                </a:solidFill>
              </a:rPr>
              <a:t>median</a:t>
            </a:r>
            <a:r>
              <a:rPr lang="fr-FR" sz="2400" dirty="0"/>
              <a:t>=</a:t>
            </a:r>
            <a:r>
              <a:rPr lang="fr-FR" sz="2400" dirty="0" err="1"/>
              <a:t>médianne</a:t>
            </a:r>
            <a:r>
              <a:rPr lang="fr-FR" sz="2400" dirty="0"/>
              <a:t>) puis il faut préciser la variable qui subit la transformation (var1 ici). Après une virgule et la commande by, entre parenthèses on inclut les variables qui servent de référence à la transformation ; ici on fait donc la somme de la variable var1 suivant var2 et var3. Il faut renommer la variable transformée pour qu'elle désigne ensuite ce qu'elle représente vraiment</a:t>
            </a:r>
          </a:p>
        </p:txBody>
      </p:sp>
    </p:spTree>
    <p:extLst>
      <p:ext uri="{BB962C8B-B14F-4D97-AF65-F5344CB8AC3E}">
        <p14:creationId xmlns:p14="http://schemas.microsoft.com/office/powerpoint/2010/main" val="2449498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10. </a:t>
            </a:r>
            <a:r>
              <a:rPr lang="fr-FR" sz="3200" dirty="0">
                <a:solidFill>
                  <a:srgbClr val="00B0F0"/>
                </a:solidFill>
              </a:rPr>
              <a:t>commande de regroupement ou d’</a:t>
            </a:r>
            <a:r>
              <a:rPr lang="fr-FR" sz="3200" dirty="0" err="1">
                <a:solidFill>
                  <a:srgbClr val="00B0F0"/>
                </a:solidFill>
              </a:rPr>
              <a:t>aggrégation</a:t>
            </a:r>
            <a:r>
              <a:rPr lang="fr-FR" sz="3200" dirty="0">
                <a:solidFill>
                  <a:srgbClr val="00B0F0"/>
                </a:solidFill>
              </a:rPr>
              <a:t> : collapse</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497840" y="1076960"/>
            <a:ext cx="11257280" cy="5638800"/>
          </a:xfrm>
        </p:spPr>
        <p:txBody>
          <a:bodyPr>
            <a:normAutofit fontScale="92500"/>
          </a:bodyPr>
          <a:lstStyle/>
          <a:p>
            <a:pPr marL="0" indent="0" algn="just">
              <a:lnSpc>
                <a:spcPct val="150000"/>
              </a:lnSpc>
              <a:buNone/>
            </a:pPr>
            <a:r>
              <a:rPr lang="fr-FR" sz="2400" dirty="0"/>
              <a:t>Une deuxième raison de se méfier de l'utilisation de collapse est que cette commande traite les observations manquantes comme des zéros. Dans l'utilisation des moyennes, il faut donc se méfier et recoder si nécessaire les observations manquantes avant d'utiliser cette commande. </a:t>
            </a:r>
          </a:p>
          <a:p>
            <a:pPr marL="0" indent="0" algn="just">
              <a:lnSpc>
                <a:spcPct val="150000"/>
              </a:lnSpc>
              <a:buNone/>
            </a:pPr>
            <a:r>
              <a:rPr lang="fr-FR" sz="2400" dirty="0"/>
              <a:t>On peut utiliser les commande </a:t>
            </a:r>
            <a:r>
              <a:rPr lang="fr-FR" sz="2400" dirty="0" err="1">
                <a:solidFill>
                  <a:schemeClr val="accent2"/>
                </a:solidFill>
              </a:rPr>
              <a:t>preserve</a:t>
            </a:r>
            <a:r>
              <a:rPr lang="fr-FR" sz="2400" dirty="0"/>
              <a:t> et restore pour récupérer notre fichier initial : </a:t>
            </a:r>
          </a:p>
          <a:p>
            <a:pPr marL="0" indent="0" algn="just">
              <a:lnSpc>
                <a:spcPct val="150000"/>
              </a:lnSpc>
              <a:buNone/>
            </a:pPr>
            <a:r>
              <a:rPr lang="fr-FR" sz="2400" dirty="0">
                <a:solidFill>
                  <a:schemeClr val="accent2"/>
                </a:solidFill>
              </a:rPr>
              <a:t>use "</a:t>
            </a:r>
            <a:r>
              <a:rPr lang="fr-FR" sz="2400" dirty="0" err="1">
                <a:solidFill>
                  <a:schemeClr val="accent2"/>
                </a:solidFill>
              </a:rPr>
              <a:t>Base.dta</a:t>
            </a:r>
            <a:r>
              <a:rPr lang="fr-FR" sz="2400" dirty="0">
                <a:solidFill>
                  <a:schemeClr val="accent2"/>
                </a:solidFill>
              </a:rPr>
              <a:t>”, </a:t>
            </a:r>
            <a:r>
              <a:rPr lang="fr-FR" sz="2400" dirty="0" err="1">
                <a:solidFill>
                  <a:schemeClr val="accent2"/>
                </a:solidFill>
              </a:rPr>
              <a:t>clear</a:t>
            </a:r>
            <a:r>
              <a:rPr lang="fr-FR" sz="2400" dirty="0">
                <a:solidFill>
                  <a:schemeClr val="accent2"/>
                </a:solidFill>
              </a:rPr>
              <a:t> </a:t>
            </a:r>
          </a:p>
          <a:p>
            <a:pPr marL="0" indent="0" algn="just">
              <a:lnSpc>
                <a:spcPct val="150000"/>
              </a:lnSpc>
              <a:buNone/>
            </a:pPr>
            <a:r>
              <a:rPr lang="fr-FR" sz="2400" dirty="0" err="1">
                <a:solidFill>
                  <a:schemeClr val="accent2"/>
                </a:solidFill>
              </a:rPr>
              <a:t>preserve</a:t>
            </a:r>
            <a:r>
              <a:rPr lang="fr-FR" sz="2400" dirty="0">
                <a:solidFill>
                  <a:schemeClr val="accent2"/>
                </a:solidFill>
              </a:rPr>
              <a:t> </a:t>
            </a:r>
            <a:r>
              <a:rPr lang="fr-FR" sz="2400" dirty="0"/>
              <a:t>                                                            /*garder le fichier existant*/ </a:t>
            </a:r>
          </a:p>
          <a:p>
            <a:pPr marL="0" indent="0" algn="just">
              <a:lnSpc>
                <a:spcPct val="150000"/>
              </a:lnSpc>
              <a:buNone/>
            </a:pPr>
            <a:r>
              <a:rPr lang="fr-FR" sz="2400" dirty="0">
                <a:solidFill>
                  <a:schemeClr val="accent2"/>
                </a:solidFill>
              </a:rPr>
              <a:t>collapse (</a:t>
            </a:r>
            <a:r>
              <a:rPr lang="fr-FR" sz="2400" dirty="0" err="1">
                <a:solidFill>
                  <a:schemeClr val="accent2"/>
                </a:solidFill>
              </a:rPr>
              <a:t>sum</a:t>
            </a:r>
            <a:r>
              <a:rPr lang="fr-FR" sz="2400" dirty="0">
                <a:solidFill>
                  <a:schemeClr val="accent2"/>
                </a:solidFill>
              </a:rPr>
              <a:t>) var1, by(var2 var3) </a:t>
            </a:r>
          </a:p>
          <a:p>
            <a:pPr marL="0" indent="0" algn="just">
              <a:lnSpc>
                <a:spcPct val="150000"/>
              </a:lnSpc>
              <a:buNone/>
            </a:pPr>
            <a:r>
              <a:rPr lang="fr-FR" sz="2400" dirty="0" err="1">
                <a:solidFill>
                  <a:schemeClr val="accent2"/>
                </a:solidFill>
              </a:rPr>
              <a:t>rename</a:t>
            </a:r>
            <a:r>
              <a:rPr lang="fr-FR" sz="2400" dirty="0">
                <a:solidFill>
                  <a:schemeClr val="accent2"/>
                </a:solidFill>
              </a:rPr>
              <a:t> var1 var </a:t>
            </a:r>
          </a:p>
          <a:p>
            <a:pPr marL="0" indent="0" algn="just">
              <a:lnSpc>
                <a:spcPct val="150000"/>
              </a:lnSpc>
              <a:buNone/>
            </a:pPr>
            <a:r>
              <a:rPr lang="fr-FR" sz="2400" dirty="0">
                <a:solidFill>
                  <a:schemeClr val="accent2"/>
                </a:solidFill>
              </a:rPr>
              <a:t>restore     </a:t>
            </a:r>
            <a:r>
              <a:rPr lang="fr-FR" sz="2400" dirty="0"/>
              <a:t>                                                           /*récupérer le fichier*/</a:t>
            </a:r>
            <a:endParaRPr lang="fr-FR" sz="3600" dirty="0"/>
          </a:p>
        </p:txBody>
      </p:sp>
    </p:spTree>
    <p:extLst>
      <p:ext uri="{BB962C8B-B14F-4D97-AF65-F5344CB8AC3E}">
        <p14:creationId xmlns:p14="http://schemas.microsoft.com/office/powerpoint/2010/main" val="1443269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11. </a:t>
            </a:r>
            <a:r>
              <a:rPr lang="fr-FR" sz="3200" dirty="0">
                <a:solidFill>
                  <a:srgbClr val="00B0F0"/>
                </a:solidFill>
              </a:rPr>
              <a:t>Simplifier les tâches répétitives sous stata</a:t>
            </a:r>
            <a:endParaRPr lang="fr-FR" sz="3200" b="1" dirty="0">
              <a:solidFill>
                <a:srgbClr val="00B0F0"/>
              </a:solidFill>
            </a:endParaRPr>
          </a:p>
        </p:txBody>
      </p:sp>
      <p:sp>
        <p:nvSpPr>
          <p:cNvPr id="4" name="ZoneTexte 3">
            <a:extLst>
              <a:ext uri="{FF2B5EF4-FFF2-40B4-BE49-F238E27FC236}">
                <a16:creationId xmlns:a16="http://schemas.microsoft.com/office/drawing/2014/main" id="{73BF4261-60A2-2165-B2B9-02F6FA4DF28A}"/>
              </a:ext>
            </a:extLst>
          </p:cNvPr>
          <p:cNvSpPr txBox="1"/>
          <p:nvPr/>
        </p:nvSpPr>
        <p:spPr>
          <a:xfrm>
            <a:off x="838200" y="975360"/>
            <a:ext cx="10815320" cy="707886"/>
          </a:xfrm>
          <a:prstGeom prst="rect">
            <a:avLst/>
          </a:prstGeom>
          <a:noFill/>
        </p:spPr>
        <p:txBody>
          <a:bodyPr wrap="square" rtlCol="0">
            <a:spAutoFit/>
          </a:bodyPr>
          <a:lstStyle/>
          <a:p>
            <a:pPr algn="just"/>
            <a:r>
              <a:rPr lang="fr-FR" sz="2000" dirty="0"/>
              <a:t>Une boucle est un programme qui permet de faire une manipulation des variables au lieu de plusieurs. Elle permet donc d’effectuer les tâches répétitives.</a:t>
            </a:r>
            <a:endParaRPr lang="fr-FR" sz="2000" dirty="0">
              <a:solidFill>
                <a:schemeClr val="accent2"/>
              </a:solidFill>
            </a:endParaRPr>
          </a:p>
        </p:txBody>
      </p:sp>
      <p:sp>
        <p:nvSpPr>
          <p:cNvPr id="5" name="ZoneTexte 4">
            <a:extLst>
              <a:ext uri="{FF2B5EF4-FFF2-40B4-BE49-F238E27FC236}">
                <a16:creationId xmlns:a16="http://schemas.microsoft.com/office/drawing/2014/main" id="{0487E661-CF2F-17FE-0F30-716A540D9718}"/>
              </a:ext>
            </a:extLst>
          </p:cNvPr>
          <p:cNvSpPr txBox="1"/>
          <p:nvPr/>
        </p:nvSpPr>
        <p:spPr>
          <a:xfrm>
            <a:off x="1889760" y="1827014"/>
            <a:ext cx="4643120" cy="400110"/>
          </a:xfrm>
          <a:prstGeom prst="rect">
            <a:avLst/>
          </a:prstGeom>
          <a:noFill/>
        </p:spPr>
        <p:txBody>
          <a:bodyPr wrap="square" rtlCol="0">
            <a:spAutoFit/>
          </a:bodyPr>
          <a:lstStyle/>
          <a:p>
            <a:r>
              <a:rPr lang="fr-FR" sz="2000" dirty="0">
                <a:solidFill>
                  <a:schemeClr val="accent2"/>
                </a:solidFill>
              </a:rPr>
              <a:t>a. Les boucles </a:t>
            </a:r>
            <a:r>
              <a:rPr lang="fr-FR" sz="2000" dirty="0" err="1">
                <a:solidFill>
                  <a:schemeClr val="accent2"/>
                </a:solidFill>
              </a:rPr>
              <a:t>foreach</a:t>
            </a:r>
            <a:r>
              <a:rPr lang="fr-FR" sz="2000" dirty="0">
                <a:solidFill>
                  <a:schemeClr val="accent2"/>
                </a:solidFill>
              </a:rPr>
              <a:t> et </a:t>
            </a:r>
            <a:r>
              <a:rPr lang="fr-FR" sz="2000" dirty="0" err="1">
                <a:solidFill>
                  <a:schemeClr val="accent2"/>
                </a:solidFill>
              </a:rPr>
              <a:t>forvalue</a:t>
            </a:r>
            <a:endParaRPr lang="fr-FR" sz="2000" dirty="0">
              <a:solidFill>
                <a:schemeClr val="accent2"/>
              </a:solidFill>
            </a:endParaRPr>
          </a:p>
        </p:txBody>
      </p:sp>
      <p:sp>
        <p:nvSpPr>
          <p:cNvPr id="7" name="ZoneTexte 6">
            <a:extLst>
              <a:ext uri="{FF2B5EF4-FFF2-40B4-BE49-F238E27FC236}">
                <a16:creationId xmlns:a16="http://schemas.microsoft.com/office/drawing/2014/main" id="{8947B5A1-220F-B134-BBEF-EAC3193EB33F}"/>
              </a:ext>
            </a:extLst>
          </p:cNvPr>
          <p:cNvSpPr txBox="1"/>
          <p:nvPr/>
        </p:nvSpPr>
        <p:spPr>
          <a:xfrm>
            <a:off x="568960" y="2227124"/>
            <a:ext cx="11358880" cy="4708981"/>
          </a:xfrm>
          <a:prstGeom prst="rect">
            <a:avLst/>
          </a:prstGeom>
          <a:noFill/>
        </p:spPr>
        <p:txBody>
          <a:bodyPr wrap="square">
            <a:spAutoFit/>
          </a:bodyPr>
          <a:lstStyle/>
          <a:p>
            <a:pPr algn="just"/>
            <a:r>
              <a:rPr lang="fr-FR" sz="2000" dirty="0"/>
              <a:t>Ce sont des boucles beaucoup utilisées, pour ne pas dire les plus, dans le domaine de traitement des données. Ils viennent de la boucle for utilisées dans d’autres logiciels comme pour dire pour chaque variable ou pour chaque valeur. Par exemple, les variables </a:t>
            </a:r>
            <a:r>
              <a:rPr lang="fr-FR" sz="2000" dirty="0" err="1"/>
              <a:t>education</a:t>
            </a:r>
            <a:r>
              <a:rPr lang="fr-FR" sz="2000" dirty="0"/>
              <a:t>, statut, sexe, </a:t>
            </a:r>
            <a:r>
              <a:rPr lang="fr-FR" sz="2000" dirty="0" err="1"/>
              <a:t>residence</a:t>
            </a:r>
            <a:r>
              <a:rPr lang="fr-FR" sz="2000" dirty="0"/>
              <a:t> contiennent des -99. NSP que vous voulez changer pour les considérer comme des valeurs manquantes, on a : </a:t>
            </a:r>
          </a:p>
          <a:p>
            <a:pPr algn="just"/>
            <a:r>
              <a:rPr lang="fr-FR" sz="2000" dirty="0" err="1">
                <a:solidFill>
                  <a:schemeClr val="accent2"/>
                </a:solidFill>
              </a:rPr>
              <a:t>foreach</a:t>
            </a:r>
            <a:r>
              <a:rPr lang="fr-FR" sz="2000" dirty="0">
                <a:solidFill>
                  <a:schemeClr val="accent2"/>
                </a:solidFill>
              </a:rPr>
              <a:t> var in(ou of) </a:t>
            </a:r>
            <a:r>
              <a:rPr lang="fr-FR" sz="2000" dirty="0" err="1">
                <a:solidFill>
                  <a:schemeClr val="accent2"/>
                </a:solidFill>
              </a:rPr>
              <a:t>education</a:t>
            </a:r>
            <a:r>
              <a:rPr lang="fr-FR" sz="2000" dirty="0">
                <a:solidFill>
                  <a:schemeClr val="accent2"/>
                </a:solidFill>
              </a:rPr>
              <a:t> statut sexe </a:t>
            </a:r>
            <a:r>
              <a:rPr lang="fr-FR" sz="2000" dirty="0" err="1">
                <a:solidFill>
                  <a:schemeClr val="accent2"/>
                </a:solidFill>
              </a:rPr>
              <a:t>residence</a:t>
            </a:r>
            <a:r>
              <a:rPr lang="fr-FR" sz="2000" dirty="0">
                <a:solidFill>
                  <a:schemeClr val="accent2"/>
                </a:solidFill>
              </a:rPr>
              <a:t> { </a:t>
            </a:r>
          </a:p>
          <a:p>
            <a:pPr algn="just"/>
            <a:r>
              <a:rPr lang="fr-FR" sz="2000" dirty="0">
                <a:solidFill>
                  <a:schemeClr val="accent2"/>
                </a:solidFill>
              </a:rPr>
              <a:t>recode `var’ (-99=.) </a:t>
            </a:r>
          </a:p>
          <a:p>
            <a:pPr algn="just"/>
            <a:r>
              <a:rPr lang="fr-FR" sz="2000" dirty="0">
                <a:solidFill>
                  <a:schemeClr val="accent2"/>
                </a:solidFill>
              </a:rPr>
              <a:t>} </a:t>
            </a:r>
          </a:p>
          <a:p>
            <a:pPr algn="just"/>
            <a:r>
              <a:rPr lang="fr-FR" sz="2000" dirty="0"/>
              <a:t>Ou pour renommer un série de variable sexe </a:t>
            </a:r>
            <a:r>
              <a:rPr lang="fr-FR" sz="2000" dirty="0" err="1"/>
              <a:t>age</a:t>
            </a:r>
            <a:r>
              <a:rPr lang="fr-FR" sz="2000" dirty="0"/>
              <a:t> </a:t>
            </a:r>
            <a:r>
              <a:rPr lang="fr-FR" sz="2000" dirty="0" err="1"/>
              <a:t>etatmatr</a:t>
            </a:r>
            <a:r>
              <a:rPr lang="fr-FR" sz="2000" dirty="0"/>
              <a:t> emploi </a:t>
            </a:r>
            <a:r>
              <a:rPr lang="fr-FR" sz="2000" dirty="0" err="1"/>
              <a:t>residence</a:t>
            </a:r>
            <a:r>
              <a:rPr lang="fr-FR" sz="2000" dirty="0"/>
              <a:t> </a:t>
            </a:r>
            <a:r>
              <a:rPr lang="fr-FR" sz="2000" dirty="0" err="1"/>
              <a:t>naissancDat</a:t>
            </a:r>
            <a:r>
              <a:rPr lang="fr-FR" sz="2000" dirty="0"/>
              <a:t> : </a:t>
            </a:r>
          </a:p>
          <a:p>
            <a:pPr algn="just"/>
            <a:r>
              <a:rPr lang="fr-FR" sz="2000" dirty="0" err="1">
                <a:solidFill>
                  <a:schemeClr val="accent2"/>
                </a:solidFill>
              </a:rPr>
              <a:t>foreach</a:t>
            </a:r>
            <a:r>
              <a:rPr lang="fr-FR" sz="2000" dirty="0">
                <a:solidFill>
                  <a:schemeClr val="accent2"/>
                </a:solidFill>
              </a:rPr>
              <a:t> var in sexe </a:t>
            </a:r>
            <a:r>
              <a:rPr lang="fr-FR" sz="2000" dirty="0" err="1">
                <a:solidFill>
                  <a:schemeClr val="accent2"/>
                </a:solidFill>
              </a:rPr>
              <a:t>age</a:t>
            </a:r>
            <a:r>
              <a:rPr lang="fr-FR" sz="2000" dirty="0">
                <a:solidFill>
                  <a:schemeClr val="accent2"/>
                </a:solidFill>
              </a:rPr>
              <a:t> </a:t>
            </a:r>
            <a:r>
              <a:rPr lang="fr-FR" sz="2000" dirty="0" err="1">
                <a:solidFill>
                  <a:schemeClr val="accent2"/>
                </a:solidFill>
              </a:rPr>
              <a:t>etatmatr</a:t>
            </a:r>
            <a:r>
              <a:rPr lang="fr-FR" sz="2000" dirty="0">
                <a:solidFill>
                  <a:schemeClr val="accent2"/>
                </a:solidFill>
              </a:rPr>
              <a:t> emploi </a:t>
            </a:r>
            <a:r>
              <a:rPr lang="fr-FR" sz="2000" dirty="0" err="1">
                <a:solidFill>
                  <a:schemeClr val="accent2"/>
                </a:solidFill>
              </a:rPr>
              <a:t>residence</a:t>
            </a:r>
            <a:r>
              <a:rPr lang="fr-FR" sz="2000" dirty="0">
                <a:solidFill>
                  <a:schemeClr val="accent2"/>
                </a:solidFill>
              </a:rPr>
              <a:t> </a:t>
            </a:r>
            <a:r>
              <a:rPr lang="fr-FR" sz="2000" dirty="0" err="1">
                <a:solidFill>
                  <a:schemeClr val="accent2"/>
                </a:solidFill>
              </a:rPr>
              <a:t>naissancDat</a:t>
            </a:r>
            <a:r>
              <a:rPr lang="fr-FR" sz="2000" dirty="0">
                <a:solidFill>
                  <a:schemeClr val="accent2"/>
                </a:solidFill>
              </a:rPr>
              <a:t> { </a:t>
            </a:r>
          </a:p>
          <a:p>
            <a:pPr algn="just"/>
            <a:r>
              <a:rPr lang="fr-FR" sz="2000" dirty="0" err="1">
                <a:solidFill>
                  <a:schemeClr val="accent2"/>
                </a:solidFill>
              </a:rPr>
              <a:t>rename</a:t>
            </a:r>
            <a:r>
              <a:rPr lang="fr-FR" sz="2000" dirty="0">
                <a:solidFill>
                  <a:schemeClr val="accent2"/>
                </a:solidFill>
              </a:rPr>
              <a:t> `var’ `var’_1 </a:t>
            </a:r>
          </a:p>
          <a:p>
            <a:pPr algn="just"/>
            <a:r>
              <a:rPr lang="fr-FR" sz="2000" dirty="0">
                <a:solidFill>
                  <a:schemeClr val="accent2"/>
                </a:solidFill>
              </a:rPr>
              <a:t>} </a:t>
            </a:r>
          </a:p>
          <a:p>
            <a:pPr algn="just"/>
            <a:r>
              <a:rPr lang="fr-FR" sz="2000" dirty="0"/>
              <a:t>On peut aussi utiliser </a:t>
            </a:r>
            <a:r>
              <a:rPr lang="fr-FR" sz="2000" dirty="0" err="1"/>
              <a:t>forvalues</a:t>
            </a:r>
            <a:r>
              <a:rPr lang="fr-FR" sz="2000" dirty="0"/>
              <a:t> pour des valeurs numériques. </a:t>
            </a:r>
          </a:p>
          <a:p>
            <a:pPr algn="just"/>
            <a:r>
              <a:rPr lang="fr-FR" sz="2000" dirty="0" err="1">
                <a:solidFill>
                  <a:schemeClr val="accent2"/>
                </a:solidFill>
              </a:rPr>
              <a:t>forevalues</a:t>
            </a:r>
            <a:r>
              <a:rPr lang="fr-FR" sz="2000" dirty="0">
                <a:solidFill>
                  <a:schemeClr val="accent2"/>
                </a:solidFill>
              </a:rPr>
              <a:t> x=1/1000 { </a:t>
            </a:r>
          </a:p>
          <a:p>
            <a:pPr algn="just"/>
            <a:r>
              <a:rPr lang="fr-FR" sz="2000" dirty="0">
                <a:solidFill>
                  <a:schemeClr val="accent2"/>
                </a:solidFill>
              </a:rPr>
              <a:t>instructions </a:t>
            </a:r>
          </a:p>
          <a:p>
            <a:pPr algn="just"/>
            <a:r>
              <a:rPr lang="fr-FR" sz="2000" dirty="0">
                <a:solidFill>
                  <a:schemeClr val="accent2"/>
                </a:solidFill>
              </a:rPr>
              <a:t>}</a:t>
            </a:r>
          </a:p>
        </p:txBody>
      </p:sp>
    </p:spTree>
    <p:extLst>
      <p:ext uri="{BB962C8B-B14F-4D97-AF65-F5344CB8AC3E}">
        <p14:creationId xmlns:p14="http://schemas.microsoft.com/office/powerpoint/2010/main" val="4054876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11. </a:t>
            </a:r>
            <a:r>
              <a:rPr lang="fr-FR" sz="3200" dirty="0">
                <a:solidFill>
                  <a:srgbClr val="00B0F0"/>
                </a:solidFill>
              </a:rPr>
              <a:t>Simplifier les tâches répétitives sous stata</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457200" y="1026160"/>
            <a:ext cx="11287760" cy="5709920"/>
          </a:xfrm>
        </p:spPr>
        <p:txBody>
          <a:bodyPr>
            <a:normAutofit fontScale="92500"/>
          </a:bodyPr>
          <a:lstStyle/>
          <a:p>
            <a:pPr marL="0" indent="0" algn="just">
              <a:lnSpc>
                <a:spcPct val="120000"/>
              </a:lnSpc>
              <a:buNone/>
            </a:pPr>
            <a:r>
              <a:rPr lang="fr-FR" sz="2400" dirty="0"/>
              <a:t>Dans le fichier </a:t>
            </a:r>
            <a:r>
              <a:rPr lang="fr-FR" sz="2400" dirty="0" err="1"/>
              <a:t>BaseUEMOA</a:t>
            </a:r>
            <a:r>
              <a:rPr lang="fr-FR" sz="2400" dirty="0"/>
              <a:t>, on a des données sur quelques pays de l’UEMOA : Burkina Faso, Benin, Togo, Sénégal. Je veux extraire les données de chaque pays et l’enregistrées en son nom. </a:t>
            </a:r>
          </a:p>
          <a:p>
            <a:pPr marL="0" indent="0" algn="just">
              <a:lnSpc>
                <a:spcPct val="120000"/>
              </a:lnSpc>
              <a:buNone/>
            </a:pPr>
            <a:r>
              <a:rPr lang="fr-FR" sz="2400" dirty="0" err="1">
                <a:solidFill>
                  <a:schemeClr val="accent2"/>
                </a:solidFill>
              </a:rPr>
              <a:t>forvalues</a:t>
            </a:r>
            <a:r>
              <a:rPr lang="fr-FR" sz="2400" dirty="0">
                <a:solidFill>
                  <a:schemeClr val="accent2"/>
                </a:solidFill>
              </a:rPr>
              <a:t> i=1/4 { </a:t>
            </a:r>
          </a:p>
          <a:p>
            <a:pPr marL="0" indent="0" algn="just">
              <a:lnSpc>
                <a:spcPct val="120000"/>
              </a:lnSpc>
              <a:buNone/>
            </a:pPr>
            <a:r>
              <a:rPr lang="fr-FR" sz="2400" dirty="0">
                <a:solidFill>
                  <a:schemeClr val="accent2"/>
                </a:solidFill>
              </a:rPr>
              <a:t>use </a:t>
            </a:r>
            <a:r>
              <a:rPr lang="fr-FR" sz="2400" dirty="0" err="1">
                <a:solidFill>
                  <a:schemeClr val="accent2"/>
                </a:solidFill>
              </a:rPr>
              <a:t>BaseUEMOA</a:t>
            </a:r>
            <a:r>
              <a:rPr lang="fr-FR" sz="2400" dirty="0">
                <a:solidFill>
                  <a:schemeClr val="accent2"/>
                </a:solidFill>
              </a:rPr>
              <a:t>, </a:t>
            </a:r>
            <a:r>
              <a:rPr lang="fr-FR" sz="2400" dirty="0" err="1">
                <a:solidFill>
                  <a:schemeClr val="accent2"/>
                </a:solidFill>
              </a:rPr>
              <a:t>clear</a:t>
            </a:r>
            <a:r>
              <a:rPr lang="fr-FR" sz="2400" dirty="0">
                <a:solidFill>
                  <a:schemeClr val="accent2"/>
                </a:solidFill>
              </a:rPr>
              <a:t> </a:t>
            </a:r>
          </a:p>
          <a:p>
            <a:pPr marL="0" indent="0" algn="just">
              <a:lnSpc>
                <a:spcPct val="120000"/>
              </a:lnSpc>
              <a:buNone/>
            </a:pPr>
            <a:r>
              <a:rPr lang="fr-FR" sz="2400" dirty="0" err="1">
                <a:solidFill>
                  <a:schemeClr val="accent2"/>
                </a:solidFill>
              </a:rPr>
              <a:t>keep</a:t>
            </a:r>
            <a:r>
              <a:rPr lang="fr-FR" sz="2400" dirty="0">
                <a:solidFill>
                  <a:schemeClr val="accent2"/>
                </a:solidFill>
              </a:rPr>
              <a:t> if pays==`i’ (pays est une variable codée de 1 à 4 pour l’ensemble des pays) </a:t>
            </a:r>
          </a:p>
          <a:p>
            <a:pPr marL="0" indent="0" algn="just">
              <a:lnSpc>
                <a:spcPct val="120000"/>
              </a:lnSpc>
              <a:buNone/>
            </a:pPr>
            <a:r>
              <a:rPr lang="fr-FR" sz="2400" dirty="0" err="1">
                <a:solidFill>
                  <a:schemeClr val="accent2"/>
                </a:solidFill>
              </a:rPr>
              <a:t>save</a:t>
            </a:r>
            <a:r>
              <a:rPr lang="fr-FR" sz="2400" dirty="0">
                <a:solidFill>
                  <a:schemeClr val="accent2"/>
                </a:solidFill>
              </a:rPr>
              <a:t> </a:t>
            </a:r>
            <a:r>
              <a:rPr lang="fr-FR" sz="2400" dirty="0" err="1">
                <a:solidFill>
                  <a:schemeClr val="accent2"/>
                </a:solidFill>
              </a:rPr>
              <a:t>BaseUEMOA`i</a:t>
            </a:r>
            <a:r>
              <a:rPr lang="fr-FR" sz="2400" dirty="0">
                <a:solidFill>
                  <a:schemeClr val="accent2"/>
                </a:solidFill>
              </a:rPr>
              <a:t>’, replace </a:t>
            </a:r>
          </a:p>
          <a:p>
            <a:pPr marL="0" indent="0" algn="just">
              <a:lnSpc>
                <a:spcPct val="120000"/>
              </a:lnSpc>
              <a:buNone/>
            </a:pPr>
            <a:r>
              <a:rPr lang="fr-FR" sz="2400" dirty="0">
                <a:solidFill>
                  <a:schemeClr val="accent2"/>
                </a:solidFill>
              </a:rPr>
              <a:t>} </a:t>
            </a:r>
          </a:p>
          <a:p>
            <a:pPr marL="0" indent="0" algn="just">
              <a:lnSpc>
                <a:spcPct val="120000"/>
              </a:lnSpc>
              <a:buNone/>
            </a:pPr>
            <a:r>
              <a:rPr lang="fr-FR" sz="2400" dirty="0"/>
              <a:t>Pour des valeurs allant de 1 à 20 à intervalle de d, on utilisera : </a:t>
            </a:r>
          </a:p>
          <a:p>
            <a:pPr marL="0" indent="0" algn="just">
              <a:lnSpc>
                <a:spcPct val="120000"/>
              </a:lnSpc>
              <a:buNone/>
            </a:pPr>
            <a:r>
              <a:rPr lang="fr-FR" sz="2400" dirty="0" err="1">
                <a:solidFill>
                  <a:schemeClr val="accent2"/>
                </a:solidFill>
              </a:rPr>
              <a:t>forvalues</a:t>
            </a:r>
            <a:r>
              <a:rPr lang="fr-FR" sz="2400" dirty="0">
                <a:solidFill>
                  <a:schemeClr val="accent2"/>
                </a:solidFill>
              </a:rPr>
              <a:t> valeur=1(d)20 {</a:t>
            </a:r>
          </a:p>
          <a:p>
            <a:pPr marL="0" indent="0" algn="just">
              <a:lnSpc>
                <a:spcPct val="120000"/>
              </a:lnSpc>
              <a:buNone/>
            </a:pPr>
            <a:r>
              <a:rPr lang="fr-FR" sz="2400" dirty="0">
                <a:solidFill>
                  <a:schemeClr val="accent2"/>
                </a:solidFill>
              </a:rPr>
              <a:t> Instructions </a:t>
            </a:r>
          </a:p>
          <a:p>
            <a:pPr marL="0" indent="0" algn="just">
              <a:lnSpc>
                <a:spcPct val="120000"/>
              </a:lnSpc>
              <a:buNone/>
            </a:pPr>
            <a:r>
              <a:rPr lang="fr-FR" sz="2400" dirty="0">
                <a:solidFill>
                  <a:schemeClr val="accent2"/>
                </a:solidFill>
              </a:rPr>
              <a:t>} </a:t>
            </a:r>
          </a:p>
        </p:txBody>
      </p:sp>
    </p:spTree>
    <p:extLst>
      <p:ext uri="{BB962C8B-B14F-4D97-AF65-F5344CB8AC3E}">
        <p14:creationId xmlns:p14="http://schemas.microsoft.com/office/powerpoint/2010/main" val="1061712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a:xfrm>
            <a:off x="838200" y="365125"/>
            <a:ext cx="10515600" cy="437515"/>
          </a:xfrm>
        </p:spPr>
        <p:txBody>
          <a:bodyPr>
            <a:noAutofit/>
          </a:bodyPr>
          <a:lstStyle/>
          <a:p>
            <a:r>
              <a:rPr lang="fr-FR" sz="3200" b="1" dirty="0">
                <a:solidFill>
                  <a:srgbClr val="00B0F0"/>
                </a:solidFill>
              </a:rPr>
              <a:t>11. </a:t>
            </a:r>
            <a:r>
              <a:rPr lang="fr-FR" sz="3200" dirty="0">
                <a:solidFill>
                  <a:srgbClr val="00B0F0"/>
                </a:solidFill>
              </a:rPr>
              <a:t>Simplifier les tâches répétitives sous stata</a:t>
            </a:r>
            <a:endParaRPr lang="fr-FR" sz="3200" b="1" dirty="0">
              <a:solidFill>
                <a:srgbClr val="00B0F0"/>
              </a:solidFill>
            </a:endParaRP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457200" y="1503680"/>
            <a:ext cx="5638800" cy="4673600"/>
          </a:xfrm>
        </p:spPr>
        <p:txBody>
          <a:bodyPr>
            <a:normAutofit/>
          </a:bodyPr>
          <a:lstStyle/>
          <a:p>
            <a:pPr marL="0" indent="0" algn="just">
              <a:lnSpc>
                <a:spcPct val="110000"/>
              </a:lnSpc>
              <a:buNone/>
            </a:pPr>
            <a:r>
              <a:rPr lang="fr-FR" sz="2400" dirty="0"/>
              <a:t>La commande </a:t>
            </a:r>
            <a:r>
              <a:rPr lang="fr-FR" sz="2400" dirty="0" err="1">
                <a:solidFill>
                  <a:schemeClr val="accent2"/>
                </a:solidFill>
              </a:rPr>
              <a:t>while</a:t>
            </a:r>
            <a:r>
              <a:rPr lang="fr-FR" sz="2400" dirty="0"/>
              <a:t> oblige le logiciel à répéter la commande entre accolade jusqu'à ce que la condition précisée par </a:t>
            </a:r>
            <a:r>
              <a:rPr lang="fr-FR" sz="2400" dirty="0" err="1">
                <a:solidFill>
                  <a:schemeClr val="accent2"/>
                </a:solidFill>
              </a:rPr>
              <a:t>while</a:t>
            </a:r>
            <a:r>
              <a:rPr lang="fr-FR" sz="2400" dirty="0"/>
              <a:t> ne soit plus vraie. Il faut d'abord lancer un compteur par le biais d'une macro locale, puis préciser la condition de la boucle. </a:t>
            </a:r>
          </a:p>
          <a:p>
            <a:pPr marL="0" indent="0" algn="just">
              <a:lnSpc>
                <a:spcPct val="110000"/>
              </a:lnSpc>
              <a:buNone/>
            </a:pPr>
            <a:r>
              <a:rPr lang="fr-FR" sz="2400" dirty="0"/>
              <a:t>local→ pour définir une macro locale </a:t>
            </a:r>
          </a:p>
          <a:p>
            <a:pPr marL="0" indent="0" algn="just">
              <a:lnSpc>
                <a:spcPct val="110000"/>
              </a:lnSpc>
              <a:buNone/>
            </a:pPr>
            <a:r>
              <a:rPr lang="fr-FR" sz="2400" dirty="0"/>
              <a:t>global→ pour définir une macro globale </a:t>
            </a:r>
          </a:p>
          <a:p>
            <a:pPr marL="0" indent="0" algn="just">
              <a:lnSpc>
                <a:spcPct val="110000"/>
              </a:lnSpc>
              <a:buNone/>
            </a:pPr>
            <a:r>
              <a:rPr lang="fr-FR" sz="2400" dirty="0" err="1"/>
              <a:t>scalar</a:t>
            </a:r>
            <a:r>
              <a:rPr lang="fr-FR" sz="2400" dirty="0"/>
              <a:t> → pour définir un scalaire </a:t>
            </a:r>
          </a:p>
        </p:txBody>
      </p:sp>
      <p:sp>
        <p:nvSpPr>
          <p:cNvPr id="4" name="ZoneTexte 3">
            <a:extLst>
              <a:ext uri="{FF2B5EF4-FFF2-40B4-BE49-F238E27FC236}">
                <a16:creationId xmlns:a16="http://schemas.microsoft.com/office/drawing/2014/main" id="{BEE489E5-532A-4DFB-039E-75EF550C6C2B}"/>
              </a:ext>
            </a:extLst>
          </p:cNvPr>
          <p:cNvSpPr txBox="1"/>
          <p:nvPr/>
        </p:nvSpPr>
        <p:spPr>
          <a:xfrm>
            <a:off x="6543040" y="1076960"/>
            <a:ext cx="5191760" cy="5336846"/>
          </a:xfrm>
          <a:prstGeom prst="rect">
            <a:avLst/>
          </a:prstGeom>
          <a:noFill/>
        </p:spPr>
        <p:txBody>
          <a:bodyPr wrap="square" rtlCol="0">
            <a:spAutoFit/>
          </a:bodyPr>
          <a:lstStyle/>
          <a:p>
            <a:pPr marL="0" indent="0" algn="just">
              <a:lnSpc>
                <a:spcPct val="110000"/>
              </a:lnSpc>
              <a:buNone/>
            </a:pPr>
            <a:r>
              <a:rPr lang="fr-FR" sz="2400" dirty="0"/>
              <a:t>essayons en exemple de calculer les moyenne absolue de l’âge, on a : </a:t>
            </a:r>
            <a:endParaRPr lang="fr-FR" sz="2400" dirty="0">
              <a:solidFill>
                <a:schemeClr val="accent2"/>
              </a:solidFill>
            </a:endParaRPr>
          </a:p>
          <a:p>
            <a:pPr marL="0" indent="0" algn="just">
              <a:lnSpc>
                <a:spcPct val="110000"/>
              </a:lnSpc>
              <a:buNone/>
            </a:pPr>
            <a:r>
              <a:rPr lang="fr-FR" sz="2400" dirty="0" err="1">
                <a:solidFill>
                  <a:schemeClr val="accent2"/>
                </a:solidFill>
              </a:rPr>
              <a:t>scalar</a:t>
            </a:r>
            <a:r>
              <a:rPr lang="fr-FR" sz="2400" dirty="0">
                <a:solidFill>
                  <a:schemeClr val="accent2"/>
                </a:solidFill>
              </a:rPr>
              <a:t> moyen=</a:t>
            </a:r>
            <a:r>
              <a:rPr lang="fr-FR" sz="2400" dirty="0" err="1">
                <a:solidFill>
                  <a:schemeClr val="accent2"/>
                </a:solidFill>
              </a:rPr>
              <a:t>mean</a:t>
            </a:r>
            <a:r>
              <a:rPr lang="fr-FR" sz="2400" dirty="0">
                <a:solidFill>
                  <a:schemeClr val="accent2"/>
                </a:solidFill>
              </a:rPr>
              <a:t>(</a:t>
            </a:r>
            <a:r>
              <a:rPr lang="fr-FR" sz="2400" dirty="0" err="1">
                <a:solidFill>
                  <a:schemeClr val="accent2"/>
                </a:solidFill>
              </a:rPr>
              <a:t>age</a:t>
            </a:r>
            <a:r>
              <a:rPr lang="fr-FR" sz="2400" dirty="0">
                <a:solidFill>
                  <a:schemeClr val="accent2"/>
                </a:solidFill>
              </a:rPr>
              <a:t>) </a:t>
            </a:r>
          </a:p>
          <a:p>
            <a:pPr marL="0" indent="0" algn="just">
              <a:lnSpc>
                <a:spcPct val="110000"/>
              </a:lnSpc>
              <a:buNone/>
            </a:pPr>
            <a:r>
              <a:rPr lang="fr-FR" sz="2400" dirty="0">
                <a:solidFill>
                  <a:schemeClr val="accent2"/>
                </a:solidFill>
              </a:rPr>
              <a:t>local x=0 </a:t>
            </a:r>
          </a:p>
          <a:p>
            <a:pPr marL="0" indent="0" algn="just">
              <a:lnSpc>
                <a:spcPct val="110000"/>
              </a:lnSpc>
              <a:buNone/>
            </a:pPr>
            <a:r>
              <a:rPr lang="fr-FR" sz="2400" dirty="0">
                <a:solidFill>
                  <a:schemeClr val="accent2"/>
                </a:solidFill>
              </a:rPr>
              <a:t>local </a:t>
            </a:r>
            <a:r>
              <a:rPr lang="fr-FR" sz="2400" dirty="0" err="1">
                <a:solidFill>
                  <a:schemeClr val="accent2"/>
                </a:solidFill>
              </a:rPr>
              <a:t>ecart</a:t>
            </a:r>
            <a:r>
              <a:rPr lang="fr-FR" sz="2400" dirty="0">
                <a:solidFill>
                  <a:schemeClr val="accent2"/>
                </a:solidFill>
              </a:rPr>
              <a:t>=0 </a:t>
            </a:r>
          </a:p>
          <a:p>
            <a:pPr marL="0" indent="0" algn="just">
              <a:lnSpc>
                <a:spcPct val="110000"/>
              </a:lnSpc>
              <a:buNone/>
            </a:pPr>
            <a:r>
              <a:rPr lang="fr-FR" sz="2400" dirty="0">
                <a:solidFill>
                  <a:schemeClr val="accent2"/>
                </a:solidFill>
              </a:rPr>
              <a:t>local </a:t>
            </a:r>
            <a:r>
              <a:rPr lang="fr-FR" sz="2400" dirty="0" err="1">
                <a:solidFill>
                  <a:schemeClr val="accent2"/>
                </a:solidFill>
              </a:rPr>
              <a:t>ecarcum</a:t>
            </a:r>
            <a:r>
              <a:rPr lang="fr-FR" sz="2400" dirty="0">
                <a:solidFill>
                  <a:schemeClr val="accent2"/>
                </a:solidFill>
              </a:rPr>
              <a:t>=0 </a:t>
            </a:r>
          </a:p>
          <a:p>
            <a:pPr marL="0" indent="0" algn="just">
              <a:lnSpc>
                <a:spcPct val="110000"/>
              </a:lnSpc>
              <a:buNone/>
            </a:pPr>
            <a:r>
              <a:rPr lang="fr-FR" sz="2400" dirty="0" err="1">
                <a:solidFill>
                  <a:schemeClr val="accent2"/>
                </a:solidFill>
              </a:rPr>
              <a:t>while</a:t>
            </a:r>
            <a:r>
              <a:rPr lang="fr-FR" sz="2400" dirty="0">
                <a:solidFill>
                  <a:schemeClr val="accent2"/>
                </a:solidFill>
              </a:rPr>
              <a:t> `x’&lt;=_N { </a:t>
            </a:r>
          </a:p>
          <a:p>
            <a:pPr marL="0" indent="0" algn="just">
              <a:lnSpc>
                <a:spcPct val="110000"/>
              </a:lnSpc>
              <a:buNone/>
            </a:pPr>
            <a:r>
              <a:rPr lang="fr-FR" sz="2400" dirty="0">
                <a:solidFill>
                  <a:schemeClr val="accent2"/>
                </a:solidFill>
              </a:rPr>
              <a:t>local </a:t>
            </a:r>
            <a:r>
              <a:rPr lang="fr-FR" sz="2400" dirty="0" err="1">
                <a:solidFill>
                  <a:schemeClr val="accent2"/>
                </a:solidFill>
              </a:rPr>
              <a:t>ecart</a:t>
            </a:r>
            <a:r>
              <a:rPr lang="fr-FR" sz="2400" dirty="0">
                <a:solidFill>
                  <a:schemeClr val="accent2"/>
                </a:solidFill>
              </a:rPr>
              <a:t>=abs(</a:t>
            </a:r>
            <a:r>
              <a:rPr lang="fr-FR" sz="2400" dirty="0" err="1">
                <a:solidFill>
                  <a:schemeClr val="accent2"/>
                </a:solidFill>
              </a:rPr>
              <a:t>age</a:t>
            </a:r>
            <a:r>
              <a:rPr lang="fr-FR" sz="2400" dirty="0">
                <a:solidFill>
                  <a:schemeClr val="accent2"/>
                </a:solidFill>
              </a:rPr>
              <a:t>[`x’]-moyen) </a:t>
            </a:r>
          </a:p>
          <a:p>
            <a:pPr marL="0" indent="0" algn="just">
              <a:lnSpc>
                <a:spcPct val="110000"/>
              </a:lnSpc>
              <a:buNone/>
            </a:pPr>
            <a:r>
              <a:rPr lang="fr-FR" sz="2400" dirty="0">
                <a:solidFill>
                  <a:schemeClr val="accent2"/>
                </a:solidFill>
              </a:rPr>
              <a:t>local </a:t>
            </a:r>
            <a:r>
              <a:rPr lang="fr-FR" sz="2400" dirty="0" err="1">
                <a:solidFill>
                  <a:schemeClr val="accent2"/>
                </a:solidFill>
              </a:rPr>
              <a:t>ecartcum</a:t>
            </a:r>
            <a:r>
              <a:rPr lang="fr-FR" sz="2400" dirty="0">
                <a:solidFill>
                  <a:schemeClr val="accent2"/>
                </a:solidFill>
              </a:rPr>
              <a:t>= ` </a:t>
            </a:r>
            <a:r>
              <a:rPr lang="fr-FR" sz="2400" dirty="0" err="1">
                <a:solidFill>
                  <a:schemeClr val="accent2"/>
                </a:solidFill>
              </a:rPr>
              <a:t>ecartcum</a:t>
            </a:r>
            <a:r>
              <a:rPr lang="fr-FR" sz="2400" dirty="0">
                <a:solidFill>
                  <a:schemeClr val="accent2"/>
                </a:solidFill>
              </a:rPr>
              <a:t>’ + `</a:t>
            </a:r>
            <a:r>
              <a:rPr lang="fr-FR" sz="2400" dirty="0" err="1">
                <a:solidFill>
                  <a:schemeClr val="accent2"/>
                </a:solidFill>
              </a:rPr>
              <a:t>ecart</a:t>
            </a:r>
            <a:r>
              <a:rPr lang="fr-FR" sz="2400" dirty="0">
                <a:solidFill>
                  <a:schemeClr val="accent2"/>
                </a:solidFill>
              </a:rPr>
              <a:t>’ </a:t>
            </a:r>
          </a:p>
          <a:p>
            <a:pPr marL="0" indent="0" algn="just">
              <a:lnSpc>
                <a:spcPct val="110000"/>
              </a:lnSpc>
              <a:buNone/>
            </a:pPr>
            <a:r>
              <a:rPr lang="fr-FR" sz="2400" dirty="0">
                <a:solidFill>
                  <a:schemeClr val="accent2"/>
                </a:solidFill>
              </a:rPr>
              <a:t>local x=`i’+1 </a:t>
            </a:r>
          </a:p>
          <a:p>
            <a:pPr marL="0" indent="0" algn="just">
              <a:lnSpc>
                <a:spcPct val="110000"/>
              </a:lnSpc>
              <a:buNone/>
            </a:pPr>
            <a:r>
              <a:rPr lang="fr-FR" sz="2400" dirty="0">
                <a:solidFill>
                  <a:schemeClr val="accent2"/>
                </a:solidFill>
              </a:rPr>
              <a:t>} </a:t>
            </a:r>
          </a:p>
          <a:p>
            <a:pPr marL="0" indent="0" algn="just">
              <a:lnSpc>
                <a:spcPct val="110000"/>
              </a:lnSpc>
              <a:buNone/>
            </a:pPr>
            <a:r>
              <a:rPr lang="fr-FR" sz="2400" dirty="0" err="1">
                <a:solidFill>
                  <a:schemeClr val="accent2"/>
                </a:solidFill>
              </a:rPr>
              <a:t>scalar</a:t>
            </a:r>
            <a:r>
              <a:rPr lang="fr-FR" sz="2400" dirty="0">
                <a:solidFill>
                  <a:schemeClr val="accent2"/>
                </a:solidFill>
              </a:rPr>
              <a:t> </a:t>
            </a:r>
            <a:r>
              <a:rPr lang="fr-FR" sz="2400" dirty="0" err="1">
                <a:solidFill>
                  <a:schemeClr val="accent2"/>
                </a:solidFill>
              </a:rPr>
              <a:t>ecartmoy</a:t>
            </a:r>
            <a:r>
              <a:rPr lang="fr-FR" sz="2400" dirty="0">
                <a:solidFill>
                  <a:schemeClr val="accent2"/>
                </a:solidFill>
              </a:rPr>
              <a:t>= </a:t>
            </a:r>
            <a:r>
              <a:rPr lang="fr-FR" sz="2400" dirty="0" err="1">
                <a:solidFill>
                  <a:schemeClr val="accent2"/>
                </a:solidFill>
              </a:rPr>
              <a:t>ecartcum</a:t>
            </a:r>
            <a:r>
              <a:rPr lang="fr-FR" sz="2400" dirty="0">
                <a:solidFill>
                  <a:schemeClr val="accent2"/>
                </a:solidFill>
              </a:rPr>
              <a:t>/x</a:t>
            </a:r>
          </a:p>
          <a:p>
            <a:endParaRPr lang="fr-FR" sz="2400" dirty="0"/>
          </a:p>
        </p:txBody>
      </p:sp>
    </p:spTree>
    <p:extLst>
      <p:ext uri="{BB962C8B-B14F-4D97-AF65-F5344CB8AC3E}">
        <p14:creationId xmlns:p14="http://schemas.microsoft.com/office/powerpoint/2010/main" val="24343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584775"/>
          </a:xfrm>
          <a:prstGeom prst="rect">
            <a:avLst/>
          </a:prstGeom>
          <a:noFill/>
          <a:effectLst/>
        </p:spPr>
        <p:txBody>
          <a:bodyPr wrap="square" rtlCol="0">
            <a:spAutoFit/>
          </a:bodyPr>
          <a:lstStyle/>
          <a:p>
            <a:pPr marL="342900" indent="-342900">
              <a:buAutoNum type="arabicPeriod"/>
            </a:pP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Qu'est-ce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que Stata</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endParaRPr lang="en-US" sz="3200" b="1" i="1" dirty="0"/>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509544" y="1970040"/>
            <a:ext cx="8958016" cy="4399763"/>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spcBef>
                <a:spcPts val="2000"/>
              </a:spcBef>
              <a:buClr>
                <a:srgbClr val="55015B"/>
              </a:buClr>
              <a:buSzPct val="120000"/>
              <a:buFont typeface="Wingdings" panose="05000000000000000000" pitchFamily="2" charset="2"/>
              <a:buChar char="ü"/>
            </a:pPr>
            <a:r>
              <a:rPr lang="en-US" sz="2400" dirty="0">
                <a:solidFill>
                  <a:schemeClr val="tx1"/>
                </a:solidFill>
              </a:rPr>
              <a:t>4 </a:t>
            </a:r>
            <a:r>
              <a:rPr lang="en-US" sz="2400" dirty="0" err="1">
                <a:solidFill>
                  <a:schemeClr val="tx1"/>
                </a:solidFill>
              </a:rPr>
              <a:t>saveurs</a:t>
            </a:r>
            <a:r>
              <a:rPr lang="en-US" sz="2400" dirty="0">
                <a:solidFill>
                  <a:schemeClr val="tx1"/>
                </a:solidFill>
              </a:rPr>
              <a:t> (</a:t>
            </a:r>
            <a:r>
              <a:rPr lang="en-US" sz="2400" dirty="0" err="1">
                <a:solidFill>
                  <a:schemeClr val="tx1"/>
                </a:solidFill>
              </a:rPr>
              <a:t>tailles</a:t>
            </a:r>
            <a:r>
              <a:rPr lang="en-US" sz="2400" dirty="0">
                <a:solidFill>
                  <a:schemeClr val="tx1"/>
                </a:solidFill>
              </a:rPr>
              <a:t>)</a:t>
            </a:r>
            <a:endParaRPr lang="en-US" sz="2400" b="1" dirty="0">
              <a:solidFill>
                <a:schemeClr val="tx1"/>
              </a:solidFill>
              <a:latin typeface="Segoe UI" panose="020B0502040204020203" pitchFamily="34" charset="0"/>
            </a:endParaRPr>
          </a:p>
          <a:p>
            <a:pPr lvl="3">
              <a:buSzPct val="120000"/>
              <a:buFont typeface="Courier New" charset="0"/>
              <a:buChar char="o"/>
            </a:pPr>
            <a:r>
              <a:rPr lang="fr-FR"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Stata/MP</a:t>
            </a:r>
            <a:endPar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lvl="3">
              <a:buSzPct val="120000"/>
              <a:buFont typeface="Courier New" charset="0"/>
              <a:buChar char="o"/>
            </a:pPr>
            <a:r>
              <a:rPr lang="fr-FR"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Stata/SE</a:t>
            </a:r>
            <a:endPar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lvl="3">
              <a:buSzPct val="120000"/>
              <a:buFont typeface="Courier New" charset="0"/>
              <a:buChar char="o"/>
            </a:pPr>
            <a:r>
              <a:rPr lang="fr-FR"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Stata/IC</a:t>
            </a:r>
            <a:endPar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lvl="3">
              <a:buSzPct val="120000"/>
              <a:buFont typeface="Courier New" charset="0"/>
              <a:buChar char="o"/>
            </a:pPr>
            <a:r>
              <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Small Stata</a:t>
            </a:r>
          </a:p>
          <a:p>
            <a:pPr lvl="3">
              <a:buSzPct val="120000"/>
              <a:buFont typeface="Courier New" charset="0"/>
              <a:buChar char="o"/>
            </a:pPr>
            <a:endPar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marL="228600" lvl="1">
              <a:lnSpc>
                <a:spcPct val="110000"/>
              </a:lnSpc>
              <a:spcBef>
                <a:spcPts val="2000"/>
              </a:spcBef>
              <a:buClr>
                <a:srgbClr val="55015B"/>
              </a:buClr>
              <a:buSzPct val="120000"/>
              <a:buFont typeface="Wingdings" panose="05000000000000000000" pitchFamily="2" charset="2"/>
              <a:buChar char="ü"/>
            </a:pPr>
            <a:r>
              <a:rPr lang="en-US" sz="2400" dirty="0" err="1">
                <a:solidFill>
                  <a:schemeClr val="tx1"/>
                </a:solidFill>
              </a:rPr>
              <a:t>Plateformes</a:t>
            </a:r>
            <a:r>
              <a:rPr lang="en-US" sz="2400" dirty="0">
                <a:solidFill>
                  <a:schemeClr val="tx1"/>
                </a:solidFill>
              </a:rPr>
              <a:t> Windows </a:t>
            </a:r>
            <a:r>
              <a:rPr lang="en-US" sz="2400" dirty="0" err="1">
                <a:solidFill>
                  <a:schemeClr val="tx1"/>
                </a:solidFill>
              </a:rPr>
              <a:t>ou</a:t>
            </a:r>
            <a:r>
              <a:rPr lang="en-US" sz="2400" dirty="0">
                <a:solidFill>
                  <a:schemeClr val="tx1"/>
                </a:solidFill>
              </a:rPr>
              <a:t> Mac </a:t>
            </a:r>
            <a:endParaRPr lang="en-US" sz="2400" b="1" dirty="0">
              <a:solidFill>
                <a:schemeClr val="tx1"/>
              </a:solidFill>
              <a:latin typeface="Segoe UI" panose="020B0502040204020203" pitchFamily="34" charset="0"/>
            </a:endParaRPr>
          </a:p>
          <a:p>
            <a:pPr marL="971550" lvl="1" indent="-285750">
              <a:buSzPct val="120000"/>
              <a:buFont typeface="Courier New" panose="02070309020205020404" pitchFamily="49" charset="0"/>
              <a:buChar char="o"/>
            </a:pPr>
            <a:r>
              <a:rPr lang="en-US" dirty="0">
                <a:solidFill>
                  <a:schemeClr val="tx1"/>
                </a:solidFill>
              </a:rPr>
              <a:t>des versions </a:t>
            </a:r>
            <a:r>
              <a:rPr lang="en-US" dirty="0" err="1">
                <a:solidFill>
                  <a:schemeClr val="tx1"/>
                </a:solidFill>
              </a:rPr>
              <a:t>généralement</a:t>
            </a:r>
            <a:r>
              <a:rPr lang="en-US" dirty="0">
                <a:solidFill>
                  <a:schemeClr val="tx1"/>
                </a:solidFill>
              </a:rPr>
              <a:t> </a:t>
            </a:r>
            <a:r>
              <a:rPr lang="en-US" dirty="0" err="1">
                <a:solidFill>
                  <a:schemeClr val="tx1"/>
                </a:solidFill>
              </a:rPr>
              <a:t>similaires</a:t>
            </a:r>
            <a:r>
              <a:rPr lang="en-US" dirty="0">
                <a:solidFill>
                  <a:schemeClr val="tx1"/>
                </a:solidFill>
              </a:rPr>
              <a:t> de Stata </a:t>
            </a:r>
            <a:r>
              <a:rPr lang="en-US" dirty="0" err="1">
                <a:solidFill>
                  <a:schemeClr val="tx1"/>
                </a:solidFill>
              </a:rPr>
              <a:t>fonctionnent</a:t>
            </a:r>
            <a:r>
              <a:rPr lang="en-US" dirty="0">
                <a:solidFill>
                  <a:schemeClr val="tx1"/>
                </a:solidFill>
              </a:rPr>
              <a:t> sur les </a:t>
            </a:r>
            <a:r>
              <a:rPr lang="en-US" dirty="0" err="1">
                <a:solidFill>
                  <a:schemeClr val="tx1"/>
                </a:solidFill>
              </a:rPr>
              <a:t>deux</a:t>
            </a:r>
            <a:r>
              <a:rPr lang="en-US" dirty="0">
                <a:solidFill>
                  <a:schemeClr val="tx1"/>
                </a:solidFill>
              </a:rPr>
              <a:t> plates-</a:t>
            </a:r>
            <a:r>
              <a:rPr lang="en-US" dirty="0" err="1">
                <a:solidFill>
                  <a:schemeClr val="tx1"/>
                </a:solidFill>
              </a:rPr>
              <a:t>formes</a:t>
            </a:r>
            <a:r>
              <a:rPr lang="en-US" dirty="0">
                <a:solidFill>
                  <a:schemeClr val="tx1"/>
                </a:solidFill>
              </a:rPr>
              <a:t> (ex : </a:t>
            </a:r>
            <a:r>
              <a:rPr lang="en-US" dirty="0" err="1">
                <a:solidFill>
                  <a:schemeClr val="tx1"/>
                </a:solidFill>
              </a:rPr>
              <a:t>commandes</a:t>
            </a:r>
            <a:r>
              <a:rPr lang="en-US" dirty="0">
                <a:solidFill>
                  <a:schemeClr val="tx1"/>
                </a:solidFill>
              </a:rPr>
              <a:t>, </a:t>
            </a:r>
            <a:r>
              <a:rPr lang="en-US" dirty="0" err="1">
                <a:solidFill>
                  <a:schemeClr val="tx1"/>
                </a:solidFill>
              </a:rPr>
              <a:t>fichiers</a:t>
            </a:r>
            <a:r>
              <a:rPr lang="en-US" dirty="0">
                <a:solidFill>
                  <a:schemeClr val="tx1"/>
                </a:solidFill>
              </a:rPr>
              <a:t> de </a:t>
            </a:r>
            <a:r>
              <a:rPr lang="en-US" dirty="0" err="1">
                <a:solidFill>
                  <a:schemeClr val="tx1"/>
                </a:solidFill>
              </a:rPr>
              <a:t>données</a:t>
            </a:r>
            <a:r>
              <a:rPr lang="en-US" dirty="0">
                <a:solidFill>
                  <a:schemeClr val="tx1"/>
                </a:solidFill>
              </a:rPr>
              <a:t>, sorties)</a:t>
            </a:r>
          </a:p>
          <a:p>
            <a:pPr marL="971550" lvl="1" indent="-285750">
              <a:buSzPct val="120000"/>
              <a:buFont typeface="Courier New" panose="02070309020205020404" pitchFamily="49" charset="0"/>
              <a:buChar char="o"/>
            </a:pPr>
            <a:r>
              <a:rPr lang="en-US" dirty="0" err="1">
                <a:solidFill>
                  <a:schemeClr val="tx1"/>
                </a:solidFill>
              </a:rPr>
              <a:t>certaines</a:t>
            </a:r>
            <a:r>
              <a:rPr lang="en-US" dirty="0">
                <a:solidFill>
                  <a:schemeClr val="tx1"/>
                </a:solidFill>
              </a:rPr>
              <a:t> conventions natives de la plate-</a:t>
            </a:r>
            <a:r>
              <a:rPr lang="en-US" dirty="0" err="1">
                <a:solidFill>
                  <a:schemeClr val="tx1"/>
                </a:solidFill>
              </a:rPr>
              <a:t>forme</a:t>
            </a:r>
            <a:r>
              <a:rPr lang="en-US" dirty="0">
                <a:solidFill>
                  <a:schemeClr val="tx1"/>
                </a:solidFill>
              </a:rPr>
              <a:t> </a:t>
            </a:r>
            <a:r>
              <a:rPr lang="en-US" dirty="0" err="1">
                <a:solidFill>
                  <a:schemeClr val="tx1"/>
                </a:solidFill>
              </a:rPr>
              <a:t>diffèrent</a:t>
            </a:r>
            <a:r>
              <a:rPr lang="en-US" dirty="0">
                <a:solidFill>
                  <a:schemeClr val="tx1"/>
                </a:solidFill>
              </a:rPr>
              <a:t> (ex : </a:t>
            </a:r>
            <a:r>
              <a:rPr lang="en-US" dirty="0" err="1">
                <a:solidFill>
                  <a:schemeClr val="tx1"/>
                </a:solidFill>
              </a:rPr>
              <a:t>répertoire</a:t>
            </a:r>
            <a:r>
              <a:rPr lang="en-US" dirty="0">
                <a:solidFill>
                  <a:schemeClr val="tx1"/>
                </a:solidFill>
              </a:rPr>
              <a:t> de </a:t>
            </a:r>
            <a:r>
              <a:rPr lang="en-US" dirty="0" err="1">
                <a:solidFill>
                  <a:schemeClr val="tx1"/>
                </a:solidFill>
              </a:rPr>
              <a:t>fichiers</a:t>
            </a:r>
            <a:r>
              <a:rPr lang="en-US" dirty="0">
                <a:solidFill>
                  <a:schemeClr val="tx1"/>
                </a:solidFill>
              </a:rPr>
              <a:t> \ vs. / )</a:t>
            </a:r>
            <a:endPar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lvl="3">
              <a:buSzPct val="120000"/>
              <a:buFont typeface="Courier New" charset="0"/>
              <a:buChar char="o"/>
            </a:pPr>
            <a:endParaRPr lang="en-US" sz="19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7983527" cy="584775"/>
          </a:xfrm>
          <a:prstGeom prst="rect">
            <a:avLst/>
          </a:prstGeom>
          <a:noFill/>
          <a:effectLst/>
        </p:spPr>
        <p:txBody>
          <a:bodyPr wrap="square" rtlCol="0">
            <a:spAutoFit/>
          </a:bodyPr>
          <a:lstStyle/>
          <a:p>
            <a:r>
              <a:rPr lang="en-US" sz="3200" b="1" i="1" dirty="0">
                <a:solidFill>
                  <a:schemeClr val="bg1"/>
                </a:solidFill>
              </a:rPr>
              <a:t>Section 1: </a:t>
            </a:r>
            <a:r>
              <a:rPr lang="en-US" sz="3200" b="1" i="1" dirty="0" err="1">
                <a:solidFill>
                  <a:schemeClr val="bg1"/>
                </a:solidFill>
              </a:rPr>
              <a:t>Prise</a:t>
            </a:r>
            <a:r>
              <a:rPr lang="en-US" sz="3200" b="1" i="1" dirty="0">
                <a:solidFill>
                  <a:schemeClr val="bg1"/>
                </a:solidFill>
              </a:rPr>
              <a:t> </a:t>
            </a:r>
            <a:r>
              <a:rPr lang="en-US" sz="3200" b="1" i="1" dirty="0" err="1">
                <a:solidFill>
                  <a:schemeClr val="bg1"/>
                </a:solidFill>
              </a:rPr>
              <a:t>en</a:t>
            </a:r>
            <a:r>
              <a:rPr lang="en-US" sz="3200" b="1" i="1" dirty="0">
                <a:solidFill>
                  <a:schemeClr val="bg1"/>
                </a:solidFill>
              </a:rPr>
              <a:t> main de Stata</a:t>
            </a:r>
            <a:endParaRPr lang="fr-CA" sz="3200"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 name="5-Point Star 2"/>
          <p:cNvSpPr/>
          <p:nvPr/>
        </p:nvSpPr>
        <p:spPr>
          <a:xfrm>
            <a:off x="8080695"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D930687A-C26E-5041-82A1-C1AA1C9CC26C}"/>
              </a:ext>
            </a:extLst>
          </p:cNvPr>
          <p:cNvPicPr>
            <a:picLocks noChangeAspect="1"/>
          </p:cNvPicPr>
          <p:nvPr/>
        </p:nvPicPr>
        <p:blipFill>
          <a:blip r:embed="rId3"/>
          <a:stretch>
            <a:fillRect/>
          </a:stretch>
        </p:blipFill>
        <p:spPr>
          <a:xfrm>
            <a:off x="4494034" y="1970040"/>
            <a:ext cx="6959213" cy="2174754"/>
          </a:xfrm>
          <a:prstGeom prst="rect">
            <a:avLst/>
          </a:prstGeom>
          <a:effectLst>
            <a:outerShdw blurRad="50800" dist="76200" dir="5400000" algn="t" rotWithShape="0">
              <a:prstClr val="black">
                <a:alpha val="40000"/>
              </a:prstClr>
            </a:outerShdw>
          </a:effectLst>
        </p:spPr>
      </p:pic>
      <p:sp>
        <p:nvSpPr>
          <p:cNvPr id="9" name="Oval 8">
            <a:extLst>
              <a:ext uri="{FF2B5EF4-FFF2-40B4-BE49-F238E27FC236}">
                <a16:creationId xmlns:a16="http://schemas.microsoft.com/office/drawing/2014/main" id="{EBA91015-B591-A24C-BC36-8A3C7EAE5897}"/>
              </a:ext>
            </a:extLst>
          </p:cNvPr>
          <p:cNvSpPr/>
          <p:nvPr/>
        </p:nvSpPr>
        <p:spPr>
          <a:xfrm>
            <a:off x="4153546" y="2820693"/>
            <a:ext cx="7612183" cy="340962"/>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04897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4" y="1045932"/>
            <a:ext cx="5976600" cy="584775"/>
          </a:xfrm>
          <a:prstGeom prst="rect">
            <a:avLst/>
          </a:prstGeom>
          <a:noFill/>
          <a:effectLst/>
        </p:spPr>
        <p:txBody>
          <a:bodyPr wrap="square" rtlCol="0">
            <a:spAutoFit/>
          </a:bodyPr>
          <a:lstStyle/>
          <a:p>
            <a:pPr lvl="0"/>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2.</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Ouverture du </a:t>
            </a:r>
            <a:r>
              <a:rPr lang="en-US"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programme</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Stata</a:t>
            </a:r>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509544" y="2156336"/>
            <a:ext cx="8958016" cy="2849932"/>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spcBef>
                <a:spcPts val="2000"/>
              </a:spcBef>
              <a:buClr>
                <a:srgbClr val="55015B"/>
              </a:buClr>
              <a:buSzPct val="120000"/>
              <a:buFont typeface="Wingdings" panose="05000000000000000000" pitchFamily="2" charset="2"/>
              <a:buChar char="ü"/>
            </a:pPr>
            <a:r>
              <a:rPr lang="en-US" sz="2400" b="1" dirty="0">
                <a:solidFill>
                  <a:schemeClr val="accent1"/>
                </a:solidFill>
                <a:latin typeface="Segoe UI" panose="020B0502040204020203" pitchFamily="34" charset="0"/>
              </a:rPr>
              <a:t>Option 1 : </a:t>
            </a:r>
            <a:r>
              <a:rPr lang="en-US" sz="2400" b="1" dirty="0" err="1">
                <a:solidFill>
                  <a:schemeClr val="accent1"/>
                </a:solidFill>
                <a:latin typeface="Segoe UI" panose="020B0502040204020203" pitchFamily="34" charset="0"/>
              </a:rPr>
              <a:t>Démarrer</a:t>
            </a:r>
            <a:r>
              <a:rPr lang="en-US" sz="2400" b="1" dirty="0">
                <a:solidFill>
                  <a:schemeClr val="accent1"/>
                </a:solidFill>
                <a:latin typeface="Segoe UI" panose="020B0502040204020203" pitchFamily="34" charset="0"/>
              </a:rPr>
              <a:t> &gt; </a:t>
            </a:r>
            <a:r>
              <a:rPr lang="en-US" sz="2400" b="1" dirty="0" err="1">
                <a:solidFill>
                  <a:schemeClr val="accent1"/>
                </a:solidFill>
                <a:latin typeface="Segoe UI" panose="020B0502040204020203" pitchFamily="34" charset="0"/>
              </a:rPr>
              <a:t>Programmes</a:t>
            </a:r>
            <a:r>
              <a:rPr lang="en-US" sz="2400" b="1" dirty="0">
                <a:solidFill>
                  <a:schemeClr val="accent1"/>
                </a:solidFill>
                <a:latin typeface="Segoe UI" panose="020B0502040204020203" pitchFamily="34" charset="0"/>
              </a:rPr>
              <a:t> &gt; Stata  </a:t>
            </a:r>
          </a:p>
          <a:p>
            <a:pPr marL="228600" lvl="1">
              <a:lnSpc>
                <a:spcPct val="110000"/>
              </a:lnSpc>
              <a:spcBef>
                <a:spcPts val="2000"/>
              </a:spcBef>
              <a:buClr>
                <a:srgbClr val="55015B"/>
              </a:buClr>
              <a:buSzPct val="120000"/>
              <a:buFont typeface="Wingdings" panose="05000000000000000000" pitchFamily="2" charset="2"/>
              <a:buChar char="ü"/>
            </a:pPr>
            <a:endParaRPr lang="en-US" sz="2400" b="1" dirty="0">
              <a:solidFill>
                <a:schemeClr val="accent1"/>
              </a:solidFill>
              <a:latin typeface="Segoe UI" panose="020B0502040204020203" pitchFamily="34" charset="0"/>
            </a:endParaRPr>
          </a:p>
          <a:p>
            <a:pPr marL="228600" lvl="1">
              <a:lnSpc>
                <a:spcPct val="110000"/>
              </a:lnSpc>
              <a:spcBef>
                <a:spcPts val="2000"/>
              </a:spcBef>
              <a:buClr>
                <a:srgbClr val="55015B"/>
              </a:buClr>
              <a:buSzPct val="120000"/>
              <a:buFont typeface="Wingdings" panose="05000000000000000000" pitchFamily="2" charset="2"/>
              <a:buChar char="ü"/>
            </a:pPr>
            <a:r>
              <a:rPr lang="en-US" sz="2400" b="1" dirty="0">
                <a:solidFill>
                  <a:schemeClr val="accent1"/>
                </a:solidFill>
                <a:latin typeface="Segoe UI" panose="020B0502040204020203" pitchFamily="34" charset="0"/>
              </a:rPr>
              <a:t>Option 2 : Double-</a:t>
            </a:r>
            <a:r>
              <a:rPr lang="en-US" sz="2400" b="1" dirty="0" err="1">
                <a:solidFill>
                  <a:schemeClr val="accent1"/>
                </a:solidFill>
                <a:latin typeface="Segoe UI" panose="020B0502040204020203" pitchFamily="34" charset="0"/>
              </a:rPr>
              <a:t>cliquez</a:t>
            </a:r>
            <a:r>
              <a:rPr lang="en-US" sz="2400" b="1" dirty="0">
                <a:solidFill>
                  <a:schemeClr val="accent1"/>
                </a:solidFill>
                <a:latin typeface="Segoe UI" panose="020B0502040204020203" pitchFamily="34" charset="0"/>
              </a:rPr>
              <a:t> sur </a:t>
            </a:r>
            <a:r>
              <a:rPr lang="en-US" sz="2400" b="1" dirty="0" err="1">
                <a:solidFill>
                  <a:schemeClr val="accent1"/>
                </a:solidFill>
                <a:latin typeface="Segoe UI" panose="020B0502040204020203" pitchFamily="34" charset="0"/>
              </a:rPr>
              <a:t>l'icône</a:t>
            </a:r>
            <a:r>
              <a:rPr lang="en-US" sz="2400" b="1" dirty="0">
                <a:solidFill>
                  <a:schemeClr val="accent1"/>
                </a:solidFill>
                <a:latin typeface="Segoe UI" panose="020B0502040204020203" pitchFamily="34" charset="0"/>
              </a:rPr>
              <a:t> STATA sur </a:t>
            </a:r>
            <a:r>
              <a:rPr lang="en-US" sz="2400" b="1" dirty="0" err="1">
                <a:solidFill>
                  <a:schemeClr val="accent1"/>
                </a:solidFill>
                <a:latin typeface="Segoe UI" panose="020B0502040204020203" pitchFamily="34" charset="0"/>
              </a:rPr>
              <a:t>votre</a:t>
            </a:r>
            <a:r>
              <a:rPr lang="en-US" sz="2400" b="1" dirty="0">
                <a:solidFill>
                  <a:schemeClr val="accent1"/>
                </a:solidFill>
                <a:latin typeface="Segoe UI" panose="020B0502040204020203" pitchFamily="34" charset="0"/>
              </a:rPr>
              <a:t> bureau</a:t>
            </a: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7983527" cy="584775"/>
          </a:xfrm>
          <a:prstGeom prst="rect">
            <a:avLst/>
          </a:prstGeom>
          <a:noFill/>
          <a:effectLst/>
        </p:spPr>
        <p:txBody>
          <a:bodyPr wrap="square" rtlCol="0">
            <a:spAutoFit/>
          </a:bodyPr>
          <a:lstStyle/>
          <a:p>
            <a:r>
              <a:rPr lang="en-US" sz="3200" b="1" i="1" dirty="0">
                <a:solidFill>
                  <a:schemeClr val="bg1"/>
                </a:solidFill>
              </a:rPr>
              <a:t>Section 1: </a:t>
            </a:r>
            <a:r>
              <a:rPr lang="en-US" sz="3200" b="1" i="1" dirty="0" err="1">
                <a:solidFill>
                  <a:schemeClr val="bg1"/>
                </a:solidFill>
              </a:rPr>
              <a:t>Prise</a:t>
            </a:r>
            <a:r>
              <a:rPr lang="en-US" sz="3200" b="1" i="1" dirty="0">
                <a:solidFill>
                  <a:schemeClr val="bg1"/>
                </a:solidFill>
              </a:rPr>
              <a:t> </a:t>
            </a:r>
            <a:r>
              <a:rPr lang="en-US" sz="3200" b="1" i="1" dirty="0" err="1">
                <a:solidFill>
                  <a:schemeClr val="bg1"/>
                </a:solidFill>
              </a:rPr>
              <a:t>en</a:t>
            </a:r>
            <a:r>
              <a:rPr lang="en-US" sz="3200" b="1" i="1" dirty="0">
                <a:solidFill>
                  <a:schemeClr val="bg1"/>
                </a:solidFill>
              </a:rPr>
              <a:t> main de Stata</a:t>
            </a:r>
            <a:endParaRPr lang="fr-CA" sz="3200"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 name="5-Point Star 2"/>
          <p:cNvSpPr/>
          <p:nvPr/>
        </p:nvSpPr>
        <p:spPr>
          <a:xfrm>
            <a:off x="8080695"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C93F38F6-B45B-FD48-9EFD-A73199AF75D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493071" y="3416113"/>
            <a:ext cx="740172" cy="71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58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7571152" cy="584775"/>
          </a:xfrm>
          <a:prstGeom prst="rect">
            <a:avLst/>
          </a:prstGeom>
          <a:noFill/>
          <a:effectLst/>
        </p:spPr>
        <p:txBody>
          <a:bodyPr wrap="square" rtlCol="0">
            <a:spAutoFit/>
          </a:bodyPr>
          <a:lstStyle/>
          <a:p>
            <a:pPr lvl="0"/>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3.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naviguer</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dans</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l'interface</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Stata</a:t>
            </a:r>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509544" y="1970041"/>
            <a:ext cx="8958016" cy="3984772"/>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spcBef>
                <a:spcPts val="2000"/>
              </a:spcBef>
              <a:buClr>
                <a:srgbClr val="55015B"/>
              </a:buClr>
              <a:buSzPct val="120000"/>
              <a:buFont typeface="Wingdings" panose="05000000000000000000" pitchFamily="2" charset="2"/>
              <a:buChar char="ü"/>
            </a:pPr>
            <a:r>
              <a:rPr lang="en-US" sz="2400" b="1" dirty="0" err="1">
                <a:solidFill>
                  <a:schemeClr val="accent1"/>
                </a:solidFill>
                <a:latin typeface="Segoe UI" panose="020B0502040204020203" pitchFamily="34" charset="0"/>
              </a:rPr>
              <a:t>Fenêtres</a:t>
            </a:r>
            <a:r>
              <a:rPr lang="en-US" sz="2400" b="1" dirty="0">
                <a:solidFill>
                  <a:schemeClr val="accent1"/>
                </a:solidFill>
                <a:latin typeface="Segoe UI" panose="020B0502040204020203" pitchFamily="34" charset="0"/>
              </a:rPr>
              <a:t>: </a:t>
            </a:r>
          </a:p>
          <a:p>
            <a:pPr lvl="2">
              <a:buSzPct val="120000"/>
              <a:buFont typeface="Courier New" charset="0"/>
              <a:buChar char="o"/>
            </a:pP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Résultats</a:t>
            </a: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lvl="2">
              <a:buSzPct val="120000"/>
              <a:buFont typeface="Courier New" charset="0"/>
              <a:buChar char="o"/>
            </a:pP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Commandes</a:t>
            </a: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lvl="2">
              <a:buSzPct val="120000"/>
              <a:buFont typeface="Courier New" charset="0"/>
              <a:buChar char="o"/>
            </a:pP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Revue</a:t>
            </a:r>
          </a:p>
          <a:p>
            <a:pPr lvl="2">
              <a:buSzPct val="120000"/>
              <a:buFont typeface="Courier New" charset="0"/>
              <a:buChar char="o"/>
            </a:pP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Variables</a:t>
            </a:r>
          </a:p>
          <a:p>
            <a:pPr lvl="2">
              <a:buSzPct val="120000"/>
              <a:buFont typeface="Courier New" charset="0"/>
              <a:buChar char="o"/>
            </a:pP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Propriétés</a:t>
            </a: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7983527" cy="584775"/>
          </a:xfrm>
          <a:prstGeom prst="rect">
            <a:avLst/>
          </a:prstGeom>
          <a:noFill/>
          <a:effectLst/>
        </p:spPr>
        <p:txBody>
          <a:bodyPr wrap="square" rtlCol="0">
            <a:spAutoFit/>
          </a:bodyPr>
          <a:lstStyle/>
          <a:p>
            <a:r>
              <a:rPr lang="en-US" sz="3200" b="1" i="1" dirty="0">
                <a:solidFill>
                  <a:schemeClr val="bg1"/>
                </a:solidFill>
              </a:rPr>
              <a:t>Section 1: </a:t>
            </a:r>
            <a:r>
              <a:rPr lang="en-US" sz="3200" b="1" i="1" dirty="0" err="1">
                <a:solidFill>
                  <a:schemeClr val="bg1"/>
                </a:solidFill>
              </a:rPr>
              <a:t>Prise</a:t>
            </a:r>
            <a:r>
              <a:rPr lang="en-US" sz="3200" b="1" i="1" dirty="0">
                <a:solidFill>
                  <a:schemeClr val="bg1"/>
                </a:solidFill>
              </a:rPr>
              <a:t> </a:t>
            </a:r>
            <a:r>
              <a:rPr lang="en-US" sz="3200" b="1" i="1" dirty="0" err="1">
                <a:solidFill>
                  <a:schemeClr val="bg1"/>
                </a:solidFill>
              </a:rPr>
              <a:t>en</a:t>
            </a:r>
            <a:r>
              <a:rPr lang="en-US" sz="3200" b="1" i="1" dirty="0">
                <a:solidFill>
                  <a:schemeClr val="bg1"/>
                </a:solidFill>
              </a:rPr>
              <a:t> main de Stata</a:t>
            </a:r>
            <a:endParaRPr lang="fr-CA" sz="3200"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 name="5-Point Star 2"/>
          <p:cNvSpPr/>
          <p:nvPr/>
        </p:nvSpPr>
        <p:spPr>
          <a:xfrm>
            <a:off x="8080695"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e 4">
            <a:extLst>
              <a:ext uri="{FF2B5EF4-FFF2-40B4-BE49-F238E27FC236}">
                <a16:creationId xmlns:a16="http://schemas.microsoft.com/office/drawing/2014/main" id="{7B538BAB-D22F-F157-0607-14C33EDBE4CD}"/>
              </a:ext>
            </a:extLst>
          </p:cNvPr>
          <p:cNvGrpSpPr/>
          <p:nvPr/>
        </p:nvGrpSpPr>
        <p:grpSpPr>
          <a:xfrm>
            <a:off x="2817626" y="1741713"/>
            <a:ext cx="9374374" cy="4539344"/>
            <a:chOff x="2817626" y="1730828"/>
            <a:chExt cx="9374374" cy="4713513"/>
          </a:xfrm>
        </p:grpSpPr>
        <p:pic>
          <p:nvPicPr>
            <p:cNvPr id="8" name="Picture 7" descr="A close up of a map&#10;&#10;Description automatically generated">
              <a:extLst>
                <a:ext uri="{FF2B5EF4-FFF2-40B4-BE49-F238E27FC236}">
                  <a16:creationId xmlns:a16="http://schemas.microsoft.com/office/drawing/2014/main" id="{D8FE1DC6-A9A3-AC4B-9447-B5F09944574C}"/>
                </a:ext>
              </a:extLst>
            </p:cNvPr>
            <p:cNvPicPr>
              <a:picLocks noChangeAspect="1"/>
            </p:cNvPicPr>
            <p:nvPr/>
          </p:nvPicPr>
          <p:blipFill>
            <a:blip r:embed="rId3"/>
            <a:stretch>
              <a:fillRect/>
            </a:stretch>
          </p:blipFill>
          <p:spPr>
            <a:xfrm>
              <a:off x="2817626" y="1730828"/>
              <a:ext cx="9374374" cy="4713513"/>
            </a:xfrm>
            <a:prstGeom prst="rect">
              <a:avLst/>
            </a:prstGeom>
          </p:spPr>
        </p:pic>
        <p:sp>
          <p:nvSpPr>
            <p:cNvPr id="7" name="Rounded Rectangle 6"/>
            <p:cNvSpPr/>
            <p:nvPr/>
          </p:nvSpPr>
          <p:spPr>
            <a:xfrm>
              <a:off x="4988552" y="2656113"/>
              <a:ext cx="4848617" cy="2524713"/>
            </a:xfrm>
            <a:prstGeom prst="round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60325">
                  <a:solidFill>
                    <a:schemeClr val="tx1"/>
                  </a:solidFill>
                </a:ln>
              </a:endParaRPr>
            </a:p>
          </p:txBody>
        </p:sp>
        <p:sp>
          <p:nvSpPr>
            <p:cNvPr id="12" name="Rounded Rectangle 11"/>
            <p:cNvSpPr/>
            <p:nvPr/>
          </p:nvSpPr>
          <p:spPr>
            <a:xfrm>
              <a:off x="4843409" y="5500445"/>
              <a:ext cx="4844010" cy="610070"/>
            </a:xfrm>
            <a:prstGeom prst="round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60325">
                  <a:solidFill>
                    <a:schemeClr val="tx1"/>
                  </a:solidFill>
                </a:ln>
              </a:endParaRPr>
            </a:p>
          </p:txBody>
        </p:sp>
        <p:sp>
          <p:nvSpPr>
            <p:cNvPr id="14" name="Rounded Rectangle 13"/>
            <p:cNvSpPr/>
            <p:nvPr/>
          </p:nvSpPr>
          <p:spPr>
            <a:xfrm>
              <a:off x="3037486" y="2656114"/>
              <a:ext cx="1505369" cy="3149599"/>
            </a:xfrm>
            <a:prstGeom prst="round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60325">
                  <a:solidFill>
                    <a:schemeClr val="tx1"/>
                  </a:solidFill>
                </a:ln>
              </a:endParaRPr>
            </a:p>
          </p:txBody>
        </p:sp>
        <p:sp>
          <p:nvSpPr>
            <p:cNvPr id="16" name="Rounded Rectangle 15"/>
            <p:cNvSpPr/>
            <p:nvPr/>
          </p:nvSpPr>
          <p:spPr>
            <a:xfrm>
              <a:off x="10057028" y="2471057"/>
              <a:ext cx="1818383" cy="1861457"/>
            </a:xfrm>
            <a:prstGeom prst="round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60325">
                  <a:solidFill>
                    <a:schemeClr val="tx1"/>
                  </a:solidFill>
                </a:ln>
              </a:endParaRPr>
            </a:p>
          </p:txBody>
        </p:sp>
        <p:sp>
          <p:nvSpPr>
            <p:cNvPr id="17" name="Rounded Rectangle 16"/>
            <p:cNvSpPr/>
            <p:nvPr/>
          </p:nvSpPr>
          <p:spPr>
            <a:xfrm>
              <a:off x="10068447" y="4506685"/>
              <a:ext cx="1718615" cy="1603829"/>
            </a:xfrm>
            <a:prstGeom prst="round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60325">
                  <a:solidFill>
                    <a:schemeClr val="tx1"/>
                  </a:solidFill>
                </a:ln>
              </a:endParaRPr>
            </a:p>
          </p:txBody>
        </p:sp>
      </p:grpSp>
    </p:spTree>
    <p:extLst>
      <p:ext uri="{BB962C8B-B14F-4D97-AF65-F5344CB8AC3E}">
        <p14:creationId xmlns:p14="http://schemas.microsoft.com/office/powerpoint/2010/main" val="11096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65648"/>
            <a:ext cx="11655552" cy="58477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a:spLocks/>
          </p:cNvSpPr>
          <p:nvPr/>
        </p:nvSpPr>
        <p:spPr>
          <a:xfrm>
            <a:off x="509543" y="1045932"/>
            <a:ext cx="10593886" cy="584775"/>
          </a:xfrm>
          <a:prstGeom prst="rect">
            <a:avLst/>
          </a:prstGeom>
          <a:noFill/>
          <a:effectLst/>
        </p:spPr>
        <p:txBody>
          <a:bodyPr wrap="square" rtlCol="0">
            <a:spAutoFit/>
          </a:bodyPr>
          <a:lstStyle/>
          <a:p>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4.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Qu'est-ce</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t>
            </a:r>
            <a:r>
              <a:rPr lang="en-US" altLang="zh-CN" sz="3200" b="1" dirty="0" err="1">
                <a:solidFill>
                  <a:schemeClr val="accent1"/>
                </a:solidFill>
                <a:latin typeface="Segoe UI" panose="020B0502040204020203" pitchFamily="34" charset="0"/>
                <a:ea typeface="Segoe UI" panose="020B0502040204020203" pitchFamily="34" charset="0"/>
                <a:cs typeface="Segoe UI" panose="020B0502040204020203" pitchFamily="34" charset="0"/>
              </a:rPr>
              <a:t>qu'un</a:t>
            </a:r>
            <a:r>
              <a:rPr lang="en-US" altLang="zh-CN"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 ensemble de données </a:t>
            </a:r>
            <a:r>
              <a:rPr lang="en-US" sz="32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a:t>
            </a:r>
          </a:p>
        </p:txBody>
      </p:sp>
      <p:sp>
        <p:nvSpPr>
          <p:cNvPr id="15" name="Content Placeholder 2">
            <a:extLst>
              <a:ext uri="{FF2B5EF4-FFF2-40B4-BE49-F238E27FC236}">
                <a16:creationId xmlns:a16="http://schemas.microsoft.com/office/drawing/2014/main" id="{B41DEFD9-8642-3A4E-B40C-35EDC1CFA9D4}"/>
              </a:ext>
            </a:extLst>
          </p:cNvPr>
          <p:cNvSpPr txBox="1">
            <a:spLocks/>
          </p:cNvSpPr>
          <p:nvPr/>
        </p:nvSpPr>
        <p:spPr>
          <a:xfrm>
            <a:off x="112542" y="1970041"/>
            <a:ext cx="4698608" cy="3727374"/>
          </a:xfrm>
          <a:prstGeom prst="rect">
            <a:avLst/>
          </a:prstGeom>
        </p:spPr>
        <p:txBody>
          <a:bodyPr>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10000"/>
              </a:lnSpc>
              <a:buClr>
                <a:srgbClr val="55015B"/>
              </a:buClr>
              <a:buSzPct val="120000"/>
              <a:buFont typeface="Wingdings" panose="05000000000000000000" pitchFamily="2" charset="2"/>
              <a:buChar char="ü"/>
            </a:pPr>
            <a:r>
              <a:rPr lang="en-US" sz="2400" b="1" dirty="0">
                <a:solidFill>
                  <a:schemeClr val="accent1"/>
                </a:solidFill>
                <a:latin typeface="Segoe UI" panose="020B0502040204020203" pitchFamily="34" charset="0"/>
              </a:rPr>
              <a:t>Un ensemble de </a:t>
            </a:r>
            <a:r>
              <a:rPr lang="en-US" sz="2400" b="1" dirty="0" err="1">
                <a:solidFill>
                  <a:schemeClr val="accent1"/>
                </a:solidFill>
                <a:latin typeface="Segoe UI" panose="020B0502040204020203" pitchFamily="34" charset="0"/>
              </a:rPr>
              <a:t>plusieurs</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éléments</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d'information</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appelés</a:t>
            </a:r>
            <a:endParaRPr lang="en-US" sz="2400" b="1" dirty="0">
              <a:solidFill>
                <a:schemeClr val="accent1"/>
              </a:solidFill>
              <a:latin typeface="Segoe UI" panose="020B0502040204020203" pitchFamily="34" charset="0"/>
            </a:endParaRPr>
          </a:p>
          <a:p>
            <a:pPr lvl="2">
              <a:lnSpc>
                <a:spcPct val="120000"/>
              </a:lnSpc>
              <a:buClr>
                <a:srgbClr val="55015B"/>
              </a:buClr>
              <a:buSzPct val="120000"/>
              <a:buFont typeface="Courier New" panose="02070309020205020404" pitchFamily="49" charset="0"/>
              <a:buChar char="o"/>
            </a:pP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Variables </a:t>
            </a: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disposées</a:t>
            </a: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 par </a:t>
            </a: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colonnes</a:t>
            </a: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marL="0" lvl="2">
              <a:lnSpc>
                <a:spcPct val="110000"/>
              </a:lnSpc>
              <a:spcBef>
                <a:spcPts val="2000"/>
              </a:spcBef>
              <a:buClr>
                <a:srgbClr val="55015B"/>
              </a:buClr>
              <a:buSzPct val="120000"/>
              <a:buFont typeface="Wingdings" panose="05000000000000000000" pitchFamily="2" charset="2"/>
              <a:buChar char="ü"/>
            </a:pPr>
            <a:r>
              <a:rPr lang="en-US" sz="2400" b="1" dirty="0" err="1">
                <a:solidFill>
                  <a:schemeClr val="accent1"/>
                </a:solidFill>
                <a:latin typeface="Segoe UI" panose="020B0502040204020203" pitchFamily="34" charset="0"/>
              </a:rPr>
              <a:t>Une</a:t>
            </a:r>
            <a:r>
              <a:rPr lang="en-US" sz="2400" b="1" dirty="0">
                <a:solidFill>
                  <a:schemeClr val="accent1"/>
                </a:solidFill>
                <a:latin typeface="Segoe UI" panose="020B0502040204020203" pitchFamily="34" charset="0"/>
              </a:rPr>
              <a:t> variable </a:t>
            </a:r>
            <a:r>
              <a:rPr lang="en-US" sz="2400" b="1" dirty="0" err="1">
                <a:solidFill>
                  <a:schemeClr val="accent1"/>
                </a:solidFill>
                <a:latin typeface="Segoe UI" panose="020B0502040204020203" pitchFamily="34" charset="0"/>
              </a:rPr>
              <a:t>peut</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avoir</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une</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ou</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plusieurs</a:t>
            </a:r>
            <a:r>
              <a:rPr lang="en-US" sz="2400" b="1" dirty="0">
                <a:solidFill>
                  <a:schemeClr val="accent1"/>
                </a:solidFill>
                <a:latin typeface="Segoe UI" panose="020B0502040204020203" pitchFamily="34" charset="0"/>
              </a:rPr>
              <a:t> </a:t>
            </a:r>
            <a:r>
              <a:rPr lang="en-US" sz="2400" b="1" dirty="0" err="1">
                <a:solidFill>
                  <a:schemeClr val="accent1"/>
                </a:solidFill>
                <a:latin typeface="Segoe UI" panose="020B0502040204020203" pitchFamily="34" charset="0"/>
              </a:rPr>
              <a:t>valeurs</a:t>
            </a:r>
            <a:endParaRPr lang="en-US" sz="2400" b="1" dirty="0">
              <a:solidFill>
                <a:schemeClr val="accent1"/>
              </a:solidFill>
              <a:latin typeface="Segoe UI" panose="020B0502040204020203" pitchFamily="34" charset="0"/>
            </a:endParaRPr>
          </a:p>
          <a:p>
            <a:pPr lvl="2">
              <a:lnSpc>
                <a:spcPct val="120000"/>
              </a:lnSpc>
              <a:buClr>
                <a:srgbClr val="55015B"/>
              </a:buClr>
              <a:buSzPct val="120000"/>
              <a:buFont typeface="Courier New" panose="02070309020205020404" pitchFamily="49" charset="0"/>
              <a:buChar char="o"/>
            </a:pP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des </a:t>
            </a: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informations</a:t>
            </a: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 pour un </a:t>
            </a: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ou</a:t>
            </a: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plusieurs</a:t>
            </a:r>
            <a:r>
              <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ea typeface="Segoe UI Historic" panose="020B0502040204020203" pitchFamily="34" charset="0"/>
                <a:cs typeface="Segoe UI" panose="020B0502040204020203" pitchFamily="34" charset="0"/>
              </a:rPr>
              <a:t>cas</a:t>
            </a:r>
            <a:endParaRPr lang="en-US" sz="2000" dirty="0">
              <a:solidFill>
                <a:schemeClr val="tx1"/>
              </a:solidFill>
              <a:latin typeface="Segoe UI" panose="020B0502040204020203" pitchFamily="34" charset="0"/>
              <a:ea typeface="Segoe UI Historic" panose="020B0502040204020203" pitchFamily="34" charset="0"/>
              <a:cs typeface="Segoe UI" panose="020B0502040204020203" pitchFamily="34" charset="0"/>
            </a:endParaRPr>
          </a:p>
          <a:p>
            <a:pPr>
              <a:buClr>
                <a:srgbClr val="00B050"/>
              </a:buClr>
              <a:buSzPct val="120000"/>
              <a:buFont typeface="Courier New" charset="0"/>
              <a:buChar char="o"/>
            </a:pPr>
            <a:endParaRPr lang="en-US" dirty="0"/>
          </a:p>
        </p:txBody>
      </p:sp>
      <p:sp>
        <p:nvSpPr>
          <p:cNvPr id="2" name="Round Single Corner Rectangle 1"/>
          <p:cNvSpPr/>
          <p:nvPr/>
        </p:nvSpPr>
        <p:spPr>
          <a:xfrm>
            <a:off x="0" y="520303"/>
            <a:ext cx="11655552" cy="565059"/>
          </a:xfrm>
          <a:prstGeom prst="round1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a:spLocks/>
          </p:cNvSpPr>
          <p:nvPr/>
        </p:nvSpPr>
        <p:spPr>
          <a:xfrm>
            <a:off x="509544" y="500588"/>
            <a:ext cx="7983527" cy="584775"/>
          </a:xfrm>
          <a:prstGeom prst="rect">
            <a:avLst/>
          </a:prstGeom>
          <a:noFill/>
          <a:effectLst/>
        </p:spPr>
        <p:txBody>
          <a:bodyPr wrap="square" rtlCol="0">
            <a:spAutoFit/>
          </a:bodyPr>
          <a:lstStyle/>
          <a:p>
            <a:r>
              <a:rPr lang="en-US" sz="3200" b="1" i="1" dirty="0">
                <a:solidFill>
                  <a:schemeClr val="bg1"/>
                </a:solidFill>
              </a:rPr>
              <a:t>Section 1: </a:t>
            </a:r>
            <a:r>
              <a:rPr lang="en-US" sz="3200" b="1" i="1" dirty="0" err="1">
                <a:solidFill>
                  <a:schemeClr val="bg1"/>
                </a:solidFill>
              </a:rPr>
              <a:t>Prise</a:t>
            </a:r>
            <a:r>
              <a:rPr lang="en-US" sz="3200" b="1" i="1" dirty="0">
                <a:solidFill>
                  <a:schemeClr val="bg1"/>
                </a:solidFill>
              </a:rPr>
              <a:t> </a:t>
            </a:r>
            <a:r>
              <a:rPr lang="en-US" sz="3200" b="1" i="1" dirty="0" err="1">
                <a:solidFill>
                  <a:schemeClr val="bg1"/>
                </a:solidFill>
              </a:rPr>
              <a:t>en</a:t>
            </a:r>
            <a:r>
              <a:rPr lang="en-US" sz="3200" b="1" i="1" dirty="0">
                <a:solidFill>
                  <a:schemeClr val="bg1"/>
                </a:solidFill>
              </a:rPr>
              <a:t> main de Stata</a:t>
            </a:r>
            <a:endParaRPr lang="fr-CA" sz="3200"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 name="5-Point Star 2"/>
          <p:cNvSpPr/>
          <p:nvPr/>
        </p:nvSpPr>
        <p:spPr>
          <a:xfrm>
            <a:off x="8080695" y="577891"/>
            <a:ext cx="412376" cy="412376"/>
          </a:xfrm>
          <a:prstGeom prst="star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2BBEED57-F574-0D49-802E-8EDB401D356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980663" y="1725804"/>
            <a:ext cx="6674889" cy="4407710"/>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6396</Words>
  <Application>Microsoft Office PowerPoint</Application>
  <PresentationFormat>Grand écran</PresentationFormat>
  <Paragraphs>809</Paragraphs>
  <Slides>54</Slides>
  <Notes>41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54</vt:i4>
      </vt:variant>
    </vt:vector>
  </HeadingPairs>
  <TitlesOfParts>
    <vt:vector size="64" baseType="lpstr">
      <vt:lpstr>Arial</vt:lpstr>
      <vt:lpstr>Calibri</vt:lpstr>
      <vt:lpstr>Calibri Light</vt:lpstr>
      <vt:lpstr>Courier</vt:lpstr>
      <vt:lpstr>Courier New</vt:lpstr>
      <vt:lpstr>Montserrat</vt:lpstr>
      <vt:lpstr>Segoe UI</vt:lpstr>
      <vt:lpstr>Times New Roman</vt:lpstr>
      <vt:lpstr>Wingdings</vt:lpstr>
      <vt:lpstr>Thème Office</vt:lpstr>
      <vt:lpstr>ISSP-UJKZ  Traitements des données sous:  SPSS et STATA Cours de STATA</vt:lpstr>
      <vt:lpstr>Objectifs d'apprentissage :</vt:lpstr>
      <vt:lpstr>Objectifs d'apprentissage :</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5. Trier les observations sous stata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7. Autres commandes de manipulations des données</vt:lpstr>
      <vt:lpstr>8. Les bases en format long et large</vt:lpstr>
      <vt:lpstr>8. Les bases en format long et large</vt:lpstr>
      <vt:lpstr>10. commande de regroupement ou d’aggrégation : collapse</vt:lpstr>
      <vt:lpstr>10. commande de regroupement ou d’aggrégation : collapse</vt:lpstr>
      <vt:lpstr>11. Simplifier les tâches répétitives sous stata</vt:lpstr>
      <vt:lpstr>11. Simplifier les tâches répétitives sous stata</vt:lpstr>
      <vt:lpstr>11. Simplifier les tâches répétitives sous stata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ISSP-UJKZ  Cours de SPSS</dc:title>
  <dc:creator>Réné ZEMBA</dc:creator>
  <cp:lastModifiedBy>Réné ZEMBA</cp:lastModifiedBy>
  <cp:revision>23</cp:revision>
  <dcterms:created xsi:type="dcterms:W3CDTF">2023-11-27T14:31:04Z</dcterms:created>
  <dcterms:modified xsi:type="dcterms:W3CDTF">2025-02-08T12:08:22Z</dcterms:modified>
</cp:coreProperties>
</file>